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13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4" r:id="rId10"/>
    <p:sldId id="266" r:id="rId11"/>
    <p:sldId id="270" r:id="rId12"/>
    <p:sldId id="271" r:id="rId13"/>
    <p:sldId id="278" r:id="rId14"/>
    <p:sldId id="279" r:id="rId15"/>
    <p:sldId id="318" r:id="rId1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7FF"/>
    <a:srgbClr val="43AEFF"/>
    <a:srgbClr val="0099CC"/>
    <a:srgbClr val="006600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740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2222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222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300"/>
            </a:lvl1pPr>
          </a:lstStyle>
          <a:p>
            <a:fld id="{F9F7DBD3-B68B-4248-A618-3848153937A1}" type="datetimeFigureOut">
              <a:rPr lang="it-IT" smtClean="0"/>
              <a:pPr/>
              <a:t>23/11/2014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00" y="4862015"/>
            <a:ext cx="5680103" cy="4605085"/>
          </a:xfrm>
          <a:prstGeom prst="rect">
            <a:avLst/>
          </a:prstGeom>
        </p:spPr>
        <p:txBody>
          <a:bodyPr vert="horz" lIns="94759" tIns="47379" rIns="94759" bIns="473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0756"/>
            <a:ext cx="3077137" cy="512222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756"/>
            <a:ext cx="3077137" cy="512222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300"/>
            </a:lvl1pPr>
          </a:lstStyle>
          <a:p>
            <a:fld id="{671DE773-FDEA-489C-A4C9-D6D94BE9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3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9744A-99B6-4D1E-A147-D3AA9B34C2B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2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E773-FDEA-489C-A4C9-D6D94BE9C24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26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E773-FDEA-489C-A4C9-D6D94BE9C24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31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E773-FDEA-489C-A4C9-D6D94BE9C24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6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C7FC-F1BF-4567-A856-C9A148E06928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B6B4-F0F4-4938-BFD8-8BCEE65532A3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6FBC-38C6-4F5B-B742-D0B966DBFDA6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55038"/>
            <a:ext cx="2915816" cy="6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1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it-IT" sz="900" b="1" baseline="0" smtClean="0"/>
            </a:lvl1pPr>
          </a:lstStyle>
          <a:p>
            <a:r>
              <a:rPr lang="it-IT" sz="1200" baseline="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it-IT" sz="1200" baseline="0" dirty="0" smtClean="0">
                <a:solidFill>
                  <a:srgbClr val="000000"/>
                </a:solidFill>
                <a:latin typeface="Verdana"/>
              </a:rPr>
            </a:br>
            <a:r>
              <a:rPr lang="it-IT" sz="1200" baseline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900" b="1" baseline="0" dirty="0" smtClean="0">
                <a:solidFill>
                  <a:srgbClr val="000000"/>
                </a:solidFill>
                <a:latin typeface="Verdana"/>
              </a:rPr>
              <a:t>Assemblea annuale – Roma, 4 luglio 2012 </a:t>
            </a:r>
            <a:endParaRPr lang="it-IT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55038"/>
            <a:ext cx="2915816" cy="6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1CB7-264F-49FD-874C-AE935DB81930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B3E1-EC5B-412C-A4BE-6BE8C03898B9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FA46-4F4C-4EB0-951E-158F501AD988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D649-3CD8-4CEC-A614-16B089709880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6B0-5719-4E4D-9746-00F0346107DC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536E-969A-4ADD-B69C-37E2771D18B7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5EB0-82B3-4FDD-86A5-1CAD3129A8DA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3C6F-B349-4D6E-9A49-21C78E46BB3F}" type="datetime1">
              <a:rPr lang="it-IT" smtClean="0"/>
              <a:pPr/>
              <a:t>23/11/2014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b="1" smtClean="0"/>
              <a:pPr algn="ctr"/>
              <a:t>1</a:t>
            </a:fld>
            <a:endParaRPr lang="it-IT" b="1" dirty="0"/>
          </a:p>
        </p:txBody>
      </p:sp>
      <p:sp>
        <p:nvSpPr>
          <p:cNvPr id="30" name="Rettangolo 29"/>
          <p:cNvSpPr/>
          <p:nvPr/>
        </p:nvSpPr>
        <p:spPr>
          <a:xfrm>
            <a:off x="179512" y="2120950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RIUNIONE DEL COMITATO REGIONALE </a:t>
            </a:r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PIEMONTESE </a:t>
            </a:r>
          </a:p>
          <a:p>
            <a:pPr algn="ctr"/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STATO </a:t>
            </a:r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DELL’ARTE PROGETTO SVILUPPO ORDINE</a:t>
            </a:r>
            <a:b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</a:br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/>
            </a:r>
            <a:b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</a:br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GIAMPAOLO CRENCA</a:t>
            </a:r>
            <a:b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</a:br>
            <a:r>
              <a:rPr lang="it-IT" sz="2800" dirty="0" smtClean="0">
                <a:solidFill>
                  <a:srgbClr val="0E485A"/>
                </a:solidFill>
                <a:latin typeface="Baskerville Old Face" pitchFamily="18" charset="0"/>
              </a:rPr>
              <a:t>PRESIDENTE CONSIGLIO NAZIONALE ATTUARI</a:t>
            </a:r>
            <a:endParaRPr lang="it-IT" sz="2800" dirty="0"/>
          </a:p>
        </p:txBody>
      </p:sp>
      <p:sp>
        <p:nvSpPr>
          <p:cNvPr id="32" name="Sottotitolo 2"/>
          <p:cNvSpPr txBox="1">
            <a:spLocks/>
          </p:cNvSpPr>
          <p:nvPr/>
        </p:nvSpPr>
        <p:spPr>
          <a:xfrm>
            <a:off x="1403648" y="5445224"/>
            <a:ext cx="626469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Baskerville Old Face" pitchFamily="18" charset="0"/>
              </a:rPr>
              <a:t>Torino, 4 dicembre 2014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/>
          <p:cNvSpPr/>
          <p:nvPr/>
        </p:nvSpPr>
        <p:spPr>
          <a:xfrm>
            <a:off x="3106130" y="764704"/>
            <a:ext cx="2340768" cy="532859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 rot="18236487">
            <a:off x="2971383" y="513758"/>
            <a:ext cx="2411433" cy="5931193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3643993">
            <a:off x="3276945" y="486330"/>
            <a:ext cx="2378316" cy="5993717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139952" y="764704"/>
            <a:ext cx="1774490" cy="79208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Diffusione della professione</a:t>
            </a:r>
          </a:p>
        </p:txBody>
      </p:sp>
      <p:sp>
        <p:nvSpPr>
          <p:cNvPr id="18" name="Ovale 17"/>
          <p:cNvSpPr/>
          <p:nvPr/>
        </p:nvSpPr>
        <p:spPr>
          <a:xfrm>
            <a:off x="2854610" y="5517232"/>
            <a:ext cx="1512168" cy="648072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Marketing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358666" y="2708920"/>
            <a:ext cx="1872208" cy="1728192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DOVE STIAMO ANDANDO?</a:t>
            </a:r>
          </a:p>
        </p:txBody>
      </p:sp>
      <p:sp>
        <p:nvSpPr>
          <p:cNvPr id="20" name="Ovale 19"/>
          <p:cNvSpPr/>
          <p:nvPr/>
        </p:nvSpPr>
        <p:spPr>
          <a:xfrm>
            <a:off x="1126418" y="1988841"/>
            <a:ext cx="1224136" cy="79208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Risorse</a:t>
            </a:r>
            <a:endParaRPr lang="it-IT" sz="1600" dirty="0"/>
          </a:p>
        </p:txBody>
      </p:sp>
      <p:sp>
        <p:nvSpPr>
          <p:cNvPr id="15" name="Ovale 14"/>
          <p:cNvSpPr/>
          <p:nvPr/>
        </p:nvSpPr>
        <p:spPr>
          <a:xfrm>
            <a:off x="6094970" y="4293096"/>
            <a:ext cx="1368152" cy="79208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Struttura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806938" y="1484784"/>
            <a:ext cx="1512168" cy="86409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Esame di Stato</a:t>
            </a:r>
            <a:endParaRPr lang="it-IT" sz="1600" dirty="0"/>
          </a:p>
        </p:txBody>
      </p:sp>
      <p:sp>
        <p:nvSpPr>
          <p:cNvPr id="12" name="Ovale 11"/>
          <p:cNvSpPr/>
          <p:nvPr/>
        </p:nvSpPr>
        <p:spPr>
          <a:xfrm>
            <a:off x="1414450" y="4941169"/>
            <a:ext cx="1224136" cy="648072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F.A.C</a:t>
            </a:r>
            <a:r>
              <a:rPr lang="it-IT" sz="1600" dirty="0" smtClean="0"/>
              <a:t>.</a:t>
            </a:r>
          </a:p>
        </p:txBody>
      </p:sp>
      <p:sp>
        <p:nvSpPr>
          <p:cNvPr id="34" name="Ovale 33"/>
          <p:cNvSpPr/>
          <p:nvPr/>
        </p:nvSpPr>
        <p:spPr>
          <a:xfrm>
            <a:off x="1126419" y="3717032"/>
            <a:ext cx="1296144" cy="79208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Tirocinio</a:t>
            </a:r>
            <a:endParaRPr lang="it-IT" dirty="0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37ACD1"/>
                </a:solidFill>
                <a:latin typeface="Baskerville Old Face" pitchFamily="18" charset="0"/>
              </a:rPr>
              <a:t>IL NUOVO VOLTO DELLA PROFESSIONE ATTUARIALE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7884368" y="4293096"/>
            <a:ext cx="1152128" cy="7920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Progetto in corso</a:t>
            </a:r>
            <a:endParaRPr lang="it-IT" dirty="0"/>
          </a:p>
        </p:txBody>
      </p:sp>
      <p:cxnSp>
        <p:nvCxnSpPr>
          <p:cNvPr id="31" name="Connettore 2 30"/>
          <p:cNvCxnSpPr>
            <a:stCxn id="15" idx="6"/>
            <a:endCxn id="27" idx="1"/>
          </p:cNvCxnSpPr>
          <p:nvPr/>
        </p:nvCxnSpPr>
        <p:spPr>
          <a:xfrm>
            <a:off x="7463122" y="4689140"/>
            <a:ext cx="421246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179512" y="980728"/>
            <a:ext cx="1152128" cy="7920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Progetto in corso</a:t>
            </a:r>
            <a:endParaRPr lang="it-IT" dirty="0"/>
          </a:p>
        </p:txBody>
      </p:sp>
      <p:cxnSp>
        <p:nvCxnSpPr>
          <p:cNvPr id="35" name="Connettore 2 34"/>
          <p:cNvCxnSpPr/>
          <p:nvPr/>
        </p:nvCxnSpPr>
        <p:spPr>
          <a:xfrm flipH="1" flipV="1">
            <a:off x="755576" y="1772816"/>
            <a:ext cx="360040" cy="576064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905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egnaposto numero diapositiva 2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E7A41E1B-4F70-4964-A407-84C68BE8251C}" type="slidenum">
              <a:rPr lang="it-IT" smtClean="0"/>
              <a:pPr algn="ctr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/>
          <p:cNvSpPr/>
          <p:nvPr/>
        </p:nvSpPr>
        <p:spPr>
          <a:xfrm>
            <a:off x="3311352" y="764704"/>
            <a:ext cx="2340768" cy="532859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 rot="18236487">
            <a:off x="3176605" y="513758"/>
            <a:ext cx="2411433" cy="5931193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3643993">
            <a:off x="3482167" y="486330"/>
            <a:ext cx="2378316" cy="5993717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427984" y="764704"/>
            <a:ext cx="1656184" cy="72008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Non solo numeri</a:t>
            </a:r>
            <a:endParaRPr lang="it-IT" sz="1600" dirty="0"/>
          </a:p>
        </p:txBody>
      </p:sp>
      <p:sp>
        <p:nvSpPr>
          <p:cNvPr id="4" name="Ovale 3"/>
          <p:cNvSpPr/>
          <p:nvPr/>
        </p:nvSpPr>
        <p:spPr>
          <a:xfrm>
            <a:off x="3419872" y="2564904"/>
            <a:ext cx="2160240" cy="1944216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SVILUPPO SPAZI PROFESSIONALI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49006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37ACD1"/>
                </a:solidFill>
                <a:latin typeface="Baskerville Old Face" pitchFamily="18" charset="0"/>
              </a:rPr>
              <a:t>IL NUOVO VOLTO DELLA PROFESSIONE ATTUARIALE</a:t>
            </a:r>
          </a:p>
        </p:txBody>
      </p:sp>
      <p:sp>
        <p:nvSpPr>
          <p:cNvPr id="27" name="Ovale 26"/>
          <p:cNvSpPr/>
          <p:nvPr/>
        </p:nvSpPr>
        <p:spPr>
          <a:xfrm>
            <a:off x="5940152" y="1412776"/>
            <a:ext cx="1836712" cy="93610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Comunicazione</a:t>
            </a:r>
          </a:p>
          <a:p>
            <a:pPr algn="ctr"/>
            <a:r>
              <a:rPr lang="it-IT" sz="1400" i="1" dirty="0" smtClean="0"/>
              <a:t>“</a:t>
            </a:r>
            <a:r>
              <a:rPr lang="it-IT" sz="1400" i="1" dirty="0" err="1" smtClean="0"/>
              <a:t>Disclosure</a:t>
            </a:r>
            <a:r>
              <a:rPr lang="it-IT" sz="1400" i="1" dirty="0" smtClean="0"/>
              <a:t>”</a:t>
            </a:r>
            <a:endParaRPr lang="it-IT" sz="1400" i="1" dirty="0"/>
          </a:p>
        </p:txBody>
      </p:sp>
      <p:sp>
        <p:nvSpPr>
          <p:cNvPr id="28" name="Ovale 27"/>
          <p:cNvSpPr/>
          <p:nvPr/>
        </p:nvSpPr>
        <p:spPr>
          <a:xfrm>
            <a:off x="6228184" y="4149080"/>
            <a:ext cx="1692696" cy="93610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Managerialità</a:t>
            </a:r>
            <a:endParaRPr lang="it-IT" sz="1600" dirty="0"/>
          </a:p>
        </p:txBody>
      </p:sp>
      <p:sp>
        <p:nvSpPr>
          <p:cNvPr id="29" name="Ovale 28"/>
          <p:cNvSpPr/>
          <p:nvPr/>
        </p:nvSpPr>
        <p:spPr>
          <a:xfrm>
            <a:off x="3059832" y="5373216"/>
            <a:ext cx="1656184" cy="792087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Progettualità</a:t>
            </a:r>
            <a:endParaRPr lang="it-IT" sz="1600" dirty="0"/>
          </a:p>
        </p:txBody>
      </p:sp>
      <p:sp>
        <p:nvSpPr>
          <p:cNvPr id="30" name="Ovale 29"/>
          <p:cNvSpPr/>
          <p:nvPr/>
        </p:nvSpPr>
        <p:spPr>
          <a:xfrm>
            <a:off x="1691680" y="4941168"/>
            <a:ext cx="1224136" cy="72007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Idee</a:t>
            </a:r>
          </a:p>
        </p:txBody>
      </p:sp>
      <p:sp>
        <p:nvSpPr>
          <p:cNvPr id="31" name="Ovale 30"/>
          <p:cNvSpPr/>
          <p:nvPr/>
        </p:nvSpPr>
        <p:spPr>
          <a:xfrm>
            <a:off x="1403648" y="3789040"/>
            <a:ext cx="1368152" cy="84002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Gestione</a:t>
            </a:r>
            <a:endParaRPr lang="it-IT" dirty="0"/>
          </a:p>
        </p:txBody>
      </p:sp>
      <p:sp>
        <p:nvSpPr>
          <p:cNvPr id="32" name="Ovale 31"/>
          <p:cNvSpPr/>
          <p:nvPr/>
        </p:nvSpPr>
        <p:spPr>
          <a:xfrm>
            <a:off x="1259632" y="1988840"/>
            <a:ext cx="1224136" cy="864095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Dialogo</a:t>
            </a:r>
            <a:endParaRPr lang="it-IT" sz="1600" dirty="0"/>
          </a:p>
        </p:txBody>
      </p:sp>
      <p:cxnSp>
        <p:nvCxnSpPr>
          <p:cNvPr id="36" name="Connettore 1 3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905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E7A41E1B-4F70-4964-A407-84C68BE8251C}" type="slidenum">
              <a:rPr lang="it-IT" smtClean="0"/>
              <a:pPr algn="ctr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 rot="18236487">
            <a:off x="2844611" y="253941"/>
            <a:ext cx="2507644" cy="6371174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3643993">
            <a:off x="2903772" y="240904"/>
            <a:ext cx="2556811" cy="6413409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11560" y="1628800"/>
            <a:ext cx="2088232" cy="108012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Comunicazione</a:t>
            </a:r>
            <a:endParaRPr lang="it-IT" dirty="0" smtClean="0"/>
          </a:p>
        </p:txBody>
      </p:sp>
      <p:sp>
        <p:nvSpPr>
          <p:cNvPr id="4" name="Ovale 3"/>
          <p:cNvSpPr/>
          <p:nvPr/>
        </p:nvSpPr>
        <p:spPr>
          <a:xfrm>
            <a:off x="3167336" y="2492896"/>
            <a:ext cx="2016224" cy="1944216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ATTUARI</a:t>
            </a:r>
          </a:p>
        </p:txBody>
      </p:sp>
      <p:sp>
        <p:nvSpPr>
          <p:cNvPr id="15" name="Ovale 14"/>
          <p:cNvSpPr/>
          <p:nvPr/>
        </p:nvSpPr>
        <p:spPr>
          <a:xfrm>
            <a:off x="6012160" y="4077072"/>
            <a:ext cx="1728192" cy="93610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Progetto per il Paese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687616" y="1052736"/>
            <a:ext cx="1836712" cy="1152128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Dialogo con Istituzioni, Enti e Associazioni</a:t>
            </a:r>
            <a:endParaRPr lang="it-IT" sz="1600" dirty="0"/>
          </a:p>
        </p:txBody>
      </p:sp>
      <p:sp>
        <p:nvSpPr>
          <p:cNvPr id="12" name="Ovale 11"/>
          <p:cNvSpPr/>
          <p:nvPr/>
        </p:nvSpPr>
        <p:spPr>
          <a:xfrm>
            <a:off x="827584" y="4509120"/>
            <a:ext cx="1678398" cy="108011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Riforma delle professioni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ctr"/>
            <a:fld id="{E7A41E1B-4F70-4964-A407-84C68BE8251C}" type="slidenum">
              <a:rPr lang="it-IT" smtClean="0"/>
              <a:pPr algn="ctr"/>
              <a:t>12</a:t>
            </a:fld>
            <a:endParaRPr lang="it-IT" dirty="0"/>
          </a:p>
        </p:txBody>
      </p:sp>
      <p:sp>
        <p:nvSpPr>
          <p:cNvPr id="23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036496" cy="836712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rgbClr val="37ACD1"/>
                </a:solidFill>
                <a:latin typeface="Baskerville Old Face" pitchFamily="18" charset="0"/>
              </a:rPr>
              <a:t>VALORE SOCIALE DELLA PROFESSIONE AL SERVIZIO DEL PAESE</a:t>
            </a:r>
          </a:p>
        </p:txBody>
      </p:sp>
      <p:sp>
        <p:nvSpPr>
          <p:cNvPr id="27" name="Ovale 26"/>
          <p:cNvSpPr/>
          <p:nvPr/>
        </p:nvSpPr>
        <p:spPr>
          <a:xfrm>
            <a:off x="7740352" y="2996952"/>
            <a:ext cx="936104" cy="93610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CUP</a:t>
            </a:r>
            <a:endParaRPr lang="it-IT" dirty="0"/>
          </a:p>
        </p:txBody>
      </p:sp>
      <p:cxnSp>
        <p:nvCxnSpPr>
          <p:cNvPr id="29" name="Connettore 2 28"/>
          <p:cNvCxnSpPr>
            <a:stCxn id="27" idx="3"/>
            <a:endCxn id="15" idx="7"/>
          </p:cNvCxnSpPr>
          <p:nvPr/>
        </p:nvCxnSpPr>
        <p:spPr>
          <a:xfrm flipH="1">
            <a:off x="7487264" y="3795967"/>
            <a:ext cx="390177" cy="418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905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2.gstatic.com/images?q=tbn:ANd9GcQxlbU03rlUjZG0ZxrIXakQCegFXMUK_-wOYWQygrjRJ0fUh5Gy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97152"/>
            <a:ext cx="3347864" cy="1324590"/>
          </a:xfrm>
          <a:prstGeom prst="rect">
            <a:avLst/>
          </a:prstGeom>
          <a:noFill/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Comunicazione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6" name="Connettore 5"/>
          <p:cNvSpPr/>
          <p:nvPr/>
        </p:nvSpPr>
        <p:spPr>
          <a:xfrm>
            <a:off x="251520" y="805354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04056" y="692696"/>
            <a:ext cx="86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Istituzionale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971600" y="980728"/>
            <a:ext cx="8028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Calibri" pitchFamily="34" charset="0"/>
              <a:buChar char="‐"/>
            </a:pPr>
            <a:r>
              <a:rPr lang="it-IT" sz="1400" dirty="0" smtClean="0"/>
              <a:t>Politica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Ricevuti dal Ministro del Lavoro Giovannini e dal Ministro Poletti – PROPOSTO DA TEMPO TAVOLO DI LAVORO SUL WELFARE INTEGRATO ED ALLARGATO  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Risposta e incontro Ministero Sviluppo Economico su tavolo RCA – PROPOSTO DA TEMPO TAVOLO DI LAVORO ALLARGATO SU RCA 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dirty="0" smtClean="0"/>
              <a:t>Presenza nel </a:t>
            </a:r>
            <a:r>
              <a:rPr lang="it-IT" sz="1400" dirty="0" err="1" smtClean="0"/>
              <a:t>Cup</a:t>
            </a:r>
            <a:r>
              <a:rPr lang="it-IT" sz="1400" dirty="0" smtClean="0"/>
              <a:t>  (Riforma Professioni (</a:t>
            </a:r>
            <a:r>
              <a:rPr lang="it-IT" sz="1400" b="1" dirty="0" smtClean="0"/>
              <a:t>QUESTIONI SU RC PROFESSIONALE, TIROCINIO, FORMAZIONE CONTINUA, DECRETO PARAMETRI, TESTO UNICO</a:t>
            </a:r>
            <a:r>
              <a:rPr lang="it-IT" sz="1400" dirty="0" smtClean="0"/>
              <a:t>)), Professional </a:t>
            </a:r>
            <a:r>
              <a:rPr lang="it-IT" sz="1400" dirty="0" err="1" smtClean="0"/>
              <a:t>Day</a:t>
            </a:r>
            <a:r>
              <a:rPr lang="it-IT" sz="1400" dirty="0" smtClean="0"/>
              <a:t>, Sussidiarietà)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dirty="0" smtClean="0"/>
              <a:t>Rapporti con Ministero Lavoro, Ministero Salute, </a:t>
            </a:r>
            <a:r>
              <a:rPr lang="it-IT" sz="1400" dirty="0" err="1" smtClean="0"/>
              <a:t>Mef</a:t>
            </a:r>
            <a:r>
              <a:rPr lang="it-IT" sz="1400" dirty="0" smtClean="0"/>
              <a:t>, Consob, Banca </a:t>
            </a:r>
            <a:r>
              <a:rPr lang="it-IT" sz="1400" dirty="0" err="1" smtClean="0"/>
              <a:t>D’Italia</a:t>
            </a:r>
            <a:r>
              <a:rPr lang="it-IT" sz="1400" dirty="0" smtClean="0"/>
              <a:t>, </a:t>
            </a:r>
            <a:r>
              <a:rPr lang="it-IT" sz="1400" dirty="0" err="1" smtClean="0"/>
              <a:t>Assirevi</a:t>
            </a:r>
            <a:r>
              <a:rPr lang="it-IT" sz="1400" dirty="0" smtClean="0"/>
              <a:t>, </a:t>
            </a:r>
            <a:r>
              <a:rPr lang="it-IT" sz="1400" dirty="0" err="1" smtClean="0"/>
              <a:t>Oic</a:t>
            </a:r>
            <a:r>
              <a:rPr lang="it-IT" sz="1400" dirty="0" smtClean="0"/>
              <a:t>, </a:t>
            </a:r>
            <a:r>
              <a:rPr lang="it-IT" sz="1400" dirty="0" err="1" smtClean="0"/>
              <a:t>Assofondipensione</a:t>
            </a:r>
            <a:r>
              <a:rPr lang="it-IT" sz="1400" dirty="0" smtClean="0"/>
              <a:t>, Abi, </a:t>
            </a:r>
            <a:r>
              <a:rPr lang="it-IT" sz="1400" dirty="0" err="1" smtClean="0"/>
              <a:t>Moodys</a:t>
            </a:r>
            <a:r>
              <a:rPr lang="it-IT" sz="1400" dirty="0" smtClean="0"/>
              <a:t>, </a:t>
            </a:r>
            <a:r>
              <a:rPr lang="it-IT" sz="1400" dirty="0" err="1" smtClean="0"/>
              <a:t>Anra</a:t>
            </a:r>
            <a:r>
              <a:rPr lang="it-IT" sz="1400" dirty="0" smtClean="0"/>
              <a:t>, </a:t>
            </a:r>
            <a:r>
              <a:rPr lang="it-IT" sz="1400" dirty="0" err="1" smtClean="0"/>
              <a:t>Ania</a:t>
            </a:r>
            <a:r>
              <a:rPr lang="it-IT" sz="1400" dirty="0" smtClean="0"/>
              <a:t>, </a:t>
            </a:r>
            <a:r>
              <a:rPr lang="it-IT" sz="1400" dirty="0" err="1" smtClean="0"/>
              <a:t>Ivass</a:t>
            </a:r>
            <a:r>
              <a:rPr lang="it-IT" sz="1400" dirty="0" smtClean="0"/>
              <a:t>, Ministero Giustizia, </a:t>
            </a:r>
            <a:r>
              <a:rPr lang="it-IT" sz="1400" dirty="0" err="1" smtClean="0"/>
              <a:t>Adepp</a:t>
            </a:r>
            <a:r>
              <a:rPr lang="it-IT" sz="1400" dirty="0" smtClean="0"/>
              <a:t>, </a:t>
            </a:r>
            <a:r>
              <a:rPr lang="it-IT" sz="1400" dirty="0" err="1" smtClean="0"/>
              <a:t>Covip</a:t>
            </a:r>
            <a:r>
              <a:rPr lang="it-IT" sz="1400" dirty="0" smtClean="0"/>
              <a:t>, Inps, Inail, </a:t>
            </a:r>
            <a:r>
              <a:rPr lang="it-IT" sz="1400" dirty="0" err="1" smtClean="0"/>
              <a:t>Mefop</a:t>
            </a:r>
            <a:r>
              <a:rPr lang="it-IT" sz="1400" dirty="0" smtClean="0"/>
              <a:t>, …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Lavoro su mortalità percettori rendite (in corso aggiornamento), studio a carattere nazionale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Riunioni Presidenti AAE</a:t>
            </a:r>
          </a:p>
          <a:p>
            <a:r>
              <a:rPr lang="it-IT" sz="1400" dirty="0" smtClean="0"/>
              <a:t>  …</a:t>
            </a:r>
          </a:p>
        </p:txBody>
      </p:sp>
      <p:sp>
        <p:nvSpPr>
          <p:cNvPr id="11" name="Connettore 10"/>
          <p:cNvSpPr/>
          <p:nvPr/>
        </p:nvSpPr>
        <p:spPr>
          <a:xfrm>
            <a:off x="323528" y="3599277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13590" y="3486619"/>
            <a:ext cx="86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Mercato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13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971600" y="3825065"/>
            <a:ext cx="80763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Prima volta articolo attuariale su rivista ABI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dirty="0" smtClean="0"/>
              <a:t>Partecipazione come relatori ad eventi o a tavole rotonde (ne ricordiamo alcune: Giornata Nazionale Previdenza,Cassa di Previdenza Commercialisti, </a:t>
            </a:r>
            <a:r>
              <a:rPr lang="it-IT" sz="1400" dirty="0" err="1" smtClean="0"/>
              <a:t>Enpam</a:t>
            </a:r>
            <a:r>
              <a:rPr lang="it-IT" sz="1400" dirty="0" smtClean="0"/>
              <a:t>, Mondo Hedge, Professional </a:t>
            </a:r>
            <a:r>
              <a:rPr lang="it-IT" sz="1400" dirty="0" err="1" smtClean="0"/>
              <a:t>Day</a:t>
            </a:r>
            <a:r>
              <a:rPr lang="it-IT" sz="1400" dirty="0" smtClean="0"/>
              <a:t>, Festival del Lavoro,  Unirete)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sz="1400" b="1" dirty="0" smtClean="0"/>
              <a:t>Interventi su bilanci tecnici delle Casse di Previdenza dei Professionisti - Legge Fornero</a:t>
            </a:r>
          </a:p>
          <a:p>
            <a:pPr marL="87313" indent="-87313">
              <a:buFont typeface="Calibri" pitchFamily="34" charset="0"/>
              <a:buChar char="‐"/>
            </a:pPr>
            <a:r>
              <a:rPr lang="it-IT" b="1" dirty="0" smtClean="0"/>
              <a:t>Posizione su Solvency II – Funzione Attuariale</a:t>
            </a:r>
          </a:p>
          <a:p>
            <a:pPr marL="87313" indent="-87313"/>
            <a:r>
              <a:rPr lang="it-IT" dirty="0" smtClean="0"/>
              <a:t>	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0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encrypted-tbn2.gstatic.com/images?q=tbn:ANd9GcQxlbU03rlUjZG0ZxrIXakQCegFXMUK_-wOYWQygrjRJ0fUh5Gy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81128"/>
            <a:ext cx="3347864" cy="1324590"/>
          </a:xfrm>
          <a:prstGeom prst="rect">
            <a:avLst/>
          </a:prstGeom>
          <a:noFill/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Comunicazione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14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4056" y="1124744"/>
            <a:ext cx="86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Opinione pubblica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2636912"/>
            <a:ext cx="86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Organismi Internazionali (AAE/IAA)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3501008"/>
            <a:ext cx="863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Comunicati stampa/sito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611560" y="155679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it-IT" sz="1400" dirty="0" smtClean="0"/>
              <a:t>3 volte Rai1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t-IT" sz="1400" dirty="0" smtClean="0"/>
              <a:t>Interviste su Radio e TV private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t-IT" sz="1400" dirty="0" smtClean="0"/>
              <a:t>Numerosi articoli su giornali e riviste specializzate e anche su quotidiani nazionali </a:t>
            </a:r>
            <a:endParaRPr lang="it-IT" sz="1400" dirty="0"/>
          </a:p>
        </p:txBody>
      </p:sp>
      <p:sp>
        <p:nvSpPr>
          <p:cNvPr id="21" name="Connettore 20"/>
          <p:cNvSpPr/>
          <p:nvPr/>
        </p:nvSpPr>
        <p:spPr>
          <a:xfrm>
            <a:off x="323528" y="2780928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323528" y="3645024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onnettore 22"/>
          <p:cNvSpPr/>
          <p:nvPr/>
        </p:nvSpPr>
        <p:spPr>
          <a:xfrm>
            <a:off x="323528" y="4365104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149080"/>
            <a:ext cx="863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itchFamily="18" charset="0"/>
              </a:rPr>
              <a:t>Attività che sta già dando i suoi frutti (ad esempio il numero degli iscritti ai nostri corsi di laurea è aumentato)</a:t>
            </a:r>
          </a:p>
        </p:txBody>
      </p:sp>
      <p:sp>
        <p:nvSpPr>
          <p:cNvPr id="26" name="Connettore 25"/>
          <p:cNvSpPr/>
          <p:nvPr/>
        </p:nvSpPr>
        <p:spPr>
          <a:xfrm>
            <a:off x="251520" y="1268760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7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37ACD1"/>
                </a:solidFill>
                <a:latin typeface="Baskerville Old Face" pitchFamily="18" charset="0"/>
              </a:rPr>
              <a:t>CODICE DEONTOLOGICO</a:t>
            </a:r>
            <a:endParaRPr lang="it-IT" sz="2400" b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15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7647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7ACD1"/>
                </a:solidFill>
                <a:latin typeface="Baskerville Old Face" pitchFamily="18" charset="0"/>
                <a:ea typeface="+mj-ea"/>
                <a:cs typeface="+mj-cs"/>
              </a:rPr>
              <a:t>IL PROFESSIONALISMO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9552" y="1556792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NON SOLO ATTIVITA’ PROFESSIONALE MA:</a:t>
            </a:r>
          </a:p>
          <a:p>
            <a:endParaRPr lang="it-IT" sz="2800" i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COMPORTAMENTO ETICO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INDIPENDENZA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RAPPORTI CON L’ORDINE DEGLI ATTUARI, COLLEGHI, MONDO ESTERNO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FORMAZIONE PROPRIA E VERSO I GIOVANI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TRASPARENZA E </a:t>
            </a:r>
            <a:r>
              <a:rPr lang="it-IT" i="1" dirty="0" smtClean="0"/>
              <a:t>DISCLOSURE</a:t>
            </a:r>
            <a:r>
              <a:rPr lang="it-IT" dirty="0" smtClean="0"/>
              <a:t> CON I COMMITTENTI ED I CLIENTI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SEGUIRE LE DIRETTIVE DELL’ORDINE (AD ES. LE LINEE GUIDA E CIRCOLARI)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OBBLIGO DELLA R.C. PROFESSIONALE</a:t>
            </a:r>
          </a:p>
        </p:txBody>
      </p:sp>
    </p:spTree>
    <p:extLst>
      <p:ext uri="{BB962C8B-B14F-4D97-AF65-F5344CB8AC3E}">
        <p14:creationId xmlns:p14="http://schemas.microsoft.com/office/powerpoint/2010/main" val="28247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I Numeri</a:t>
            </a:r>
            <a:endParaRPr lang="it-IT" sz="3600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25649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b="1" dirty="0" smtClean="0">
                <a:solidFill>
                  <a:srgbClr val="C00000"/>
                </a:solidFill>
                <a:latin typeface="Baskerville Old Face" pitchFamily="18" charset="0"/>
              </a:rPr>
              <a:t>LA PROFESSIONE PIU’ RICHIESTA AL MONDO</a:t>
            </a:r>
            <a:endParaRPr lang="it-IT" sz="24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4663">
            <a:off x="3333286" y="3767199"/>
            <a:ext cx="2181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0128">
            <a:off x="3075430" y="3655654"/>
            <a:ext cx="2473250" cy="21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37" y="836713"/>
            <a:ext cx="13345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8702" y="836712"/>
            <a:ext cx="15361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764704"/>
            <a:ext cx="14456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sellaDiTesto 26"/>
          <p:cNvSpPr txBox="1"/>
          <p:nvPr/>
        </p:nvSpPr>
        <p:spPr>
          <a:xfrm rot="19443505">
            <a:off x="179512" y="1124744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  <a:latin typeface="Bodoni MT Black" pitchFamily="18" charset="0"/>
              </a:rPr>
              <a:t>80.000</a:t>
            </a:r>
            <a:endParaRPr lang="it-IT" sz="44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347864" y="105273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  <a:latin typeface="Bodoni MT Black" pitchFamily="18" charset="0"/>
              </a:rPr>
              <a:t>20.000</a:t>
            </a:r>
            <a:endParaRPr lang="it-IT" sz="44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 rot="1844255">
            <a:off x="7261912" y="1142885"/>
            <a:ext cx="140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00000"/>
                </a:solidFill>
                <a:latin typeface="Bodoni MT Black" pitchFamily="18" charset="0"/>
              </a:rPr>
              <a:t>900</a:t>
            </a:r>
            <a:endParaRPr lang="it-IT" sz="44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93086">
            <a:off x="2520085" y="3417858"/>
            <a:ext cx="3367644" cy="27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788073"/>
            <a:ext cx="3896469" cy="144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14221">
            <a:off x="2513033" y="3888130"/>
            <a:ext cx="3971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41595">
            <a:off x="2514804" y="3853615"/>
            <a:ext cx="4282726" cy="13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498459">
            <a:off x="3047648" y="3803115"/>
            <a:ext cx="3047646" cy="132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3861048"/>
            <a:ext cx="4866415" cy="13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b="1" smtClean="0"/>
              <a:pPr algn="ctr"/>
              <a:t>2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453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97554"/>
              </p:ext>
            </p:extLst>
          </p:nvPr>
        </p:nvGraphicFramePr>
        <p:xfrm>
          <a:off x="755576" y="840413"/>
          <a:ext cx="7632846" cy="1743109"/>
        </p:xfrm>
        <a:graphic>
          <a:graphicData uri="http://schemas.openxmlformats.org/drawingml/2006/table">
            <a:tbl>
              <a:tblPr/>
              <a:tblGrid>
                <a:gridCol w="944907"/>
                <a:gridCol w="847766"/>
                <a:gridCol w="953738"/>
                <a:gridCol w="777120"/>
                <a:gridCol w="930189"/>
                <a:gridCol w="777120"/>
                <a:gridCol w="847766"/>
                <a:gridCol w="777120"/>
                <a:gridCol w="777120"/>
              </a:tblGrid>
              <a:tr h="37226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Distribuzione % degli Attuari iscritti all'Ordine Nazionale per sesso e Comitato Regionale di appartenenza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68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 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Piemonte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Lombardia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Veneto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Friuli Venezia Giulia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Emilia Romagna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Toscana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Lazio e altre regioni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Totale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9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Maschi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13%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3%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4%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1%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33%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58%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79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Femmine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12%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1%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1%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24%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42%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9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Totale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3%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25%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4%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6%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3%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57%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100%</a:t>
                      </a:r>
                    </a:p>
                  </a:txBody>
                  <a:tcPr marL="7056" marR="7056" marT="70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63000" contrast="-57000"/>
          </a:blip>
          <a:srcRect/>
          <a:stretch>
            <a:fillRect/>
          </a:stretch>
        </p:blipFill>
        <p:spPr bwMode="auto">
          <a:xfrm>
            <a:off x="72009" y="4019580"/>
            <a:ext cx="2609074" cy="15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37ACD1"/>
                </a:solidFill>
                <a:latin typeface="Baskerville Old Face" pitchFamily="18" charset="0"/>
              </a:rPr>
              <a:t>Alcuni dati della nostra professione </a:t>
            </a:r>
            <a:r>
              <a:rPr lang="it-IT" sz="2400" i="1" dirty="0" smtClean="0">
                <a:solidFill>
                  <a:srgbClr val="37ACD1"/>
                </a:solidFill>
                <a:latin typeface="Baskerville Old Face" pitchFamily="18" charset="0"/>
              </a:rPr>
              <a:t>(al 22.05.2013)</a:t>
            </a:r>
            <a:endParaRPr lang="it-IT" sz="24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2765163"/>
            <a:ext cx="9144000" cy="59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UNA PROFESSIONE SEMPRE PIÙ ROSA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4077072"/>
            <a:ext cx="269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A gennaio 2001</a:t>
            </a:r>
          </a:p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le donne rappresentavano </a:t>
            </a:r>
          </a:p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il 35%</a:t>
            </a:r>
            <a:endParaRPr lang="it-IT" sz="2400" dirty="0">
              <a:latin typeface="Baskerville Old Face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lum bright="65000" contrast="-46000"/>
          </a:blip>
          <a:srcRect/>
          <a:stretch>
            <a:fillRect/>
          </a:stretch>
        </p:blipFill>
        <p:spPr bwMode="auto">
          <a:xfrm>
            <a:off x="2764492" y="4098114"/>
            <a:ext cx="2599596" cy="15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2555776" y="4077072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Oggi</a:t>
            </a:r>
          </a:p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le donne rappresentano</a:t>
            </a:r>
          </a:p>
          <a:p>
            <a:pPr marL="182563" indent="0" algn="ctr">
              <a:buNone/>
              <a:tabLst>
                <a:tab pos="8970963" algn="l"/>
              </a:tabLst>
            </a:pPr>
            <a:r>
              <a:rPr lang="it-IT" sz="2400" dirty="0" smtClean="0">
                <a:latin typeface="Baskerville Old Face" pitchFamily="18" charset="0"/>
              </a:rPr>
              <a:t>il 42%</a:t>
            </a:r>
            <a:endParaRPr lang="it-IT" sz="2400" dirty="0">
              <a:latin typeface="Baskerville Old Face" pitchFamily="18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653980" y="3539058"/>
          <a:ext cx="3238500" cy="2266206"/>
        </p:xfrm>
        <a:graphic>
          <a:graphicData uri="http://schemas.openxmlformats.org/drawingml/2006/table">
            <a:tbl>
              <a:tblPr/>
              <a:tblGrid>
                <a:gridCol w="1432292"/>
                <a:gridCol w="903104"/>
                <a:gridCol w="903104"/>
              </a:tblGrid>
              <a:tr h="704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Distribuzione % degli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Baskerville Old Face"/>
                        </a:rPr>
                        <a:t>Iscritti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all'Ordine Nazionale degli Attuari per anno di iscrizione e sesso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7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Anno di iscrizione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1963-1980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1981-1990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1991-2000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2001-2013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Baskerville Old Face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2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I nostri campi di azione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1040280" y="2206605"/>
            <a:ext cx="687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7000"/>
          </a:blip>
          <a:srcRect/>
          <a:stretch>
            <a:fillRect/>
          </a:stretch>
        </p:blipFill>
        <p:spPr bwMode="auto">
          <a:xfrm>
            <a:off x="467544" y="3026854"/>
            <a:ext cx="900608" cy="9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29000" contrast="-45000"/>
          </a:blip>
          <a:srcRect/>
          <a:stretch>
            <a:fillRect/>
          </a:stretch>
        </p:blipFill>
        <p:spPr bwMode="auto">
          <a:xfrm>
            <a:off x="611560" y="1342510"/>
            <a:ext cx="1044624" cy="6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107504" y="1198493"/>
            <a:ext cx="4464496" cy="67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Assicurazioni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07504" y="2134597"/>
            <a:ext cx="4464496" cy="67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Previdenza</a:t>
            </a:r>
            <a:endParaRPr lang="it-IT" sz="3600" b="1" cap="small" dirty="0" smtClean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87016" y="3068960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Mondo Finanziario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180528" y="4006805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400" b="1" i="1" dirty="0" smtClean="0">
                <a:solidFill>
                  <a:srgbClr val="C00000"/>
                </a:solidFill>
                <a:latin typeface="Baskerville Old Face" pitchFamily="18" charset="0"/>
              </a:rPr>
              <a:t>Altri settori(fondi sanitari, imprese, …)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51571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latin typeface="Baskerville Old Face" pitchFamily="18" charset="0"/>
              </a:rPr>
              <a:t>In questi anni gli spazi professionali si sono sempre più allargati grazie anche ad una intensa e incisiva azione dell’Ordine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79512" y="764704"/>
            <a:ext cx="406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>
                <a:latin typeface="Baskerville Old Face" pitchFamily="18" charset="0"/>
              </a:rPr>
              <a:t>SETTORE PRIVATO</a:t>
            </a:r>
            <a:endParaRPr lang="it-IT" sz="2400" b="1" u="sng" dirty="0"/>
          </a:p>
        </p:txBody>
      </p:sp>
      <p:sp>
        <p:nvSpPr>
          <p:cNvPr id="20" name="Rettangolo 19"/>
          <p:cNvSpPr/>
          <p:nvPr/>
        </p:nvSpPr>
        <p:spPr>
          <a:xfrm>
            <a:off x="4860032" y="737783"/>
            <a:ext cx="42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>
                <a:latin typeface="Baskerville Old Face" pitchFamily="18" charset="0"/>
              </a:rPr>
              <a:t>SETTORE PUBBLICO</a:t>
            </a:r>
            <a:endParaRPr lang="it-IT" sz="2400" b="1" u="sng" dirty="0"/>
          </a:p>
        </p:txBody>
      </p:sp>
      <p:sp>
        <p:nvSpPr>
          <p:cNvPr id="21" name="Rettangolo 20"/>
          <p:cNvSpPr/>
          <p:nvPr/>
        </p:nvSpPr>
        <p:spPr>
          <a:xfrm>
            <a:off x="4499992" y="1169831"/>
            <a:ext cx="4644008" cy="674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Autorità di Vigilanza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572000" y="2105935"/>
            <a:ext cx="4572000" cy="674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Enti pubblici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572000" y="3068960"/>
            <a:ext cx="4572000" cy="674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smtClean="0">
                <a:solidFill>
                  <a:srgbClr val="C00000"/>
                </a:solidFill>
                <a:latin typeface="Baskerville Old Face" pitchFamily="18" charset="0"/>
              </a:rPr>
              <a:t>Insegnamento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4788024" y="3914472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lnSpc>
                <a:spcPct val="150000"/>
              </a:lnSpc>
              <a:buNone/>
              <a:tabLst>
                <a:tab pos="8970963" algn="l"/>
              </a:tabLst>
            </a:pPr>
            <a:r>
              <a:rPr lang="it-IT" sz="2800" b="1" cap="small" dirty="0" err="1" smtClean="0">
                <a:solidFill>
                  <a:srgbClr val="C00000"/>
                </a:solidFill>
                <a:latin typeface="Baskerville Old Face" pitchFamily="18" charset="0"/>
              </a:rPr>
              <a:t>……</a:t>
            </a:r>
            <a:endParaRPr lang="it-IT" sz="2800" b="1" cap="small" dirty="0" smtClean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2" name="Segnaposto numero diapositiva 3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0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La storia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620688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0" algn="ctr">
              <a:buNone/>
              <a:tabLst>
                <a:tab pos="8970963" algn="l"/>
              </a:tabLst>
            </a:pPr>
            <a:r>
              <a:rPr lang="it-IT" sz="3200" dirty="0" smtClean="0">
                <a:latin typeface="Baskerville Old Face" pitchFamily="18" charset="0"/>
              </a:rPr>
              <a:t>UNA STORIA LUNGA 70 ANNI </a:t>
            </a:r>
          </a:p>
          <a:p>
            <a:pPr marL="182563" indent="0" algn="ctr">
              <a:buNone/>
              <a:tabLst>
                <a:tab pos="8970963" algn="l"/>
              </a:tabLst>
            </a:pPr>
            <a:r>
              <a:rPr lang="it-IT" sz="2600" dirty="0" smtClean="0">
                <a:latin typeface="Baskerville Old Face" pitchFamily="18" charset="0"/>
              </a:rPr>
              <a:t>SENZA MAI STANCARSI </a:t>
            </a:r>
            <a:r>
              <a:rPr lang="it-IT" sz="2600" dirty="0" err="1" smtClean="0">
                <a:latin typeface="Baskerville Old Face" pitchFamily="18" charset="0"/>
              </a:rPr>
              <a:t>DI</a:t>
            </a:r>
            <a:r>
              <a:rPr lang="it-IT" sz="2600" dirty="0" smtClean="0">
                <a:latin typeface="Baskerville Old Face" pitchFamily="18" charset="0"/>
              </a:rPr>
              <a:t> VALUTARE L’INCERTEZZA</a:t>
            </a:r>
          </a:p>
        </p:txBody>
      </p:sp>
      <p:sp>
        <p:nvSpPr>
          <p:cNvPr id="29" name="Freccia a destra 28"/>
          <p:cNvSpPr/>
          <p:nvPr/>
        </p:nvSpPr>
        <p:spPr>
          <a:xfrm>
            <a:off x="395536" y="1772816"/>
            <a:ext cx="2736304" cy="129614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Assicurazioni Vita</a:t>
            </a:r>
          </a:p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Previdenza</a:t>
            </a:r>
          </a:p>
        </p:txBody>
      </p:sp>
      <p:sp>
        <p:nvSpPr>
          <p:cNvPr id="30" name="Freccia a destra 29"/>
          <p:cNvSpPr/>
          <p:nvPr/>
        </p:nvSpPr>
        <p:spPr>
          <a:xfrm>
            <a:off x="3203848" y="1772816"/>
            <a:ext cx="2736304" cy="1296144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Assicurazioni Danni</a:t>
            </a:r>
          </a:p>
        </p:txBody>
      </p:sp>
      <p:sp>
        <p:nvSpPr>
          <p:cNvPr id="31" name="Freccia a destra 30"/>
          <p:cNvSpPr/>
          <p:nvPr/>
        </p:nvSpPr>
        <p:spPr>
          <a:xfrm>
            <a:off x="6012160" y="1772816"/>
            <a:ext cx="2736304" cy="129614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Finanza</a:t>
            </a:r>
          </a:p>
        </p:txBody>
      </p:sp>
      <p:sp>
        <p:nvSpPr>
          <p:cNvPr id="32" name="Freccia a destra 31"/>
          <p:cNvSpPr/>
          <p:nvPr/>
        </p:nvSpPr>
        <p:spPr>
          <a:xfrm>
            <a:off x="395536" y="3356992"/>
            <a:ext cx="2736304" cy="1296144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Risk Management</a:t>
            </a:r>
          </a:p>
        </p:txBody>
      </p:sp>
      <p:sp>
        <p:nvSpPr>
          <p:cNvPr id="33" name="Freccia a destra 32"/>
          <p:cNvSpPr/>
          <p:nvPr/>
        </p:nvSpPr>
        <p:spPr>
          <a:xfrm>
            <a:off x="3203848" y="3356992"/>
            <a:ext cx="2736304" cy="129614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err="1" smtClean="0">
                <a:solidFill>
                  <a:schemeClr val="tx1"/>
                </a:solidFill>
                <a:latin typeface="Baskerville Old Face" pitchFamily="18" charset="0"/>
              </a:rPr>
              <a:t>Erm</a:t>
            </a:r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 e Fondi Sanitari</a:t>
            </a:r>
          </a:p>
        </p:txBody>
      </p:sp>
      <p:sp>
        <p:nvSpPr>
          <p:cNvPr id="34" name="Freccia a destra 33"/>
          <p:cNvSpPr/>
          <p:nvPr/>
        </p:nvSpPr>
        <p:spPr>
          <a:xfrm>
            <a:off x="6012160" y="3356992"/>
            <a:ext cx="2736304" cy="1296144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cap="small" dirty="0" smtClean="0">
                <a:solidFill>
                  <a:schemeClr val="tx1"/>
                </a:solidFill>
                <a:latin typeface="Baskerville Old Face" pitchFamily="18" charset="0"/>
              </a:rPr>
              <a:t>Nuovi spazi professionali</a:t>
            </a:r>
          </a:p>
        </p:txBody>
      </p:sp>
      <p:sp>
        <p:nvSpPr>
          <p:cNvPr id="36" name="Freccia a destra 35"/>
          <p:cNvSpPr/>
          <p:nvPr/>
        </p:nvSpPr>
        <p:spPr>
          <a:xfrm>
            <a:off x="1547664" y="4941168"/>
            <a:ext cx="1872208" cy="792088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cap="small" dirty="0" smtClean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635896" y="479715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200" i="1" dirty="0" smtClean="0">
                <a:latin typeface="Baskerville Old Face" pitchFamily="18" charset="0"/>
              </a:rPr>
              <a:t>Un cammino importante fondato su contenuti professionali, nel segno del valore sociale della professione e al servizio del Paese</a:t>
            </a:r>
            <a:endParaRPr lang="it-IT" sz="22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La storia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6" name="Connettore 5"/>
          <p:cNvSpPr/>
          <p:nvPr/>
        </p:nvSpPr>
        <p:spPr>
          <a:xfrm>
            <a:off x="179512" y="772255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863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askerville Old Face" pitchFamily="18" charset="0"/>
              </a:rPr>
              <a:t>I più significativi riconoscimenti normativi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19672" y="98072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Nel ramo Vita fin dagli anni ‘50 nella valutazione delle riserve    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Attuario Incaricato dalla Società di Revisione (1978)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Attuario Incaricato Vita (1997)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Attuario Incaricato RCA (2004)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Attuario dei Fondi Pensione (2013)</a:t>
            </a:r>
          </a:p>
          <a:p>
            <a:r>
              <a:rPr lang="it-IT" sz="2000" b="1" i="1" dirty="0" err="1" smtClean="0">
                <a:solidFill>
                  <a:srgbClr val="C00000"/>
                </a:solidFill>
                <a:latin typeface="Baskerville Old Face" pitchFamily="18" charset="0"/>
              </a:rPr>
              <a:t>Solvency</a:t>
            </a:r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 II </a:t>
            </a:r>
            <a:r>
              <a:rPr lang="it-IT" sz="2000" b="1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 </a:t>
            </a:r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Responsabile della funzione attuariale (2016?)</a:t>
            </a:r>
            <a:r>
              <a:rPr lang="it-IT" sz="2000" b="1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 </a:t>
            </a:r>
            <a:endParaRPr lang="it-IT" sz="2000" dirty="0"/>
          </a:p>
        </p:txBody>
      </p:sp>
      <p:sp>
        <p:nvSpPr>
          <p:cNvPr id="11" name="Connettore 10"/>
          <p:cNvSpPr/>
          <p:nvPr/>
        </p:nvSpPr>
        <p:spPr>
          <a:xfrm>
            <a:off x="179512" y="3037602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886035"/>
            <a:ext cx="863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askerville Old Face" pitchFamily="18" charset="0"/>
              </a:rPr>
              <a:t>Nei primi anni ’90 comincia lo sviluppo delle strutture professionali di consulenza che prosegue tuttora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0" y="364502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cap="small" dirty="0" smtClean="0">
                <a:latin typeface="Baskerville Old Face" pitchFamily="18" charset="0"/>
              </a:rPr>
              <a:t>una storia ancora tutta da scrivere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57332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cap="small" dirty="0" smtClean="0">
                <a:latin typeface="Baskerville Old Face" pitchFamily="18" charset="0"/>
              </a:rPr>
              <a:t>Siamo ancora all’inizio del cammino!!!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27733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51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620688"/>
            <a:ext cx="48482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Un progetto per il futuro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6537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askerville Old Face" pitchFamily="18" charset="0"/>
              </a:rPr>
              <a:t>L’Ordine sta via via realizzando un progetto di sviluppo,</a:t>
            </a:r>
          </a:p>
          <a:p>
            <a:pPr algn="ctr"/>
            <a:r>
              <a:rPr lang="it-IT" sz="2400" b="1" dirty="0" smtClean="0">
                <a:latin typeface="Baskerville Old Face" pitchFamily="18" charset="0"/>
              </a:rPr>
              <a:t>interno ed esterno, basato, </a:t>
            </a:r>
            <a:r>
              <a:rPr lang="it-IT" sz="2400" b="1" dirty="0">
                <a:latin typeface="Baskerville Old Face" pitchFamily="18" charset="0"/>
              </a:rPr>
              <a:t>oltre </a:t>
            </a:r>
            <a:r>
              <a:rPr lang="it-IT" sz="2400" b="1" dirty="0" smtClean="0">
                <a:latin typeface="Baskerville Old Face" pitchFamily="18" charset="0"/>
              </a:rPr>
              <a:t>che sull’ampliamento degli spazi professionali, anche su:</a:t>
            </a:r>
          </a:p>
        </p:txBody>
      </p:sp>
      <p:sp>
        <p:nvSpPr>
          <p:cNvPr id="12" name="Connettore 11"/>
          <p:cNvSpPr/>
          <p:nvPr/>
        </p:nvSpPr>
        <p:spPr>
          <a:xfrm>
            <a:off x="289856" y="1971609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04056" y="1791980"/>
            <a:ext cx="8603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Baskerville Old Face" pitchFamily="18" charset="0"/>
              </a:rPr>
              <a:t>Comunicazione a tutti i livelli</a:t>
            </a:r>
          </a:p>
        </p:txBody>
      </p:sp>
      <p:sp>
        <p:nvSpPr>
          <p:cNvPr id="14" name="Connettore 13"/>
          <p:cNvSpPr/>
          <p:nvPr/>
        </p:nvSpPr>
        <p:spPr>
          <a:xfrm>
            <a:off x="323528" y="3744338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13590" y="3550896"/>
            <a:ext cx="863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Baskerville Old Face" pitchFamily="18" charset="0"/>
              </a:rPr>
              <a:t>Formazione professionale continua</a:t>
            </a:r>
          </a:p>
        </p:txBody>
      </p:sp>
      <p:sp>
        <p:nvSpPr>
          <p:cNvPr id="20" name="Connettore 19"/>
          <p:cNvSpPr/>
          <p:nvPr/>
        </p:nvSpPr>
        <p:spPr>
          <a:xfrm>
            <a:off x="323528" y="4384268"/>
            <a:ext cx="144016" cy="144016"/>
          </a:xfrm>
          <a:prstGeom prst="flowChartConnector">
            <a:avLst/>
          </a:prstGeom>
          <a:solidFill>
            <a:srgbClr val="05A2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04056" y="4221088"/>
            <a:ext cx="863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Baskerville Old Face" pitchFamily="18" charset="0"/>
              </a:rPr>
              <a:t>Ristrutturazione operativa interna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118451" y="1773107"/>
            <a:ext cx="22701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Scuole superiori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Università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Addetti ai lavori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Istituzioni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Autorità di Vigilanza</a:t>
            </a:r>
          </a:p>
          <a:p>
            <a:r>
              <a:rPr lang="it-IT" sz="2000" b="1" i="1" dirty="0" smtClean="0">
                <a:solidFill>
                  <a:srgbClr val="C00000"/>
                </a:solidFill>
                <a:latin typeface="Baskerville Old Face" pitchFamily="18" charset="0"/>
              </a:rPr>
              <a:t>Mondo esterno</a:t>
            </a:r>
            <a:endParaRPr lang="it-IT" sz="2000" dirty="0"/>
          </a:p>
        </p:txBody>
      </p:sp>
      <p:sp>
        <p:nvSpPr>
          <p:cNvPr id="23" name="Rettangolo 22"/>
          <p:cNvSpPr/>
          <p:nvPr/>
        </p:nvSpPr>
        <p:spPr>
          <a:xfrm>
            <a:off x="0" y="48929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C00000"/>
                </a:solidFill>
                <a:latin typeface="Baskerville Old Face" pitchFamily="18" charset="0"/>
              </a:rPr>
              <a:t>OBIETTIVO: una professione dal volto nuovo, comunicativa, aperta alla soluzione dei problemi legati all’incertezza</a:t>
            </a:r>
            <a:endParaRPr lang="it-IT" sz="2400" dirty="0"/>
          </a:p>
        </p:txBody>
      </p:sp>
      <p:sp>
        <p:nvSpPr>
          <p:cNvPr id="18" name="Parentesi graffa aperta 17"/>
          <p:cNvSpPr/>
          <p:nvPr/>
        </p:nvSpPr>
        <p:spPr>
          <a:xfrm>
            <a:off x="4716016" y="1887214"/>
            <a:ext cx="360040" cy="1541786"/>
          </a:xfrm>
          <a:prstGeom prst="leftBrace">
            <a:avLst>
              <a:gd name="adj1" fmla="val 39523"/>
              <a:gd name="adj2" fmla="val 50000"/>
            </a:avLst>
          </a:prstGeom>
          <a:ln w="1905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8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20" grpId="0" animBg="1"/>
      <p:bldP spid="21" grpId="0"/>
      <p:bldP spid="22" grpId="0"/>
      <p:bldP spid="23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677763"/>
            <a:ext cx="48482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37ACD1"/>
                </a:solidFill>
                <a:latin typeface="Baskerville Old Face" pitchFamily="18" charset="0"/>
              </a:rPr>
              <a:t>Un progetto per il futuro – dove vogliamo arrivare</a:t>
            </a:r>
            <a:endParaRPr lang="it-IT" sz="24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732727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Baskerville Old Face" pitchFamily="18" charset="0"/>
              </a:rPr>
              <a:t>UNA PROFESSIONE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96544" y="692696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askerville Old Face" pitchFamily="18" charset="0"/>
              </a:rPr>
              <a:t>che cresce ed è sempre più strutturata ed organizzata 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248472" y="172665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askerville Old Face" pitchFamily="18" charset="0"/>
              </a:rPr>
              <a:t>in continua formazione professionale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248472" y="2587663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askerville Old Face" pitchFamily="18" charset="0"/>
              </a:rPr>
              <a:t>sempre più presente nel mondo economico e nel Paese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248472" y="3556173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askerville Old Face" pitchFamily="18" charset="0"/>
              </a:rPr>
              <a:t>a sostegno delle assicurazioni, del mondo finanziario, della previdenza, delle imprese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248472" y="5067181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Baskerville Old Face" pitchFamily="18" charset="0"/>
              </a:rPr>
              <a:t>che comunica con semplicità e chiarezza, anche con i </a:t>
            </a:r>
            <a:r>
              <a:rPr lang="it-IT" sz="2800" i="1" dirty="0" smtClean="0">
                <a:latin typeface="Baskerville Old Face" pitchFamily="18" charset="0"/>
              </a:rPr>
              <a:t>media</a:t>
            </a:r>
            <a:endParaRPr lang="it-IT" sz="2800" dirty="0" smtClean="0">
              <a:latin typeface="Baskerville Old Face" pitchFamily="18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0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lum bright="61000" contrast="-70000"/>
          </a:blip>
          <a:srcRect l="4000" t="5333" r="4000" b="4000"/>
          <a:stretch>
            <a:fillRect/>
          </a:stretch>
        </p:blipFill>
        <p:spPr bwMode="auto">
          <a:xfrm>
            <a:off x="1763688" y="764704"/>
            <a:ext cx="5406954" cy="53285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ttore 1 8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rgbClr val="04AF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37ACD1"/>
                </a:solidFill>
                <a:latin typeface="Baskerville Old Face" pitchFamily="18" charset="0"/>
              </a:rPr>
              <a:t>I messaggi degli Attuari</a:t>
            </a:r>
            <a:endParaRPr lang="it-IT" sz="3600" i="1" dirty="0">
              <a:solidFill>
                <a:srgbClr val="37ACD1"/>
              </a:solidFill>
              <a:latin typeface="Baskerville Old Face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0335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Baskerville Old Face" pitchFamily="18" charset="0"/>
              </a:rPr>
              <a:t>NON SIAMO SOLO DEI NUMERI MA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21136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Baskerville Old Face" pitchFamily="18" charset="0"/>
              </a:rPr>
              <a:t>ESPERIENZA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26177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Baskerville Old Face" pitchFamily="18" charset="0"/>
              </a:rPr>
              <a:t>IDEE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31218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Baskerville Old Face" pitchFamily="18" charset="0"/>
              </a:rPr>
              <a:t>PROGETTUALITA’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0" y="362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Baskerville Old Face" pitchFamily="18" charset="0"/>
              </a:rPr>
              <a:t>MANAGERIALITA’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9512" y="43651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askerville Old Face" pitchFamily="18" charset="0"/>
              </a:rPr>
              <a:t>L’APPROCCIO ATTUARIALE </a:t>
            </a:r>
          </a:p>
          <a:p>
            <a:pPr algn="ctr"/>
            <a:r>
              <a:rPr lang="it-IT" sz="2400" b="1" dirty="0" smtClean="0">
                <a:latin typeface="Baskerville Old Face" pitchFamily="18" charset="0"/>
              </a:rPr>
              <a:t>NON È SOLO UN CALCOLO, MA UN MODO UNICO DI PERCEPIRE I RISCHI E AFFRONTARE L’INCERTEZZA CON STRUMENTI IDONEI DI NATURA QUANTITATIVA (LA PAROLA CHIAVE E’ VALUTAZIONE)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fld id="{B007B441-5312-499D-93C3-6E37886527FA}" type="slidenum">
              <a:rPr lang="it-IT" smtClean="0"/>
              <a:pPr algn="ctr"/>
              <a:t>9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964"/>
          <a:stretch>
            <a:fillRect/>
          </a:stretch>
        </p:blipFill>
        <p:spPr bwMode="auto">
          <a:xfrm>
            <a:off x="899592" y="2780928"/>
            <a:ext cx="17332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1562508" y="4293096"/>
            <a:ext cx="13548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latin typeface="Constantia" pitchFamily="18" charset="0"/>
              </a:rPr>
              <a:t>“VALUTAZIONE”</a:t>
            </a:r>
          </a:p>
        </p:txBody>
      </p:sp>
    </p:spTree>
    <p:extLst>
      <p:ext uri="{BB962C8B-B14F-4D97-AF65-F5344CB8AC3E}">
        <p14:creationId xmlns:p14="http://schemas.microsoft.com/office/powerpoint/2010/main" val="39990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40741E-6 C 0.00034 -0.0051 0.00034 -0.01042 0.00121 -0.01528 C 0.00173 -0.01829 0.00641 -0.02362 0.00763 -0.0257 C 0.0118 -0.03241 0.01909 -0.04144 0.02551 -0.04445 C 0.0335 -0.05463 0.04409 -0.06551 0.05503 -0.06829 C 0.06648 -0.0794 0.08107 -0.08241 0.09478 -0.08542 C 0.10503 -0.09098 0.1078 -0.09075 0.12048 -0.09237 C 0.1651 -0.10672 0.19496 -0.10255 0.2486 -0.10255 " pathEditMode="relative" ptsTypes="fffffff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0" y="7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8" grpId="0"/>
      <p:bldP spid="19" grpId="0"/>
      <p:bldP spid="20" grpId="0"/>
      <p:bldP spid="21" grpId="0"/>
      <p:bldP spid="23" grpId="0"/>
      <p:bldP spid="23" grpId="1"/>
      <p:bldP spid="23" grpId="2"/>
      <p:bldP spid="23" grpId="3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944</Words>
  <Application>Microsoft Office PowerPoint</Application>
  <PresentationFormat>Presentazione su schermo (4:3)</PresentationFormat>
  <Paragraphs>223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Baskerville Old Face</vt:lpstr>
      <vt:lpstr>Bodoni MT Black</vt:lpstr>
      <vt:lpstr>Calibri</vt:lpstr>
      <vt:lpstr>Constantia</vt:lpstr>
      <vt:lpstr>Verdana</vt:lpstr>
      <vt:lpstr>Wingdings</vt:lpstr>
      <vt:lpstr>Tema di Office</vt:lpstr>
      <vt:lpstr>Presentazione standard di PowerPoint</vt:lpstr>
      <vt:lpstr>I Numeri</vt:lpstr>
      <vt:lpstr>Alcuni dati della nostra professione (al 22.05.2013)</vt:lpstr>
      <vt:lpstr>I nostri campi di azione</vt:lpstr>
      <vt:lpstr>La storia</vt:lpstr>
      <vt:lpstr>La storia</vt:lpstr>
      <vt:lpstr>Un progetto per il futuro</vt:lpstr>
      <vt:lpstr>Un progetto per il futuro – dove vogliamo arrivare</vt:lpstr>
      <vt:lpstr>I messaggi degli Attuari</vt:lpstr>
      <vt:lpstr>IL NUOVO VOLTO DELLA PROFESSIONE ATTUARIALE</vt:lpstr>
      <vt:lpstr>IL NUOVO VOLTO DELLA PROFESSIONE ATTUARIALE</vt:lpstr>
      <vt:lpstr>VALORE SOCIALE DELLA PROFESSIONE AL SERVIZIO DEL PAESE</vt:lpstr>
      <vt:lpstr>Comunicazione</vt:lpstr>
      <vt:lpstr>Comunicazione</vt:lpstr>
      <vt:lpstr>CODICE DEONTOLOGICO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Ziantoni</dc:creator>
  <cp:lastModifiedBy>Giampaolo Crenca</cp:lastModifiedBy>
  <cp:revision>139</cp:revision>
  <cp:lastPrinted>2014-11-23T15:22:11Z</cp:lastPrinted>
  <dcterms:created xsi:type="dcterms:W3CDTF">2012-06-21T15:34:49Z</dcterms:created>
  <dcterms:modified xsi:type="dcterms:W3CDTF">2014-11-23T15:33:42Z</dcterms:modified>
</cp:coreProperties>
</file>