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308" r:id="rId5"/>
    <p:sldId id="318" r:id="rId6"/>
    <p:sldId id="295" r:id="rId7"/>
    <p:sldId id="297" r:id="rId8"/>
    <p:sldId id="298" r:id="rId9"/>
    <p:sldId id="315" r:id="rId10"/>
    <p:sldId id="299" r:id="rId11"/>
    <p:sldId id="316" r:id="rId12"/>
    <p:sldId id="301" r:id="rId13"/>
    <p:sldId id="300" r:id="rId14"/>
    <p:sldId id="302" r:id="rId15"/>
    <p:sldId id="309" r:id="rId16"/>
    <p:sldId id="303" r:id="rId17"/>
    <p:sldId id="310" r:id="rId18"/>
    <p:sldId id="304" r:id="rId19"/>
    <p:sldId id="311" r:id="rId20"/>
    <p:sldId id="307" r:id="rId21"/>
    <p:sldId id="312" r:id="rId22"/>
    <p:sldId id="313" r:id="rId23"/>
    <p:sldId id="305" r:id="rId24"/>
    <p:sldId id="314" r:id="rId25"/>
    <p:sldId id="306" r:id="rId26"/>
    <p:sldId id="319" r:id="rId27"/>
    <p:sldId id="317"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411" autoAdjust="0"/>
  </p:normalViewPr>
  <p:slideViewPr>
    <p:cSldViewPr snapToGrid="0">
      <p:cViewPr varScale="1">
        <p:scale>
          <a:sx n="115" d="100"/>
          <a:sy n="115" d="100"/>
        </p:scale>
        <p:origin x="49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21D9-2635-4D40-BF98-333C281E329A}" type="datetimeFigureOut">
              <a:rPr lang="it-IT" smtClean="0"/>
              <a:t>21/05/2019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75517-AE1F-49E2-A0C0-673BDC867929}" type="slidenum">
              <a:rPr lang="it-IT" smtClean="0"/>
              <a:t>‹#›</a:t>
            </a:fld>
            <a:endParaRPr lang="it-IT"/>
          </a:p>
        </p:txBody>
      </p:sp>
    </p:spTree>
    <p:extLst>
      <p:ext uri="{BB962C8B-B14F-4D97-AF65-F5344CB8AC3E}">
        <p14:creationId xmlns:p14="http://schemas.microsoft.com/office/powerpoint/2010/main" val="6254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a:t>
            </a:fld>
            <a:endParaRPr lang="it-IT"/>
          </a:p>
        </p:txBody>
      </p:sp>
    </p:spTree>
    <p:extLst>
      <p:ext uri="{BB962C8B-B14F-4D97-AF65-F5344CB8AC3E}">
        <p14:creationId xmlns:p14="http://schemas.microsoft.com/office/powerpoint/2010/main" val="409730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a:t>
            </a:fld>
            <a:endParaRPr lang="it-IT"/>
          </a:p>
        </p:txBody>
      </p:sp>
    </p:spTree>
    <p:extLst>
      <p:ext uri="{BB962C8B-B14F-4D97-AF65-F5344CB8AC3E}">
        <p14:creationId xmlns:p14="http://schemas.microsoft.com/office/powerpoint/2010/main" val="15946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3</a:t>
            </a:fld>
            <a:endParaRPr lang="it-IT"/>
          </a:p>
        </p:txBody>
      </p:sp>
    </p:spTree>
    <p:extLst>
      <p:ext uri="{BB962C8B-B14F-4D97-AF65-F5344CB8AC3E}">
        <p14:creationId xmlns:p14="http://schemas.microsoft.com/office/powerpoint/2010/main" val="1884704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stretch>
            <a:fillRect/>
          </a:stretch>
        </p:blipFill>
        <p:spPr>
          <a:xfrm>
            <a:off x="226256" y="3838074"/>
            <a:ext cx="2062717" cy="2779294"/>
          </a:xfrm>
          <a:prstGeom prst="rect">
            <a:avLst/>
          </a:prstGeom>
        </p:spPr>
      </p:pic>
      <p:grpSp>
        <p:nvGrpSpPr>
          <p:cNvPr id="5" name="Gruppo 4"/>
          <p:cNvGrpSpPr>
            <a:grpSpLocks noChangeAspect="1"/>
          </p:cNvGrpSpPr>
          <p:nvPr userDrawn="1"/>
        </p:nvGrpSpPr>
        <p:grpSpPr>
          <a:xfrm>
            <a:off x="9457295" y="5909058"/>
            <a:ext cx="1953428" cy="828000"/>
            <a:chOff x="8572876" y="5894069"/>
            <a:chExt cx="1678029" cy="711267"/>
          </a:xfrm>
        </p:grpSpPr>
        <p:pic>
          <p:nvPicPr>
            <p:cNvPr id="3" name="Immagine 2"/>
            <p:cNvPicPr>
              <a:picLocks noChangeAspect="1"/>
            </p:cNvPicPr>
            <p:nvPr userDrawn="1"/>
          </p:nvPicPr>
          <p:blipFill>
            <a:blip r:embed="rId3"/>
            <a:stretch>
              <a:fillRect/>
            </a:stretch>
          </p:blipFill>
          <p:spPr>
            <a:xfrm>
              <a:off x="8572876" y="5894069"/>
              <a:ext cx="763193" cy="711267"/>
            </a:xfrm>
            <a:prstGeom prst="rect">
              <a:avLst/>
            </a:prstGeom>
          </p:spPr>
        </p:pic>
        <p:pic>
          <p:nvPicPr>
            <p:cNvPr id="4" name="Immagine 3"/>
            <p:cNvPicPr>
              <a:picLocks noChangeAspect="1"/>
            </p:cNvPicPr>
            <p:nvPr userDrawn="1"/>
          </p:nvPicPr>
          <p:blipFill>
            <a:blip r:embed="rId4"/>
            <a:stretch>
              <a:fillRect/>
            </a:stretch>
          </p:blipFill>
          <p:spPr>
            <a:xfrm>
              <a:off x="9487276" y="6099876"/>
              <a:ext cx="763629" cy="299652"/>
            </a:xfrm>
            <a:prstGeom prst="rect">
              <a:avLst/>
            </a:prstGeom>
          </p:spPr>
        </p:pic>
      </p:grpSp>
      <p:pic>
        <p:nvPicPr>
          <p:cNvPr id="6" name="Immagine 5"/>
          <p:cNvPicPr>
            <a:picLocks noChangeAspect="1"/>
          </p:cNvPicPr>
          <p:nvPr userDrawn="1"/>
        </p:nvPicPr>
        <p:blipFill>
          <a:blip r:embed="rId5"/>
          <a:stretch>
            <a:fillRect/>
          </a:stretch>
        </p:blipFill>
        <p:spPr>
          <a:xfrm>
            <a:off x="4453849" y="5532102"/>
            <a:ext cx="3007895" cy="1325898"/>
          </a:xfrm>
          <a:prstGeom prst="rect">
            <a:avLst/>
          </a:prstGeom>
        </p:spPr>
      </p:pic>
    </p:spTree>
    <p:extLst>
      <p:ext uri="{BB962C8B-B14F-4D97-AF65-F5344CB8AC3E}">
        <p14:creationId xmlns:p14="http://schemas.microsoft.com/office/powerpoint/2010/main" val="1348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4278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35472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805776"/>
          </a:xfrm>
        </p:spPr>
        <p:txBody>
          <a:bodyPr>
            <a:normAutofit/>
          </a:bodyPr>
          <a:lstStyle>
            <a:lvl1pPr>
              <a:defRPr sz="3600" b="1">
                <a:latin typeface="+mj-lt"/>
              </a:defRPr>
            </a:lvl1pPr>
          </a:lstStyle>
          <a:p>
            <a:r>
              <a:rPr lang="it-IT" dirty="0"/>
              <a:t>Fare clic per modificare lo stile del titolo</a:t>
            </a:r>
          </a:p>
        </p:txBody>
      </p:sp>
      <p:sp>
        <p:nvSpPr>
          <p:cNvPr id="3" name="Segnaposto contenuto 2"/>
          <p:cNvSpPr>
            <a:spLocks noGrp="1"/>
          </p:cNvSpPr>
          <p:nvPr>
            <p:ph idx="1"/>
          </p:nvPr>
        </p:nvSpPr>
        <p:spPr>
          <a:xfrm>
            <a:off x="362712" y="1118489"/>
            <a:ext cx="11500104" cy="4939436"/>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5853359" y="6266411"/>
            <a:ext cx="477253" cy="365125"/>
          </a:xfrm>
        </p:spPr>
        <p:txBody>
          <a:bodyPr/>
          <a:lstStyle/>
          <a:p>
            <a:fld id="{2BA1292A-03A9-4707-88A2-3F81F831B259}" type="slidenum">
              <a:rPr lang="it-IT" smtClean="0"/>
              <a:t>‹#›</a:t>
            </a:fld>
            <a:endParaRPr lang="it-IT" dirty="0"/>
          </a:p>
        </p:txBody>
      </p:sp>
      <p:cxnSp>
        <p:nvCxnSpPr>
          <p:cNvPr id="15" name="Connettore 1 14"/>
          <p:cNvCxnSpPr/>
          <p:nvPr userDrawn="1"/>
        </p:nvCxnSpPr>
        <p:spPr>
          <a:xfrm>
            <a:off x="-4014" y="772050"/>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userDrawn="1"/>
        </p:nvPicPr>
        <p:blipFill>
          <a:blip r:embed="rId2"/>
          <a:stretch>
            <a:fillRect/>
          </a:stretch>
        </p:blipFill>
        <p:spPr>
          <a:xfrm>
            <a:off x="362712" y="5360093"/>
            <a:ext cx="1035823" cy="1395663"/>
          </a:xfrm>
          <a:prstGeom prst="rect">
            <a:avLst/>
          </a:prstGeom>
        </p:spPr>
      </p:pic>
      <p:grpSp>
        <p:nvGrpSpPr>
          <p:cNvPr id="13" name="Gruppo 12"/>
          <p:cNvGrpSpPr>
            <a:grpSpLocks noChangeAspect="1"/>
          </p:cNvGrpSpPr>
          <p:nvPr userDrawn="1"/>
        </p:nvGrpSpPr>
        <p:grpSpPr>
          <a:xfrm>
            <a:off x="10420082" y="6205280"/>
            <a:ext cx="1298690" cy="550476"/>
            <a:chOff x="8572876" y="5894069"/>
            <a:chExt cx="1678029" cy="711267"/>
          </a:xfrm>
        </p:grpSpPr>
        <p:pic>
          <p:nvPicPr>
            <p:cNvPr id="17" name="Immagine 16"/>
            <p:cNvPicPr>
              <a:picLocks noChangeAspect="1"/>
            </p:cNvPicPr>
            <p:nvPr userDrawn="1"/>
          </p:nvPicPr>
          <p:blipFill>
            <a:blip r:embed="rId3"/>
            <a:stretch>
              <a:fillRect/>
            </a:stretch>
          </p:blipFill>
          <p:spPr>
            <a:xfrm>
              <a:off x="8572876" y="5894069"/>
              <a:ext cx="763193" cy="711267"/>
            </a:xfrm>
            <a:prstGeom prst="rect">
              <a:avLst/>
            </a:prstGeom>
          </p:spPr>
        </p:pic>
        <p:pic>
          <p:nvPicPr>
            <p:cNvPr id="18" name="Immagine 17"/>
            <p:cNvPicPr>
              <a:picLocks noChangeAspect="1"/>
            </p:cNvPicPr>
            <p:nvPr userDrawn="1"/>
          </p:nvPicPr>
          <p:blipFill>
            <a:blip r:embed="rId4"/>
            <a:stretch>
              <a:fillRect/>
            </a:stretch>
          </p:blipFill>
          <p:spPr>
            <a:xfrm>
              <a:off x="9487276" y="6099876"/>
              <a:ext cx="763629" cy="299652"/>
            </a:xfrm>
            <a:prstGeom prst="rect">
              <a:avLst/>
            </a:prstGeom>
          </p:spPr>
        </p:pic>
      </p:grpSp>
      <p:pic>
        <p:nvPicPr>
          <p:cNvPr id="19" name="Immagine 18"/>
          <p:cNvPicPr>
            <a:picLocks noChangeAspect="1"/>
          </p:cNvPicPr>
          <p:nvPr userDrawn="1"/>
        </p:nvPicPr>
        <p:blipFill rotWithShape="1">
          <a:blip r:embed="rId5"/>
          <a:srcRect t="10574" b="14603"/>
          <a:stretch/>
        </p:blipFill>
        <p:spPr>
          <a:xfrm>
            <a:off x="7673017" y="6106074"/>
            <a:ext cx="2079298" cy="685801"/>
          </a:xfrm>
          <a:prstGeom prst="rect">
            <a:avLst/>
          </a:prstGeom>
        </p:spPr>
      </p:pic>
    </p:spTree>
    <p:extLst>
      <p:ext uri="{BB962C8B-B14F-4D97-AF65-F5344CB8AC3E}">
        <p14:creationId xmlns:p14="http://schemas.microsoft.com/office/powerpoint/2010/main" val="17872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D2FFA53-78E0-446F-83E0-5D7BE9E5FF0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34231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D2FFA53-78E0-446F-83E0-5D7BE9E5FF07}"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28951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D2FFA53-78E0-446F-83E0-5D7BE9E5FF07}" type="datetimeFigureOut">
              <a:rPr lang="it-IT" smtClean="0"/>
              <a:t>21/05/2019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6361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D2FFA53-78E0-446F-83E0-5D7BE9E5FF07}" type="datetimeFigureOut">
              <a:rPr lang="it-IT" smtClean="0"/>
              <a:t>21/05/2019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19819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FFA53-78E0-446F-83E0-5D7BE9E5FF07}" type="datetimeFigureOut">
              <a:rPr lang="it-IT" smtClean="0"/>
              <a:t>21/05/2019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220410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40766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a:t>
            </a:fld>
            <a:endParaRPr lang="it-IT"/>
          </a:p>
        </p:txBody>
      </p:sp>
    </p:spTree>
    <p:extLst>
      <p:ext uri="{BB962C8B-B14F-4D97-AF65-F5344CB8AC3E}">
        <p14:creationId xmlns:p14="http://schemas.microsoft.com/office/powerpoint/2010/main" val="85356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FA53-78E0-446F-83E0-5D7BE9E5FF07}" type="datetimeFigureOut">
              <a:rPr lang="it-IT" smtClean="0"/>
              <a:t>21/05/2019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292A-03A9-4707-88A2-3F81F831B259}" type="slidenum">
              <a:rPr lang="it-IT" smtClean="0"/>
              <a:t>‹#›</a:t>
            </a:fld>
            <a:endParaRPr lang="it-IT"/>
          </a:p>
        </p:txBody>
      </p:sp>
      <p:sp>
        <p:nvSpPr>
          <p:cNvPr id="7" name="fl"/>
          <p:cNvSpPr txBox="1"/>
          <p:nvPr userDrawn="1"/>
        </p:nvSpPr>
        <p:spPr>
          <a:xfrm>
            <a:off x="0" y="6545580"/>
            <a:ext cx="12192000" cy="215444"/>
          </a:xfrm>
          <a:prstGeom prst="rect">
            <a:avLst/>
          </a:prstGeom>
          <a:noFill/>
        </p:spPr>
        <p:txBody>
          <a:bodyPr vert="horz" rtlCol="0">
            <a:spAutoFit/>
          </a:bodyPr>
          <a:lstStyle/>
          <a:p>
            <a:pPr algn="l"/>
            <a:endParaRPr lang="it-IT" sz="800" b="0" i="0" u="none" baseline="0">
              <a:solidFill>
                <a:srgbClr val="990000"/>
              </a:solidFill>
              <a:latin typeface="arial" panose="020B0604020202020204" pitchFamily="34" charset="0"/>
            </a:endParaRPr>
          </a:p>
        </p:txBody>
      </p:sp>
    </p:spTree>
    <p:extLst>
      <p:ext uri="{BB962C8B-B14F-4D97-AF65-F5344CB8AC3E}">
        <p14:creationId xmlns:p14="http://schemas.microsoft.com/office/powerpoint/2010/main" val="229973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_ftn2"/><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_ftn3"/><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_ftn4"/><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_ftn5"/><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_ftn7"/><Relationship Id="rId2" Type="http://schemas.openxmlformats.org/officeDocument/2006/relationships/hyperlink" Target="#_ftn6"/><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_ftnref7"/><Relationship Id="rId3" Type="http://schemas.openxmlformats.org/officeDocument/2006/relationships/hyperlink" Target="#_ftnref2"/><Relationship Id="rId7" Type="http://schemas.openxmlformats.org/officeDocument/2006/relationships/hyperlink" Target="#_ftnref6"/><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hyperlink" Target="#_ftnref5"/><Relationship Id="rId5" Type="http://schemas.openxmlformats.org/officeDocument/2006/relationships/hyperlink" Target="#_ftnref4"/><Relationship Id="rId4" Type="http://schemas.openxmlformats.org/officeDocument/2006/relationships/hyperlink" Target="#_ftnref3"/></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24128" y="534892"/>
            <a:ext cx="10107168" cy="1681163"/>
          </a:xfrm>
        </p:spPr>
        <p:txBody>
          <a:bodyPr/>
          <a:lstStyle/>
          <a:p>
            <a:pPr algn="ctr"/>
            <a:r>
              <a:rPr lang="it-IT" dirty="0">
                <a:solidFill>
                  <a:srgbClr val="9A0000"/>
                </a:solidFill>
                <a:latin typeface="Georgia" panose="02040502050405020303" pitchFamily="18" charset="0"/>
              </a:rPr>
              <a:t>The Importance of Narrative in ERM  </a:t>
            </a:r>
            <a:endParaRPr lang="it-IT" dirty="0"/>
          </a:p>
        </p:txBody>
      </p:sp>
      <p:sp>
        <p:nvSpPr>
          <p:cNvPr id="3" name="Sottotitolo 2"/>
          <p:cNvSpPr>
            <a:spLocks noGrp="1"/>
          </p:cNvSpPr>
          <p:nvPr>
            <p:ph type="subTitle" idx="4294967295"/>
          </p:nvPr>
        </p:nvSpPr>
        <p:spPr>
          <a:xfrm>
            <a:off x="1531395" y="2388262"/>
            <a:ext cx="9092634" cy="969962"/>
          </a:xfrm>
        </p:spPr>
        <p:txBody>
          <a:bodyPr>
            <a:normAutofit/>
          </a:bodyPr>
          <a:lstStyle/>
          <a:p>
            <a:pPr marL="0" indent="0" algn="ctr">
              <a:buNone/>
            </a:pPr>
            <a:r>
              <a:rPr lang="it-IT" sz="3200" dirty="0">
                <a:solidFill>
                  <a:schemeClr val="bg1">
                    <a:lumMod val="50000"/>
                  </a:schemeClr>
                </a:solidFill>
              </a:rPr>
              <a:t>Stories matter</a:t>
            </a:r>
          </a:p>
        </p:txBody>
      </p:sp>
      <p:sp>
        <p:nvSpPr>
          <p:cNvPr id="5" name="Sottotitolo 2"/>
          <p:cNvSpPr txBox="1">
            <a:spLocks/>
          </p:cNvSpPr>
          <p:nvPr/>
        </p:nvSpPr>
        <p:spPr>
          <a:xfrm>
            <a:off x="1024128" y="4999470"/>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i="1" dirty="0"/>
              <a:t>22 May 2019</a:t>
            </a:r>
          </a:p>
        </p:txBody>
      </p:sp>
      <p:sp>
        <p:nvSpPr>
          <p:cNvPr id="6" name="Sottotitolo 2"/>
          <p:cNvSpPr txBox="1">
            <a:spLocks/>
          </p:cNvSpPr>
          <p:nvPr/>
        </p:nvSpPr>
        <p:spPr>
          <a:xfrm>
            <a:off x="1030224" y="4217578"/>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600" dirty="0"/>
              <a:t>Frank Ashe</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185647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9D33-4400-4B21-A0D6-7D033A1E1EE3}"/>
              </a:ext>
            </a:extLst>
          </p:cNvPr>
          <p:cNvSpPr>
            <a:spLocks noGrp="1"/>
          </p:cNvSpPr>
          <p:nvPr>
            <p:ph type="title"/>
          </p:nvPr>
        </p:nvSpPr>
        <p:spPr/>
        <p:txBody>
          <a:bodyPr/>
          <a:lstStyle/>
          <a:p>
            <a:r>
              <a:rPr lang="en-AU" dirty="0"/>
              <a:t>Narrative is becoming more commonly discussed</a:t>
            </a:r>
          </a:p>
        </p:txBody>
      </p:sp>
      <p:pic>
        <p:nvPicPr>
          <p:cNvPr id="4" name="Picture 3">
            <a:extLst>
              <a:ext uri="{FF2B5EF4-FFF2-40B4-BE49-F238E27FC236}">
                <a16:creationId xmlns:a16="http://schemas.microsoft.com/office/drawing/2014/main" id="{20233630-2DEE-43D4-8FD2-B5CD64E1DFAA}"/>
              </a:ext>
            </a:extLst>
          </p:cNvPr>
          <p:cNvPicPr>
            <a:picLocks noChangeAspect="1"/>
          </p:cNvPicPr>
          <p:nvPr/>
        </p:nvPicPr>
        <p:blipFill>
          <a:blip r:embed="rId2"/>
          <a:stretch>
            <a:fillRect/>
          </a:stretch>
        </p:blipFill>
        <p:spPr>
          <a:xfrm>
            <a:off x="880588" y="967029"/>
            <a:ext cx="10374845" cy="4621877"/>
          </a:xfrm>
          <a:prstGeom prst="rect">
            <a:avLst/>
          </a:prstGeom>
        </p:spPr>
      </p:pic>
    </p:spTree>
    <p:extLst>
      <p:ext uri="{BB962C8B-B14F-4D97-AF65-F5344CB8AC3E}">
        <p14:creationId xmlns:p14="http://schemas.microsoft.com/office/powerpoint/2010/main" val="307291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3249-CC61-48CC-978C-FE2017E2BD4B}"/>
              </a:ext>
            </a:extLst>
          </p:cNvPr>
          <p:cNvSpPr>
            <a:spLocks noGrp="1"/>
          </p:cNvSpPr>
          <p:nvPr>
            <p:ph type="title"/>
          </p:nvPr>
        </p:nvSpPr>
        <p:spPr/>
        <p:txBody>
          <a:bodyPr/>
          <a:lstStyle/>
          <a:p>
            <a:r>
              <a:rPr lang="en-AU" dirty="0"/>
              <a:t>Narrative and business</a:t>
            </a:r>
          </a:p>
        </p:txBody>
      </p:sp>
      <p:pic>
        <p:nvPicPr>
          <p:cNvPr id="4" name="Content Placeholder 3">
            <a:extLst>
              <a:ext uri="{FF2B5EF4-FFF2-40B4-BE49-F238E27FC236}">
                <a16:creationId xmlns:a16="http://schemas.microsoft.com/office/drawing/2014/main" id="{A16F8AFA-AA0E-4700-911E-3AB82BFE20E8}"/>
              </a:ext>
            </a:extLst>
          </p:cNvPr>
          <p:cNvPicPr>
            <a:picLocks noGrp="1" noChangeAspect="1"/>
          </p:cNvPicPr>
          <p:nvPr>
            <p:ph idx="1"/>
          </p:nvPr>
        </p:nvPicPr>
        <p:blipFill>
          <a:blip r:embed="rId2"/>
          <a:stretch>
            <a:fillRect/>
          </a:stretch>
        </p:blipFill>
        <p:spPr>
          <a:xfrm>
            <a:off x="720008" y="1119188"/>
            <a:ext cx="10785322" cy="4938712"/>
          </a:xfrm>
          <a:prstGeom prst="rect">
            <a:avLst/>
          </a:prstGeom>
        </p:spPr>
      </p:pic>
    </p:spTree>
    <p:extLst>
      <p:ext uri="{BB962C8B-B14F-4D97-AF65-F5344CB8AC3E}">
        <p14:creationId xmlns:p14="http://schemas.microsoft.com/office/powerpoint/2010/main" val="163358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5C98-68B2-4C7C-A0FB-5143A16B0B0D}"/>
              </a:ext>
            </a:extLst>
          </p:cNvPr>
          <p:cNvSpPr>
            <a:spLocks noGrp="1"/>
          </p:cNvSpPr>
          <p:nvPr>
            <p:ph type="title"/>
          </p:nvPr>
        </p:nvSpPr>
        <p:spPr/>
        <p:txBody>
          <a:bodyPr/>
          <a:lstStyle/>
          <a:p>
            <a:r>
              <a:rPr lang="en-AU" dirty="0"/>
              <a:t>Narrative psychology</a:t>
            </a:r>
          </a:p>
        </p:txBody>
      </p:sp>
      <p:sp>
        <p:nvSpPr>
          <p:cNvPr id="3" name="Text Placeholder 2">
            <a:extLst>
              <a:ext uri="{FF2B5EF4-FFF2-40B4-BE49-F238E27FC236}">
                <a16:creationId xmlns:a16="http://schemas.microsoft.com/office/drawing/2014/main" id="{71E49896-BB0B-462D-B064-97BCDB633D72}"/>
              </a:ext>
            </a:extLst>
          </p:cNvPr>
          <p:cNvSpPr>
            <a:spLocks noGrp="1"/>
          </p:cNvSpPr>
          <p:nvPr>
            <p:ph type="body" idx="1"/>
          </p:nvPr>
        </p:nvSpPr>
        <p:spPr>
          <a:xfrm>
            <a:off x="362712" y="1118489"/>
            <a:ext cx="11500104" cy="4525853"/>
          </a:xfrm>
        </p:spPr>
        <p:txBody>
          <a:bodyPr>
            <a:normAutofit lnSpcReduction="10000"/>
          </a:bodyPr>
          <a:lstStyle/>
          <a:p>
            <a:r>
              <a:rPr lang="en-US" sz="3100" dirty="0"/>
              <a:t>“As I see it, the concept of narrative should focus on how narrative works to create meanings. I take this to be the principal mission of narrative, basic to what makes it such an attractive concept. Narrative allows researchers insight into the process of meaning making.”</a:t>
            </a:r>
          </a:p>
          <a:p>
            <a:r>
              <a:rPr lang="en-US" sz="3100" dirty="0"/>
              <a:t>(Schiff The Function of Narrative: Toward a Narrative Psychology of Meaning 2012)</a:t>
            </a:r>
          </a:p>
          <a:p>
            <a:endParaRPr lang="en-US" sz="3100" dirty="0"/>
          </a:p>
          <a:p>
            <a:r>
              <a:rPr lang="en-US" sz="3100" dirty="0"/>
              <a:t>Narrative psychology is the view that human nature is fundamentally tied to stories.</a:t>
            </a:r>
          </a:p>
          <a:p>
            <a:endParaRPr lang="en-US" dirty="0"/>
          </a:p>
          <a:p>
            <a:endParaRPr lang="en-US" dirty="0"/>
          </a:p>
          <a:p>
            <a:endParaRPr lang="en-AU" dirty="0"/>
          </a:p>
        </p:txBody>
      </p:sp>
    </p:spTree>
    <p:extLst>
      <p:ext uri="{BB962C8B-B14F-4D97-AF65-F5344CB8AC3E}">
        <p14:creationId xmlns:p14="http://schemas.microsoft.com/office/powerpoint/2010/main" val="115355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A71A-5975-429F-8DE9-C699B21B5C4B}"/>
              </a:ext>
            </a:extLst>
          </p:cNvPr>
          <p:cNvSpPr>
            <a:spLocks noGrp="1"/>
          </p:cNvSpPr>
          <p:nvPr>
            <p:ph type="title"/>
          </p:nvPr>
        </p:nvSpPr>
        <p:spPr/>
        <p:txBody>
          <a:bodyPr/>
          <a:lstStyle/>
          <a:p>
            <a:r>
              <a:rPr lang="en-AU" dirty="0"/>
              <a:t>“Narrative psychology” has taken off</a:t>
            </a:r>
          </a:p>
        </p:txBody>
      </p:sp>
      <p:sp>
        <p:nvSpPr>
          <p:cNvPr id="7" name="Text Placeholder 6">
            <a:extLst>
              <a:ext uri="{FF2B5EF4-FFF2-40B4-BE49-F238E27FC236}">
                <a16:creationId xmlns:a16="http://schemas.microsoft.com/office/drawing/2014/main" id="{BA78BEB3-7587-4E8B-9FEA-AD066840B922}"/>
              </a:ext>
            </a:extLst>
          </p:cNvPr>
          <p:cNvSpPr>
            <a:spLocks noGrp="1"/>
          </p:cNvSpPr>
          <p:nvPr>
            <p:ph type="body" idx="1"/>
          </p:nvPr>
        </p:nvSpPr>
        <p:spPr/>
        <p:txBody>
          <a:bodyPr/>
          <a:lstStyle/>
          <a:p>
            <a:endParaRPr lang="en-AU"/>
          </a:p>
        </p:txBody>
      </p:sp>
      <p:pic>
        <p:nvPicPr>
          <p:cNvPr id="4" name="Picture 3">
            <a:extLst>
              <a:ext uri="{FF2B5EF4-FFF2-40B4-BE49-F238E27FC236}">
                <a16:creationId xmlns:a16="http://schemas.microsoft.com/office/drawing/2014/main" id="{B9350D4F-9B0A-4685-8E01-7B27979E3C44}"/>
              </a:ext>
            </a:extLst>
          </p:cNvPr>
          <p:cNvPicPr>
            <a:picLocks noChangeAspect="1"/>
          </p:cNvPicPr>
          <p:nvPr/>
        </p:nvPicPr>
        <p:blipFill>
          <a:blip r:embed="rId2"/>
          <a:stretch>
            <a:fillRect/>
          </a:stretch>
        </p:blipFill>
        <p:spPr>
          <a:xfrm>
            <a:off x="1247607" y="1705061"/>
            <a:ext cx="9696786" cy="3447878"/>
          </a:xfrm>
          <a:prstGeom prst="rect">
            <a:avLst/>
          </a:prstGeom>
        </p:spPr>
      </p:pic>
      <p:sp>
        <p:nvSpPr>
          <p:cNvPr id="5" name="TextBox 4">
            <a:extLst>
              <a:ext uri="{FF2B5EF4-FFF2-40B4-BE49-F238E27FC236}">
                <a16:creationId xmlns:a16="http://schemas.microsoft.com/office/drawing/2014/main" id="{88802FB2-6D40-42BE-A725-966E026700EC}"/>
              </a:ext>
            </a:extLst>
          </p:cNvPr>
          <p:cNvSpPr txBox="1"/>
          <p:nvPr/>
        </p:nvSpPr>
        <p:spPr>
          <a:xfrm>
            <a:off x="1811909" y="5294652"/>
            <a:ext cx="8429985" cy="343492"/>
          </a:xfrm>
          <a:prstGeom prst="rect">
            <a:avLst/>
          </a:prstGeom>
          <a:noFill/>
        </p:spPr>
        <p:txBody>
          <a:bodyPr wrap="square" rtlCol="0">
            <a:spAutoFit/>
          </a:bodyPr>
          <a:lstStyle/>
          <a:p>
            <a:r>
              <a:rPr lang="en-AU" sz="1632" dirty="0"/>
              <a:t>The importance of narrative within the psychology of a person has achieved more importance.</a:t>
            </a:r>
          </a:p>
        </p:txBody>
      </p:sp>
    </p:spTree>
    <p:extLst>
      <p:ext uri="{BB962C8B-B14F-4D97-AF65-F5344CB8AC3E}">
        <p14:creationId xmlns:p14="http://schemas.microsoft.com/office/powerpoint/2010/main" val="68755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746F-8EFB-4E40-B8E2-ECA7F6A2E5D9}"/>
              </a:ext>
            </a:extLst>
          </p:cNvPr>
          <p:cNvSpPr>
            <a:spLocks noGrp="1"/>
          </p:cNvSpPr>
          <p:nvPr>
            <p:ph type="title"/>
          </p:nvPr>
        </p:nvSpPr>
        <p:spPr/>
        <p:txBody>
          <a:bodyPr/>
          <a:lstStyle/>
          <a:p>
            <a:r>
              <a:rPr lang="en-AU" dirty="0"/>
              <a:t>Narrative and evolution</a:t>
            </a:r>
          </a:p>
        </p:txBody>
      </p:sp>
      <p:sp>
        <p:nvSpPr>
          <p:cNvPr id="4" name="Rectangle 6">
            <a:extLst>
              <a:ext uri="{FF2B5EF4-FFF2-40B4-BE49-F238E27FC236}">
                <a16:creationId xmlns:a16="http://schemas.microsoft.com/office/drawing/2014/main" id="{77E602F0-EEF0-4C78-8A65-9249CC2E9D65}"/>
              </a:ext>
            </a:extLst>
          </p:cNvPr>
          <p:cNvSpPr>
            <a:spLocks noChangeArrowheads="1"/>
          </p:cNvSpPr>
          <p:nvPr/>
        </p:nvSpPr>
        <p:spPr bwMode="auto">
          <a:xfrm>
            <a:off x="315885" y="1502994"/>
            <a:ext cx="11438312" cy="315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p>
            <a:pPr marL="228600" indent="-228600" fontAlgn="base">
              <a:lnSpc>
                <a:spcPct val="90000"/>
              </a:lnSpc>
              <a:spcBef>
                <a:spcPts val="1000"/>
              </a:spcBef>
              <a:spcAft>
                <a:spcPct val="0"/>
              </a:spcAft>
              <a:buFont typeface="Arial" panose="020B0604020202020204" pitchFamily="34" charset="0"/>
              <a:buChar char="•"/>
            </a:pPr>
            <a:r>
              <a:rPr lang="en-AU" altLang="en-US" sz="2900" dirty="0"/>
              <a:t>The prefrontal cortex (</a:t>
            </a:r>
            <a:r>
              <a:rPr lang="en-AU" altLang="en-US" sz="2900" dirty="0" err="1"/>
              <a:t>pFC</a:t>
            </a:r>
            <a:r>
              <a:rPr lang="en-AU" altLang="en-US" sz="2900" dirty="0"/>
              <a:t>), the newest part of the brain in an evolutionary sense, is sometimes called the "executive" region, because it draws inputs from almost all other regions, integrates them to form near and long-term goals, and plans actions that take these goals into account.</a:t>
            </a:r>
          </a:p>
          <a:p>
            <a:pPr marL="228600" indent="-228600" fontAlgn="base">
              <a:lnSpc>
                <a:spcPct val="90000"/>
              </a:lnSpc>
              <a:spcBef>
                <a:spcPts val="1000"/>
              </a:spcBef>
              <a:spcAft>
                <a:spcPct val="0"/>
              </a:spcAft>
              <a:buFont typeface="Arial" panose="020B0604020202020204" pitchFamily="34" charset="0"/>
              <a:buChar char="•"/>
            </a:pPr>
            <a:endParaRPr lang="en-AU" altLang="en-US" sz="2900" dirty="0"/>
          </a:p>
          <a:p>
            <a:pPr marL="228600" indent="-228600" fontAlgn="base">
              <a:lnSpc>
                <a:spcPct val="90000"/>
              </a:lnSpc>
              <a:spcBef>
                <a:spcPts val="1000"/>
              </a:spcBef>
              <a:spcAft>
                <a:spcPct val="0"/>
              </a:spcAft>
              <a:buFont typeface="Arial" panose="020B0604020202020204" pitchFamily="34" charset="0"/>
              <a:buChar char="•"/>
            </a:pPr>
            <a:r>
              <a:rPr lang="en-AU" altLang="en-US" sz="2900" dirty="0"/>
              <a:t>Part of its processing for this is to spin a story about the world.  Here’s a quote from Gazzaniga</a:t>
            </a:r>
            <a:r>
              <a:rPr lang="en-AU" altLang="en-US" sz="2900" dirty="0">
                <a:hlinkClick r:id="rId2">
                  <a:extLst>
                    <a:ext uri="{A12FA001-AC4F-418D-AE19-62706E023703}">
                      <ahyp:hlinkClr xmlns:ahyp="http://schemas.microsoft.com/office/drawing/2018/hyperlinkcolor" val="tx"/>
                    </a:ext>
                  </a:extLst>
                </a:hlinkClick>
              </a:rPr>
              <a:t>[</a:t>
            </a:r>
            <a:r>
              <a:rPr lang="en-AU" altLang="en-US" sz="2900" dirty="0" bmk="">
                <a:hlinkClick r:id="rId2">
                  <a:extLst>
                    <a:ext uri="{A12FA001-AC4F-418D-AE19-62706E023703}">
                      <ahyp:hlinkClr xmlns:ahyp="http://schemas.microsoft.com/office/drawing/2018/hyperlinkcolor" val="tx"/>
                    </a:ext>
                  </a:extLst>
                </a:hlinkClick>
              </a:rPr>
              <a:t>1]</a:t>
            </a:r>
            <a:r>
              <a:rPr lang="en-AU" altLang="en-US" sz="2900" dirty="0"/>
              <a:t>, one of the long-term investigators in this area.</a:t>
            </a:r>
          </a:p>
        </p:txBody>
      </p:sp>
    </p:spTree>
    <p:extLst>
      <p:ext uri="{BB962C8B-B14F-4D97-AF65-F5344CB8AC3E}">
        <p14:creationId xmlns:p14="http://schemas.microsoft.com/office/powerpoint/2010/main" val="181895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910C-21EE-4F33-8C3A-EF88D77A9E92}"/>
              </a:ext>
            </a:extLst>
          </p:cNvPr>
          <p:cNvSpPr>
            <a:spLocks noGrp="1"/>
          </p:cNvSpPr>
          <p:nvPr>
            <p:ph type="title"/>
          </p:nvPr>
        </p:nvSpPr>
        <p:spPr/>
        <p:txBody>
          <a:bodyPr/>
          <a:lstStyle/>
          <a:p>
            <a:r>
              <a:rPr lang="en-AU" dirty="0"/>
              <a:t>Narrative and Evolution (ii)</a:t>
            </a:r>
          </a:p>
        </p:txBody>
      </p:sp>
      <p:sp>
        <p:nvSpPr>
          <p:cNvPr id="4" name="Content Placeholder 3">
            <a:extLst>
              <a:ext uri="{FF2B5EF4-FFF2-40B4-BE49-F238E27FC236}">
                <a16:creationId xmlns:a16="http://schemas.microsoft.com/office/drawing/2014/main" id="{27E2144D-56F7-4220-A922-FDE72C04661D}"/>
              </a:ext>
            </a:extLst>
          </p:cNvPr>
          <p:cNvSpPr>
            <a:spLocks noGrp="1"/>
          </p:cNvSpPr>
          <p:nvPr>
            <p:ph idx="1"/>
          </p:nvPr>
        </p:nvSpPr>
        <p:spPr>
          <a:xfrm>
            <a:off x="361950" y="1119188"/>
            <a:ext cx="11501438" cy="4247317"/>
          </a:xfrm>
          <a:prstGeom prst="rect">
            <a:avLst/>
          </a:prstGeom>
        </p:spPr>
        <p:txBody>
          <a:bodyPr wrap="square">
            <a:spAutoFit/>
          </a:bodyPr>
          <a:lstStyle/>
          <a:p>
            <a:r>
              <a:rPr lang="da-DK" sz="2000" i="1" dirty="0">
                <a:latin typeface="Times New Roman" panose="02020603050405020304" pitchFamily="18" charset="0"/>
                <a:ea typeface="Times New Roman" panose="02020603050405020304" pitchFamily="18" charset="0"/>
              </a:rPr>
              <a:t>Gazzaniga (1989, 1995) and Metcalfe et al. </a:t>
            </a:r>
            <a:r>
              <a:rPr lang="en-AU" sz="2000" i="1" dirty="0">
                <a:latin typeface="Times New Roman" panose="02020603050405020304" pitchFamily="18" charset="0"/>
                <a:ea typeface="Times New Roman" panose="02020603050405020304" pitchFamily="18" charset="0"/>
              </a:rPr>
              <a:t>(1995) have hypothesized the existence of an interpreter that plays the role of</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trying to make sense out of the information that it confronts,</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in other words, generating causal hypotheses. Using split-brain</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patients, Gazzaniga (1995) provided evidence that this interpreter</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is located in the left hemisphere in most individuals. The simultaneous</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concept test provides an example of the function of the interpreter.</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In this task, a split-brain patient is shown a picture exclusively</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to the left hemisphere (e.g., a chicken) and another picture exclusively</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to the right hemisphere (e.g., a snow scene). The patient is then</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given an array of pictures and asked to point to a picture associated</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with the presented pictures. In the above example, the left hemisphere</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chose a chicken claw, and the right hemisphere chose a shovel.</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When asked to explain the choices, the patient responded, "Oh,</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that's simple. The chicken claw goes with the chicken, and you</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need a shovel to clean out the chicken shed." The right hemisphere</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is unable to produce speech, so it cannot explain its selection.</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The left hemisphere is unaware of the picture that the right hemisphere</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is responding to (i.e., the snow scene), so it must generate its</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own interpretation of why the left hand pointed to a shovel. The</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left hemisphere, observing the actions of the left hand and right</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brain, interprets those actions within the context of what it</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knows (i.e., a chicken claw) and generates an explanation for</a:t>
            </a:r>
            <a:r>
              <a:rPr lang="en-AU" sz="2000" i="1" baseline="30000" dirty="0">
                <a:latin typeface="Times New Roman" panose="02020603050405020304" pitchFamily="18" charset="0"/>
                <a:ea typeface="Times New Roman" panose="02020603050405020304" pitchFamily="18" charset="0"/>
              </a:rPr>
              <a:t> </a:t>
            </a:r>
            <a:r>
              <a:rPr lang="en-AU" sz="2000" i="1" dirty="0">
                <a:latin typeface="Times New Roman" panose="02020603050405020304" pitchFamily="18" charset="0"/>
                <a:ea typeface="Times New Roman" panose="02020603050405020304" pitchFamily="18" charset="0"/>
              </a:rPr>
              <a:t>the shovel that is consistent with its knowledge (Gazzaniga, 1989).</a:t>
            </a:r>
            <a:endParaRPr lang="en-AU" sz="2000" i="1" dirty="0"/>
          </a:p>
        </p:txBody>
      </p:sp>
    </p:spTree>
    <p:extLst>
      <p:ext uri="{BB962C8B-B14F-4D97-AF65-F5344CB8AC3E}">
        <p14:creationId xmlns:p14="http://schemas.microsoft.com/office/powerpoint/2010/main" val="63483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01C279-6BA9-47AF-B445-89A262385021}"/>
              </a:ext>
            </a:extLst>
          </p:cNvPr>
          <p:cNvSpPr>
            <a:spLocks noGrp="1"/>
          </p:cNvSpPr>
          <p:nvPr>
            <p:ph type="title"/>
          </p:nvPr>
        </p:nvSpPr>
        <p:spPr/>
        <p:txBody>
          <a:bodyPr/>
          <a:lstStyle/>
          <a:p>
            <a:r>
              <a:rPr lang="en-AU" dirty="0"/>
              <a:t>Presenting information</a:t>
            </a:r>
          </a:p>
        </p:txBody>
      </p:sp>
      <p:sp>
        <p:nvSpPr>
          <p:cNvPr id="5" name="Rectangle 4">
            <a:extLst>
              <a:ext uri="{FF2B5EF4-FFF2-40B4-BE49-F238E27FC236}">
                <a16:creationId xmlns:a16="http://schemas.microsoft.com/office/drawing/2014/main" id="{A37699FF-018D-4638-80F6-C2DF6529FE8B}"/>
              </a:ext>
            </a:extLst>
          </p:cNvPr>
          <p:cNvSpPr/>
          <p:nvPr/>
        </p:nvSpPr>
        <p:spPr>
          <a:xfrm>
            <a:off x="374072" y="966997"/>
            <a:ext cx="11463251" cy="3160352"/>
          </a:xfrm>
          <a:prstGeom prst="rect">
            <a:avLst/>
          </a:prstGeom>
        </p:spPr>
        <p:txBody>
          <a:bodyPr wrap="square">
            <a:spAutoFit/>
          </a:bodyPr>
          <a:lstStyle/>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a:t>Presenting information in a narrative structure significantly enhances its ability to be remembered.  </a:t>
            </a:r>
          </a:p>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a:t>Narrative processing is a universal human trait</a:t>
            </a:r>
            <a:r>
              <a:rPr lang="en-AU" altLang="en-US" sz="2900" dirty="0">
                <a:hlinkClick r:id="rId2">
                  <a:extLst>
                    <a:ext uri="{A12FA001-AC4F-418D-AE19-62706E023703}">
                      <ahyp:hlinkClr xmlns:ahyp="http://schemas.microsoft.com/office/drawing/2018/hyperlinkcolor" val="tx"/>
                    </a:ext>
                  </a:extLst>
                </a:hlinkClick>
              </a:rPr>
              <a:t>[</a:t>
            </a:r>
            <a:r>
              <a:rPr lang="en-AU" altLang="en-US" sz="2900" dirty="0" bmk="">
                <a:hlinkClick r:id="rId2">
                  <a:extLst>
                    <a:ext uri="{A12FA001-AC4F-418D-AE19-62706E023703}">
                      <ahyp:hlinkClr xmlns:ahyp="http://schemas.microsoft.com/office/drawing/2018/hyperlinkcolor" val="tx"/>
                    </a:ext>
                  </a:extLst>
                </a:hlinkClick>
              </a:rPr>
              <a:t>2]</a:t>
            </a:r>
            <a:r>
              <a:rPr lang="en-AU" altLang="en-US" sz="2900" dirty="0" bmk=""/>
              <a:t> and the forms that it takes are also universal.  </a:t>
            </a:r>
          </a:p>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Gazzaniga’s interpreter that tries to make sense out of the information it confronts is spinning a tale about the world – this happened because of that, and then he did this, and she did that, and so on and so on.</a:t>
            </a:r>
          </a:p>
        </p:txBody>
      </p:sp>
    </p:spTree>
    <p:extLst>
      <p:ext uri="{BB962C8B-B14F-4D97-AF65-F5344CB8AC3E}">
        <p14:creationId xmlns:p14="http://schemas.microsoft.com/office/powerpoint/2010/main" val="122670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7BA0-DE89-4A65-BE7B-ACA4BAA1B6C9}"/>
              </a:ext>
            </a:extLst>
          </p:cNvPr>
          <p:cNvSpPr>
            <a:spLocks noGrp="1"/>
          </p:cNvSpPr>
          <p:nvPr>
            <p:ph type="title"/>
          </p:nvPr>
        </p:nvSpPr>
        <p:spPr/>
        <p:txBody>
          <a:bodyPr/>
          <a:lstStyle/>
          <a:p>
            <a:r>
              <a:rPr lang="en-AU" dirty="0"/>
              <a:t>Presenting information (ii)</a:t>
            </a:r>
          </a:p>
        </p:txBody>
      </p:sp>
      <p:sp>
        <p:nvSpPr>
          <p:cNvPr id="4" name="Rectangle 3">
            <a:extLst>
              <a:ext uri="{FF2B5EF4-FFF2-40B4-BE49-F238E27FC236}">
                <a16:creationId xmlns:a16="http://schemas.microsoft.com/office/drawing/2014/main" id="{A28344E6-E603-4C0A-ACC8-0DB1453A9491}"/>
              </a:ext>
            </a:extLst>
          </p:cNvPr>
          <p:cNvSpPr/>
          <p:nvPr/>
        </p:nvSpPr>
        <p:spPr>
          <a:xfrm>
            <a:off x="540328" y="3570825"/>
            <a:ext cx="11296996" cy="2000035"/>
          </a:xfrm>
          <a:prstGeom prst="rect">
            <a:avLst/>
          </a:prstGeom>
        </p:spPr>
        <p:txBody>
          <a:bodyPr wrap="square">
            <a:spAutoFit/>
          </a:bodyPr>
          <a:lstStyle/>
          <a:p>
            <a:pPr marL="228600" indent="-228600" fontAlgn="base">
              <a:lnSpc>
                <a:spcPct val="7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Two very strong messages come out of this for the risk management realm:</a:t>
            </a:r>
          </a:p>
          <a:p>
            <a:pPr marL="685800" lvl="2" indent="-228600" fontAlgn="base">
              <a:lnSpc>
                <a:spcPct val="7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if information is presented in a coherent narrative then it will be much more easily believed;</a:t>
            </a:r>
          </a:p>
          <a:p>
            <a:pPr marL="685800" lvl="2"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we have a tendency to anthropomorphise too readily.</a:t>
            </a:r>
          </a:p>
        </p:txBody>
      </p:sp>
      <p:sp>
        <p:nvSpPr>
          <p:cNvPr id="5" name="Rectangle 4">
            <a:extLst>
              <a:ext uri="{FF2B5EF4-FFF2-40B4-BE49-F238E27FC236}">
                <a16:creationId xmlns:a16="http://schemas.microsoft.com/office/drawing/2014/main" id="{6BB2D928-CAF4-4271-AF81-B31051CF44AA}"/>
              </a:ext>
            </a:extLst>
          </p:cNvPr>
          <p:cNvSpPr/>
          <p:nvPr/>
        </p:nvSpPr>
        <p:spPr>
          <a:xfrm>
            <a:off x="473824" y="1028556"/>
            <a:ext cx="11080865" cy="1877437"/>
          </a:xfrm>
          <a:prstGeom prst="rect">
            <a:avLst/>
          </a:prstGeom>
        </p:spPr>
        <p:txBody>
          <a:bodyPr wrap="square">
            <a:spAutoFit/>
          </a:bodyPr>
          <a:lstStyle/>
          <a:p>
            <a:pPr eaLnBrk="0" fontAlgn="base" hangingPunct="0">
              <a:spcBef>
                <a:spcPct val="0"/>
              </a:spcBef>
              <a:spcAft>
                <a:spcPct val="0"/>
              </a:spcAft>
              <a:tabLst>
                <a:tab pos="207294" algn="l"/>
                <a:tab pos="408831" algn="l"/>
                <a:tab pos="816222" algn="l"/>
                <a:tab pos="1223613" algn="l"/>
              </a:tabLst>
            </a:pPr>
            <a:r>
              <a:rPr lang="en-AU" altLang="en-US" sz="2900" dirty="0" bmk=""/>
              <a:t>And because people are such an important part of the environment for a social species such as ourselves, many of the interpretations of the world come attached with hypotheses concerning the mental state of the actors – why did she do this, why didn’t he stop that happening?</a:t>
            </a:r>
            <a:r>
              <a:rPr lang="en-AU" altLang="en-US" sz="2900" dirty="0" bmk="">
                <a:hlinkClick r:id="rId2">
                  <a:extLst>
                    <a:ext uri="{A12FA001-AC4F-418D-AE19-62706E023703}">
                      <ahyp:hlinkClr xmlns:ahyp="http://schemas.microsoft.com/office/drawing/2018/hyperlinkcolor" val="tx"/>
                    </a:ext>
                  </a:extLst>
                </a:hlinkClick>
              </a:rPr>
              <a:t>[3]</a:t>
            </a:r>
            <a:endParaRPr lang="en-AU" altLang="en-US" sz="2900" dirty="0" bmk=""/>
          </a:p>
        </p:txBody>
      </p:sp>
    </p:spTree>
    <p:extLst>
      <p:ext uri="{BB962C8B-B14F-4D97-AF65-F5344CB8AC3E}">
        <p14:creationId xmlns:p14="http://schemas.microsoft.com/office/powerpoint/2010/main" val="208556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A2E4A6-1AD9-4185-8252-D1D979CD46D4}"/>
              </a:ext>
            </a:extLst>
          </p:cNvPr>
          <p:cNvSpPr>
            <a:spLocks noGrp="1"/>
          </p:cNvSpPr>
          <p:nvPr>
            <p:ph type="title"/>
          </p:nvPr>
        </p:nvSpPr>
        <p:spPr/>
        <p:txBody>
          <a:bodyPr/>
          <a:lstStyle/>
          <a:p>
            <a:r>
              <a:rPr lang="en-AU" dirty="0"/>
              <a:t>Dissonance</a:t>
            </a:r>
          </a:p>
        </p:txBody>
      </p:sp>
      <p:sp>
        <p:nvSpPr>
          <p:cNvPr id="5" name="Rectangle 4">
            <a:extLst>
              <a:ext uri="{FF2B5EF4-FFF2-40B4-BE49-F238E27FC236}">
                <a16:creationId xmlns:a16="http://schemas.microsoft.com/office/drawing/2014/main" id="{A734E619-6CE1-403A-909A-6690DA1DC296}"/>
              </a:ext>
            </a:extLst>
          </p:cNvPr>
          <p:cNvSpPr/>
          <p:nvPr/>
        </p:nvSpPr>
        <p:spPr>
          <a:xfrm>
            <a:off x="399012" y="962759"/>
            <a:ext cx="11546377" cy="3690241"/>
          </a:xfrm>
          <a:prstGeom prst="rect">
            <a:avLst/>
          </a:prstGeom>
        </p:spPr>
        <p:txBody>
          <a:bodyPr wrap="square">
            <a:spAutoFit/>
          </a:bodyPr>
          <a:lstStyle/>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The risk management realm is far from certain.  </a:t>
            </a:r>
          </a:p>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If somebody can tell a simple story, for example what are macro trends, and this accords with some of the information we have seen, then the story is believable.  </a:t>
            </a:r>
          </a:p>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900" dirty="0" bmk=""/>
              <a:t>Another person can come along and tell a story about different macro trends, and this can rely on some observations we have made ourselves as well, the story is believable.  </a:t>
            </a:r>
          </a:p>
          <a:p>
            <a:pPr marL="228600" indent="-228600" fontAlgn="base">
              <a:lnSpc>
                <a:spcPct val="90000"/>
              </a:lnSpc>
              <a:spcBef>
                <a:spcPts val="1000"/>
              </a:spcBef>
              <a:spcAft>
                <a:spcPct val="0"/>
              </a:spcAft>
              <a:buFont typeface="Arial" panose="020B0604020202020204" pitchFamily="34" charset="0"/>
              <a:buChar char="•"/>
              <a:tabLst>
                <a:tab pos="207294" algn="l"/>
                <a:tab pos="408831" algn="l"/>
                <a:tab pos="816222" algn="l"/>
                <a:tab pos="1223613" algn="l"/>
              </a:tabLst>
            </a:pPr>
            <a:endParaRPr lang="en-AU" altLang="en-US" sz="2900" dirty="0" bmk=""/>
          </a:p>
        </p:txBody>
      </p:sp>
    </p:spTree>
    <p:extLst>
      <p:ext uri="{BB962C8B-B14F-4D97-AF65-F5344CB8AC3E}">
        <p14:creationId xmlns:p14="http://schemas.microsoft.com/office/powerpoint/2010/main" val="248526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AADF-0D25-4EDF-8C3D-16A80A3F5D51}"/>
              </a:ext>
            </a:extLst>
          </p:cNvPr>
          <p:cNvSpPr>
            <a:spLocks noGrp="1"/>
          </p:cNvSpPr>
          <p:nvPr>
            <p:ph type="title"/>
          </p:nvPr>
        </p:nvSpPr>
        <p:spPr/>
        <p:txBody>
          <a:bodyPr/>
          <a:lstStyle/>
          <a:p>
            <a:r>
              <a:rPr lang="en-AU" dirty="0"/>
              <a:t>Dissonance (ii)</a:t>
            </a:r>
          </a:p>
        </p:txBody>
      </p:sp>
      <p:sp>
        <p:nvSpPr>
          <p:cNvPr id="3" name="Content Placeholder 2">
            <a:extLst>
              <a:ext uri="{FF2B5EF4-FFF2-40B4-BE49-F238E27FC236}">
                <a16:creationId xmlns:a16="http://schemas.microsoft.com/office/drawing/2014/main" id="{EC2D0DC9-B623-4A25-B968-CDAC8DBC683B}"/>
              </a:ext>
            </a:extLst>
          </p:cNvPr>
          <p:cNvSpPr>
            <a:spLocks noGrp="1"/>
          </p:cNvSpPr>
          <p:nvPr>
            <p:ph idx="1"/>
          </p:nvPr>
        </p:nvSpPr>
        <p:spPr/>
        <p:txBody>
          <a:bodyPr/>
          <a:lstStyle/>
          <a:p>
            <a:pPr fontAlgn="base">
              <a:spcAft>
                <a:spcPct val="0"/>
              </a:spcAft>
              <a:tabLst>
                <a:tab pos="207294" algn="l"/>
                <a:tab pos="408831" algn="l"/>
                <a:tab pos="816222" algn="l"/>
                <a:tab pos="1223613" algn="l"/>
              </a:tabLst>
            </a:pPr>
            <a:r>
              <a:rPr lang="en-AU" altLang="en-US" dirty="0" bmk=""/>
              <a:t>It sometimes takes cognitive effort to realise that the two stories are contradictory.</a:t>
            </a:r>
          </a:p>
          <a:p>
            <a:pPr fontAlgn="base">
              <a:spcAft>
                <a:spcPct val="0"/>
              </a:spcAft>
              <a:tabLst>
                <a:tab pos="207294" algn="l"/>
                <a:tab pos="408831" algn="l"/>
                <a:tab pos="816222" algn="l"/>
                <a:tab pos="1223613" algn="l"/>
              </a:tabLst>
            </a:pPr>
            <a:endParaRPr lang="en-AU" altLang="en-US" dirty="0" bmk=""/>
          </a:p>
          <a:p>
            <a:pPr fontAlgn="base">
              <a:spcAft>
                <a:spcPct val="0"/>
              </a:spcAft>
              <a:tabLst>
                <a:tab pos="207294" algn="l"/>
                <a:tab pos="408831" algn="l"/>
                <a:tab pos="816222" algn="l"/>
                <a:tab pos="1223613" algn="l"/>
              </a:tabLst>
            </a:pPr>
            <a:r>
              <a:rPr lang="en-AU" altLang="en-US" dirty="0" bmk=""/>
              <a:t>When we realise the contradiction, we feel sick.</a:t>
            </a:r>
          </a:p>
          <a:p>
            <a:endParaRPr lang="en-AU" dirty="0"/>
          </a:p>
          <a:p>
            <a:r>
              <a:rPr lang="en-AU" dirty="0"/>
              <a:t>What happens if we don’t realise the stories are contradictory</a:t>
            </a:r>
          </a:p>
          <a:p>
            <a:pPr lvl="1"/>
            <a:r>
              <a:rPr lang="en-AU" dirty="0"/>
              <a:t>Don’t think this won’t happen to you!</a:t>
            </a:r>
          </a:p>
          <a:p>
            <a:pPr lvl="1"/>
            <a:r>
              <a:rPr lang="en-AU" dirty="0"/>
              <a:t>If you think this then you are in great danger of falling for other cognitive biases!</a:t>
            </a:r>
          </a:p>
        </p:txBody>
      </p:sp>
    </p:spTree>
    <p:extLst>
      <p:ext uri="{BB962C8B-B14F-4D97-AF65-F5344CB8AC3E}">
        <p14:creationId xmlns:p14="http://schemas.microsoft.com/office/powerpoint/2010/main" val="119811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AU" dirty="0"/>
              <a:t>Introduction</a:t>
            </a:r>
            <a:endParaRPr lang="it-IT" dirty="0"/>
          </a:p>
        </p:txBody>
      </p:sp>
      <p:sp>
        <p:nvSpPr>
          <p:cNvPr id="3" name="Segnaposto contenuto 2"/>
          <p:cNvSpPr>
            <a:spLocks noGrp="1"/>
          </p:cNvSpPr>
          <p:nvPr>
            <p:ph idx="1"/>
          </p:nvPr>
        </p:nvSpPr>
        <p:spPr>
          <a:xfrm>
            <a:off x="362712" y="1118488"/>
            <a:ext cx="11500104" cy="4492603"/>
          </a:xfrm>
        </p:spPr>
        <p:txBody>
          <a:bodyPr>
            <a:normAutofit/>
          </a:bodyPr>
          <a:lstStyle/>
          <a:p>
            <a:r>
              <a:rPr lang="en-US" sz="2900" dirty="0"/>
              <a:t>We love stories, I’m spinning a yarn now.  In contrast, rational thinking is hard.</a:t>
            </a:r>
          </a:p>
          <a:p>
            <a:r>
              <a:rPr lang="en-US" sz="2900" dirty="0"/>
              <a:t>Our brain is disposed to listen to stories and to generate them.  </a:t>
            </a:r>
          </a:p>
          <a:p>
            <a:r>
              <a:rPr lang="en-US" sz="2900" dirty="0"/>
              <a:t>It’s much easier to absorb information via a narrative stream that puts in the pegs on which to hang information at the same time as it presents the information.  </a:t>
            </a:r>
          </a:p>
        </p:txBody>
      </p:sp>
      <p:sp>
        <p:nvSpPr>
          <p:cNvPr id="4" name="Segnaposto numero diapositiva 3"/>
          <p:cNvSpPr>
            <a:spLocks noGrp="1"/>
          </p:cNvSpPr>
          <p:nvPr>
            <p:ph type="sldNum" sz="quarter" idx="12"/>
          </p:nvPr>
        </p:nvSpPr>
        <p:spPr/>
        <p:txBody>
          <a:bodyPr/>
          <a:lstStyle/>
          <a:p>
            <a:fld id="{2BA1292A-03A9-4707-88A2-3F81F831B259}" type="slidenum">
              <a:rPr lang="it-IT" smtClean="0"/>
              <a:t>2</a:t>
            </a:fld>
            <a:endParaRPr lang="it-IT" dirty="0"/>
          </a:p>
        </p:txBody>
      </p:sp>
    </p:spTree>
    <p:extLst>
      <p:ext uri="{BB962C8B-B14F-4D97-AF65-F5344CB8AC3E}">
        <p14:creationId xmlns:p14="http://schemas.microsoft.com/office/powerpoint/2010/main" val="396223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D895DA-5DD5-4960-AF23-3D970A564E83}"/>
              </a:ext>
            </a:extLst>
          </p:cNvPr>
          <p:cNvSpPr>
            <a:spLocks noGrp="1"/>
          </p:cNvSpPr>
          <p:nvPr>
            <p:ph type="title"/>
          </p:nvPr>
        </p:nvSpPr>
        <p:spPr>
          <a:xfrm>
            <a:off x="362712" y="-90985"/>
            <a:ext cx="12192000" cy="805776"/>
          </a:xfrm>
        </p:spPr>
        <p:txBody>
          <a:bodyPr/>
          <a:lstStyle/>
          <a:p>
            <a:r>
              <a:rPr lang="en-AU" dirty="0"/>
              <a:t>Contradictory information</a:t>
            </a:r>
          </a:p>
        </p:txBody>
      </p:sp>
      <p:sp>
        <p:nvSpPr>
          <p:cNvPr id="4" name="Rectangle 11">
            <a:extLst>
              <a:ext uri="{FF2B5EF4-FFF2-40B4-BE49-F238E27FC236}">
                <a16:creationId xmlns:a16="http://schemas.microsoft.com/office/drawing/2014/main" id="{F385A606-59A4-48F4-97AD-DA5888C38ED3}"/>
              </a:ext>
            </a:extLst>
          </p:cNvPr>
          <p:cNvSpPr>
            <a:spLocks noChangeArrowheads="1"/>
          </p:cNvSpPr>
          <p:nvPr/>
        </p:nvSpPr>
        <p:spPr bwMode="auto">
          <a:xfrm>
            <a:off x="257696" y="862586"/>
            <a:ext cx="11513126" cy="422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lvl1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0850" algn="l"/>
                <a:tab pos="900113" algn="l"/>
                <a:tab pos="1349375" algn="l"/>
              </a:tabLst>
              <a:defRPr>
                <a:solidFill>
                  <a:schemeClr val="tx1"/>
                </a:solidFill>
                <a:latin typeface="Arial" panose="020B0604020202020204" pitchFamily="34" charset="0"/>
              </a:defRPr>
            </a:lvl9pPr>
          </a:lstStyle>
          <a:p>
            <a:pPr marL="228600" indent="-228600" eaLnBrk="1" hangingPunct="1">
              <a:lnSpc>
                <a:spcPct val="90000"/>
              </a:lnSpc>
              <a:spcBef>
                <a:spcPts val="1000"/>
              </a:spcBef>
              <a:buFont typeface="Arial" panose="020B0604020202020204" pitchFamily="34" charset="0"/>
              <a:buChar char="•"/>
              <a:tabLst>
                <a:tab pos="207294" algn="l"/>
                <a:tab pos="408831" algn="l"/>
                <a:tab pos="816222" algn="l"/>
                <a:tab pos="1223613" algn="l"/>
              </a:tabLst>
            </a:pPr>
            <a:r>
              <a:rPr lang="en-AU" altLang="en-US" sz="2900" dirty="0" bmk="">
                <a:latin typeface="+mn-lt"/>
              </a:rPr>
              <a:t>Research by Drew </a:t>
            </a:r>
            <a:r>
              <a:rPr lang="en-AU" altLang="en-US" sz="2900" dirty="0" err="1" bmk="">
                <a:latin typeface="+mn-lt"/>
              </a:rPr>
              <a:t>Westen</a:t>
            </a:r>
            <a:r>
              <a:rPr lang="en-AU" altLang="en-US" sz="2900" dirty="0" bmk="">
                <a:latin typeface="+mn-lt"/>
              </a:rPr>
              <a:t> at Emory University</a:t>
            </a:r>
            <a:r>
              <a:rPr lang="en-AU" altLang="en-US" sz="2900" dirty="0" bmk="">
                <a:latin typeface="+mn-lt"/>
                <a:hlinkClick r:id="rId2">
                  <a:extLst>
                    <a:ext uri="{A12FA001-AC4F-418D-AE19-62706E023703}">
                      <ahyp:hlinkClr xmlns:ahyp="http://schemas.microsoft.com/office/drawing/2018/hyperlinkcolor" val="tx"/>
                    </a:ext>
                  </a:extLst>
                </a:hlinkClick>
              </a:rPr>
              <a:t>[4]</a:t>
            </a:r>
            <a:r>
              <a:rPr lang="en-AU" altLang="en-US" sz="2900" dirty="0" bmk="">
                <a:latin typeface="+mn-lt"/>
              </a:rPr>
              <a:t> uses fMRI to see what happens when we come across information that does not accord with a pre-existing story we’ve believed.  The US study took ardent Democrats and Republicans in the 2004 presidential elections and, while in the machine, presented them with TV clips of both candidate saying something contradictory, a common event on the campaign trail under the pressure of electioneering.  The opposing party was recognised as being contradictory, but both Democrats and Republicans interpreted their candidate in a favourable light.</a:t>
            </a:r>
          </a:p>
          <a:p>
            <a:pPr marL="228600" indent="-228600" eaLnBrk="1" hangingPunct="1">
              <a:lnSpc>
                <a:spcPct val="90000"/>
              </a:lnSpc>
              <a:spcBef>
                <a:spcPts val="1000"/>
              </a:spcBef>
              <a:buFont typeface="Arial" panose="020B0604020202020204" pitchFamily="34" charset="0"/>
              <a:buChar char="•"/>
              <a:tabLst>
                <a:tab pos="207294" algn="l"/>
                <a:tab pos="408831" algn="l"/>
                <a:tab pos="816222" algn="l"/>
                <a:tab pos="1223613" algn="l"/>
              </a:tabLst>
            </a:pPr>
            <a:endParaRPr lang="en-AU" altLang="en-US" sz="2900" dirty="0" bmk="">
              <a:latin typeface="+mn-lt"/>
            </a:endParaRPr>
          </a:p>
        </p:txBody>
      </p:sp>
    </p:spTree>
    <p:extLst>
      <p:ext uri="{BB962C8B-B14F-4D97-AF65-F5344CB8AC3E}">
        <p14:creationId xmlns:p14="http://schemas.microsoft.com/office/powerpoint/2010/main" val="36770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A4C8-71FF-4999-B053-F09202493A60}"/>
              </a:ext>
            </a:extLst>
          </p:cNvPr>
          <p:cNvSpPr>
            <a:spLocks noGrp="1"/>
          </p:cNvSpPr>
          <p:nvPr>
            <p:ph type="title"/>
          </p:nvPr>
        </p:nvSpPr>
        <p:spPr/>
        <p:txBody>
          <a:bodyPr/>
          <a:lstStyle/>
          <a:p>
            <a:r>
              <a:rPr lang="en-AU" dirty="0"/>
              <a:t>Contradictory information (ii)</a:t>
            </a:r>
          </a:p>
        </p:txBody>
      </p:sp>
      <p:sp>
        <p:nvSpPr>
          <p:cNvPr id="3" name="Content Placeholder 2">
            <a:extLst>
              <a:ext uri="{FF2B5EF4-FFF2-40B4-BE49-F238E27FC236}">
                <a16:creationId xmlns:a16="http://schemas.microsoft.com/office/drawing/2014/main" id="{0AA3D6F9-3C44-47E6-AC35-1574FF9F7FE3}"/>
              </a:ext>
            </a:extLst>
          </p:cNvPr>
          <p:cNvSpPr>
            <a:spLocks noGrp="1"/>
          </p:cNvSpPr>
          <p:nvPr>
            <p:ph idx="1"/>
          </p:nvPr>
        </p:nvSpPr>
        <p:spPr>
          <a:xfrm>
            <a:off x="362712" y="1118489"/>
            <a:ext cx="11500104" cy="4409475"/>
          </a:xfrm>
        </p:spPr>
        <p:txBody>
          <a:bodyPr>
            <a:normAutofit/>
          </a:bodyPr>
          <a:lstStyle/>
          <a:p>
            <a:pPr>
              <a:tabLst>
                <a:tab pos="207294" algn="l"/>
                <a:tab pos="408831" algn="l"/>
                <a:tab pos="816222" algn="l"/>
                <a:tab pos="1223613" algn="l"/>
              </a:tabLst>
            </a:pPr>
            <a:r>
              <a:rPr lang="en-AU" altLang="en-US" dirty="0" bmk=""/>
              <a:t>When assessing the favoured candidate the rational part of the brain was not engaged.  The parts of the brain associated with the processing of emotions, conflict resolution, and making judgements about moral accountability were all active, and this is associated with a feeling of discomfort.  When a conclusion had been reached with which the subject was comfortable, the ventral striatum kicked in – the region of the brain associated with reward and pleasure.  As </a:t>
            </a:r>
            <a:r>
              <a:rPr lang="en-AU" altLang="en-US" dirty="0" err="1" bmk=""/>
              <a:t>Westen</a:t>
            </a:r>
            <a:r>
              <a:rPr lang="en-AU" altLang="en-US" dirty="0" bmk=""/>
              <a:t> said “Essentially, it appears as if partisans twirl the cognitive kaleidoscope until they get the conclusions they want, and then they get massively reinforced for it, with the elimination of negative emotional states and activation of positive ones.”</a:t>
            </a:r>
          </a:p>
          <a:p>
            <a:pPr>
              <a:tabLst>
                <a:tab pos="207294" algn="l"/>
                <a:tab pos="408831" algn="l"/>
                <a:tab pos="816222" algn="l"/>
                <a:tab pos="1223613" algn="l"/>
              </a:tabLst>
            </a:pPr>
            <a:endParaRPr lang="en-AU" altLang="en-US" dirty="0" bmk=""/>
          </a:p>
        </p:txBody>
      </p:sp>
    </p:spTree>
    <p:extLst>
      <p:ext uri="{BB962C8B-B14F-4D97-AF65-F5344CB8AC3E}">
        <p14:creationId xmlns:p14="http://schemas.microsoft.com/office/powerpoint/2010/main" val="295395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3E31-A6AD-4DA2-B3AC-5307815CD37C}"/>
              </a:ext>
            </a:extLst>
          </p:cNvPr>
          <p:cNvSpPr>
            <a:spLocks noGrp="1"/>
          </p:cNvSpPr>
          <p:nvPr>
            <p:ph type="title"/>
          </p:nvPr>
        </p:nvSpPr>
        <p:spPr/>
        <p:txBody>
          <a:bodyPr/>
          <a:lstStyle/>
          <a:p>
            <a:r>
              <a:rPr lang="en-AU" dirty="0"/>
              <a:t>Contradictory information (iii)</a:t>
            </a:r>
          </a:p>
        </p:txBody>
      </p:sp>
      <p:sp>
        <p:nvSpPr>
          <p:cNvPr id="3" name="Content Placeholder 2">
            <a:extLst>
              <a:ext uri="{FF2B5EF4-FFF2-40B4-BE49-F238E27FC236}">
                <a16:creationId xmlns:a16="http://schemas.microsoft.com/office/drawing/2014/main" id="{1035716C-3E06-4307-BEFA-9DF0678DB395}"/>
              </a:ext>
            </a:extLst>
          </p:cNvPr>
          <p:cNvSpPr>
            <a:spLocks noGrp="1"/>
          </p:cNvSpPr>
          <p:nvPr>
            <p:ph idx="1"/>
          </p:nvPr>
        </p:nvSpPr>
        <p:spPr/>
        <p:txBody>
          <a:bodyPr/>
          <a:lstStyle/>
          <a:p>
            <a:r>
              <a:rPr lang="en-AU" altLang="en-US" dirty="0" bmk=""/>
              <a:t>The reinforcement comes from mentally resolving the contradiction, not necessarily correctly.  </a:t>
            </a:r>
          </a:p>
          <a:p>
            <a:r>
              <a:rPr lang="en-AU" altLang="en-US" dirty="0" bmk=""/>
              <a:t>Our default mechanism is to reinterpret the information until it fits our preconception – we resolve the cognitive dissonance.  </a:t>
            </a:r>
          </a:p>
          <a:p>
            <a:r>
              <a:rPr lang="en-AU" altLang="en-US" dirty="0" bmk=""/>
              <a:t>This is not a good thing!</a:t>
            </a:r>
          </a:p>
          <a:p>
            <a:endParaRPr lang="en-AU" altLang="en-US" dirty="0" bmk=""/>
          </a:p>
          <a:p>
            <a:r>
              <a:rPr lang="en-AU" sz="3200" b="1" dirty="0" bmk=""/>
              <a:t>Get the information into a narrative to mitigate the effect of the preconceptions.</a:t>
            </a:r>
            <a:endParaRPr lang="en-AU" sz="3200" b="1" dirty="0"/>
          </a:p>
          <a:p>
            <a:endParaRPr lang="en-AU" dirty="0"/>
          </a:p>
        </p:txBody>
      </p:sp>
    </p:spTree>
    <p:extLst>
      <p:ext uri="{BB962C8B-B14F-4D97-AF65-F5344CB8AC3E}">
        <p14:creationId xmlns:p14="http://schemas.microsoft.com/office/powerpoint/2010/main" val="168878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0006-04E3-4097-AE7E-6BB119C1BD64}"/>
              </a:ext>
            </a:extLst>
          </p:cNvPr>
          <p:cNvSpPr>
            <a:spLocks noGrp="1"/>
          </p:cNvSpPr>
          <p:nvPr>
            <p:ph type="title"/>
          </p:nvPr>
        </p:nvSpPr>
        <p:spPr/>
        <p:txBody>
          <a:bodyPr/>
          <a:lstStyle/>
          <a:p>
            <a:r>
              <a:rPr lang="en-AU" dirty="0"/>
              <a:t>Contradictory information (iv)</a:t>
            </a:r>
          </a:p>
        </p:txBody>
      </p:sp>
      <p:sp>
        <p:nvSpPr>
          <p:cNvPr id="5" name="Rectangle 4">
            <a:extLst>
              <a:ext uri="{FF2B5EF4-FFF2-40B4-BE49-F238E27FC236}">
                <a16:creationId xmlns:a16="http://schemas.microsoft.com/office/drawing/2014/main" id="{9FDE8486-63D7-4916-930E-48858B32631C}"/>
              </a:ext>
            </a:extLst>
          </p:cNvPr>
          <p:cNvSpPr/>
          <p:nvPr/>
        </p:nvSpPr>
        <p:spPr>
          <a:xfrm>
            <a:off x="423948" y="1137849"/>
            <a:ext cx="11255433" cy="3384388"/>
          </a:xfrm>
          <a:prstGeom prst="rect">
            <a:avLst/>
          </a:prstGeom>
        </p:spPr>
        <p:txBody>
          <a:bodyPr wrap="square">
            <a:spAutoFit/>
          </a:bodyPr>
          <a:lstStyle/>
          <a:p>
            <a:pPr marL="228600" indent="-228600" fontAlgn="base">
              <a:lnSpc>
                <a:spcPct val="7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800" dirty="0" bmk=""/>
              <a:t>Complementing this result is research by </a:t>
            </a:r>
            <a:r>
              <a:rPr lang="en-AU" altLang="en-US" sz="2800" dirty="0" err="1" bmk=""/>
              <a:t>Fugelsang</a:t>
            </a:r>
            <a:r>
              <a:rPr lang="en-AU" altLang="en-US" sz="2800" dirty="0" bmk=""/>
              <a:t> et al</a:t>
            </a:r>
            <a:r>
              <a:rPr lang="en-AU" altLang="en-US" sz="2800" dirty="0" bmk="">
                <a:hlinkClick r:id="rId2">
                  <a:extLst>
                    <a:ext uri="{A12FA001-AC4F-418D-AE19-62706E023703}">
                      <ahyp:hlinkClr xmlns:ahyp="http://schemas.microsoft.com/office/drawing/2018/hyperlinkcolor" val="tx"/>
                    </a:ext>
                  </a:extLst>
                </a:hlinkClick>
              </a:rPr>
              <a:t>[5]</a:t>
            </a:r>
            <a:r>
              <a:rPr lang="en-AU" altLang="en-US" sz="2800" dirty="0" bmk=""/>
              <a:t> that shows that the neurological pathways involved in the first level of processing of information depends on whether the information being presented is consistent or inconsistent with our prior beliefs.  </a:t>
            </a:r>
          </a:p>
          <a:p>
            <a:pPr marL="228600" indent="-228600" fontAlgn="base">
              <a:lnSpc>
                <a:spcPct val="7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800" dirty="0" bmk=""/>
              <a:t>Inconsistent information follows the pathway outlined in the previous paragraph.  Consistent information lights up brain regions associated with memory and learning.  </a:t>
            </a:r>
          </a:p>
          <a:p>
            <a:pPr marL="228600" indent="-228600" fontAlgn="base">
              <a:lnSpc>
                <a:spcPct val="70000"/>
              </a:lnSpc>
              <a:spcBef>
                <a:spcPts val="1000"/>
              </a:spcBef>
              <a:spcAft>
                <a:spcPct val="0"/>
              </a:spcAft>
              <a:buFont typeface="Arial" panose="020B0604020202020204" pitchFamily="34" charset="0"/>
              <a:buChar char="•"/>
              <a:tabLst>
                <a:tab pos="207294" algn="l"/>
                <a:tab pos="408831" algn="l"/>
                <a:tab pos="816222" algn="l"/>
                <a:tab pos="1223613" algn="l"/>
              </a:tabLst>
            </a:pPr>
            <a:r>
              <a:rPr lang="en-AU" altLang="en-US" sz="2800" dirty="0" bmk=""/>
              <a:t>Note that there is no default control over which process is in place.  There is automatic streaming taking place before conscious thought has a chance to kick in.</a:t>
            </a:r>
          </a:p>
        </p:txBody>
      </p:sp>
    </p:spTree>
    <p:extLst>
      <p:ext uri="{BB962C8B-B14F-4D97-AF65-F5344CB8AC3E}">
        <p14:creationId xmlns:p14="http://schemas.microsoft.com/office/powerpoint/2010/main" val="259076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BB20-9364-40AA-BBA1-036BF118554C}"/>
              </a:ext>
            </a:extLst>
          </p:cNvPr>
          <p:cNvSpPr>
            <a:spLocks noGrp="1"/>
          </p:cNvSpPr>
          <p:nvPr>
            <p:ph type="title"/>
          </p:nvPr>
        </p:nvSpPr>
        <p:spPr/>
        <p:txBody>
          <a:bodyPr/>
          <a:lstStyle/>
          <a:p>
            <a:r>
              <a:rPr lang="en-AU" dirty="0"/>
              <a:t>Contradictory information (v)</a:t>
            </a:r>
          </a:p>
        </p:txBody>
      </p:sp>
      <p:sp>
        <p:nvSpPr>
          <p:cNvPr id="3" name="Content Placeholder 2">
            <a:extLst>
              <a:ext uri="{FF2B5EF4-FFF2-40B4-BE49-F238E27FC236}">
                <a16:creationId xmlns:a16="http://schemas.microsoft.com/office/drawing/2014/main" id="{CD8EC1DF-B9D5-4E8B-AC95-1ABF2D325ED7}"/>
              </a:ext>
            </a:extLst>
          </p:cNvPr>
          <p:cNvSpPr>
            <a:spLocks noGrp="1"/>
          </p:cNvSpPr>
          <p:nvPr>
            <p:ph idx="1"/>
          </p:nvPr>
        </p:nvSpPr>
        <p:spPr/>
        <p:txBody>
          <a:bodyPr/>
          <a:lstStyle/>
          <a:p>
            <a:r>
              <a:rPr lang="en-AU" altLang="en-US" dirty="0" bmk="">
                <a:latin typeface="Arial" panose="020B0604020202020204" pitchFamily="34" charset="0"/>
                <a:ea typeface="Times New Roman" panose="02020603050405020304" pitchFamily="18" charset="0"/>
              </a:rPr>
              <a:t>As </a:t>
            </a:r>
            <a:r>
              <a:rPr lang="en-AU" altLang="en-US" dirty="0" err="1" bmk="">
                <a:latin typeface="Arial" panose="020B0604020202020204" pitchFamily="34" charset="0"/>
                <a:ea typeface="Times New Roman" panose="02020603050405020304" pitchFamily="18" charset="0"/>
              </a:rPr>
              <a:t>Fugelsang</a:t>
            </a:r>
            <a:r>
              <a:rPr lang="en-AU" altLang="en-US" dirty="0" bmk="">
                <a:latin typeface="Arial" panose="020B0604020202020204" pitchFamily="34" charset="0"/>
                <a:ea typeface="Times New Roman" panose="02020603050405020304" pitchFamily="18" charset="0"/>
              </a:rPr>
              <a:t> et al</a:t>
            </a:r>
            <a:r>
              <a:rPr lang="en-AU" altLang="en-US" baseline="30000" dirty="0" bmk="">
                <a:latin typeface="Arial" panose="020B0604020202020204" pitchFamily="34" charset="0"/>
                <a:ea typeface="Times New Roman" panose="02020603050405020304" pitchFamily="18" charset="0"/>
                <a:hlinkClick r:id="rId2"/>
              </a:rPr>
              <a:t>[6]</a:t>
            </a:r>
            <a:r>
              <a:rPr lang="en-AU" altLang="en-US" dirty="0" bmk="">
                <a:latin typeface="Arial" panose="020B0604020202020204" pitchFamily="34" charset="0"/>
                <a:ea typeface="Times New Roman" panose="02020603050405020304" pitchFamily="18" charset="0"/>
              </a:rPr>
              <a:t> , and Heuer</a:t>
            </a:r>
            <a:r>
              <a:rPr lang="en-AU" altLang="en-US" baseline="30000" dirty="0" bmk="">
                <a:latin typeface="Arial" panose="020B0604020202020204" pitchFamily="34" charset="0"/>
                <a:ea typeface="Times New Roman" panose="02020603050405020304" pitchFamily="18" charset="0"/>
                <a:hlinkClick r:id="rId3"/>
              </a:rPr>
              <a:t>[7]</a:t>
            </a:r>
            <a:r>
              <a:rPr lang="en-AU" altLang="en-US" dirty="0">
                <a:latin typeface="Arial" panose="020B0604020202020204" pitchFamily="34" charset="0"/>
                <a:ea typeface="Times New Roman" panose="02020603050405020304" pitchFamily="18" charset="0"/>
              </a:rPr>
              <a:t> note, there are procedures available which help to reduce this innate bias – presentation of disconfirming information, reminding people that bias is possible - and many of these techniques are already used in business.  </a:t>
            </a:r>
          </a:p>
          <a:p>
            <a:r>
              <a:rPr lang="en-AU" altLang="en-US" dirty="0">
                <a:latin typeface="Arial" panose="020B0604020202020204" pitchFamily="34" charset="0"/>
                <a:ea typeface="Times New Roman" panose="02020603050405020304" pitchFamily="18" charset="0"/>
              </a:rPr>
              <a:t>What this research shows us is how pervasive is the biasing process.  Our balancing mechanisms need to be potentially active at all decision levels to ensure optimum performance – with adjustment for the cognitive and real costs of the checks and balances.</a:t>
            </a:r>
          </a:p>
          <a:p>
            <a:r>
              <a:rPr lang="en-AU" altLang="en-US" dirty="0">
                <a:latin typeface="Arial" panose="020B0604020202020204" pitchFamily="34" charset="0"/>
              </a:rPr>
              <a:t>Making a narrative is an additional method, and can include these ideas.</a:t>
            </a:r>
          </a:p>
        </p:txBody>
      </p:sp>
    </p:spTree>
    <p:extLst>
      <p:ext uri="{BB962C8B-B14F-4D97-AF65-F5344CB8AC3E}">
        <p14:creationId xmlns:p14="http://schemas.microsoft.com/office/powerpoint/2010/main" val="1895915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4D5003-BA69-46A6-957E-E4BF044B70DF}"/>
              </a:ext>
            </a:extLst>
          </p:cNvPr>
          <p:cNvSpPr>
            <a:spLocks noGrp="1"/>
          </p:cNvSpPr>
          <p:nvPr>
            <p:ph type="title"/>
          </p:nvPr>
        </p:nvSpPr>
        <p:spPr/>
        <p:txBody>
          <a:bodyPr/>
          <a:lstStyle/>
          <a:p>
            <a:r>
              <a:rPr lang="en-AU" dirty="0"/>
              <a:t>Footnotes</a:t>
            </a:r>
          </a:p>
        </p:txBody>
      </p:sp>
      <p:sp>
        <p:nvSpPr>
          <p:cNvPr id="4" name="Rectangle 13">
            <a:extLst>
              <a:ext uri="{FF2B5EF4-FFF2-40B4-BE49-F238E27FC236}">
                <a16:creationId xmlns:a16="http://schemas.microsoft.com/office/drawing/2014/main" id="{28778183-84CA-47BD-A70C-6AF4E9A8AFBA}"/>
              </a:ext>
            </a:extLst>
          </p:cNvPr>
          <p:cNvSpPr>
            <a:spLocks noChangeArrowheads="1"/>
          </p:cNvSpPr>
          <p:nvPr/>
        </p:nvSpPr>
        <p:spPr bwMode="auto">
          <a:xfrm>
            <a:off x="648393" y="1250723"/>
            <a:ext cx="10324406" cy="203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lvl1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539750" algn="l"/>
                <a:tab pos="1620838" algn="l"/>
              </a:tabLst>
              <a:defRPr>
                <a:solidFill>
                  <a:schemeClr val="tx1"/>
                </a:solidFill>
                <a:latin typeface="Arial" panose="020B0604020202020204" pitchFamily="34" charset="0"/>
              </a:defRPr>
            </a:lvl9pPr>
          </a:lstStyle>
          <a:p>
            <a:pPr defTabSz="829178">
              <a:tabLst>
                <a:tab pos="164108" algn="l"/>
                <a:tab pos="489445" algn="l"/>
                <a:tab pos="1469776" algn="l"/>
              </a:tabLst>
            </a:pPr>
            <a:r>
              <a:rPr lang="en-AU" altLang="en-US" sz="1270" baseline="30000" dirty="0">
                <a:ea typeface="Times New Roman" panose="02020603050405020304" pitchFamily="18" charset="0"/>
                <a:hlinkClick r:id="rId2"/>
              </a:rPr>
              <a:t>[</a:t>
            </a:r>
            <a:r>
              <a:rPr lang="en-AU" altLang="en-US" sz="1270" baseline="30000" dirty="0" bmk="">
                <a:ea typeface="Times New Roman" panose="02020603050405020304" pitchFamily="18" charset="0"/>
                <a:hlinkClick r:id="rId2"/>
              </a:rPr>
              <a:t>1]</a:t>
            </a:r>
            <a:r>
              <a:rPr lang="en-AU" altLang="en-US" sz="1270" dirty="0" bmk="">
                <a:ea typeface="Times New Roman" panose="02020603050405020304" pitchFamily="18" charset="0"/>
              </a:rPr>
              <a:t> 	Wolford, Miller and Gazzaniga - The Left Hemisphere's Role in Hypothesis Formation (2000)</a:t>
            </a:r>
            <a:endParaRPr lang="en-AU" altLang="en-US" sz="952" dirty="0" bmk=""/>
          </a:p>
          <a:p>
            <a:pPr defTabSz="829178">
              <a:tabLst>
                <a:tab pos="164108" algn="l"/>
                <a:tab pos="489445" algn="l"/>
                <a:tab pos="1469776" algn="l"/>
              </a:tabLst>
            </a:pPr>
            <a:r>
              <a:rPr lang="en-AU" altLang="en-US" sz="1270" baseline="30000" dirty="0" bmk="">
                <a:ea typeface="Times New Roman" panose="02020603050405020304" pitchFamily="18" charset="0"/>
                <a:hlinkClick r:id="rId3"/>
              </a:rPr>
              <a:t>[2]</a:t>
            </a:r>
            <a:r>
              <a:rPr lang="en-AU" altLang="en-US" sz="1270" dirty="0" bmk="">
                <a:ea typeface="Times New Roman" panose="02020603050405020304" pitchFamily="18" charset="0"/>
              </a:rPr>
              <a:t> 	Sugiyama - Narrative Theory and Function: Why Evolution Matters (2001)</a:t>
            </a:r>
            <a:endParaRPr lang="en-AU" altLang="en-US" sz="952" dirty="0" bmk=""/>
          </a:p>
          <a:p>
            <a:pPr indent="-414589" defTabSz="829178">
              <a:tabLst>
                <a:tab pos="164108" algn="l"/>
                <a:tab pos="489445" algn="l"/>
                <a:tab pos="1469776" algn="l"/>
              </a:tabLst>
            </a:pPr>
            <a:r>
              <a:rPr lang="en-AU" altLang="en-US" sz="1270" baseline="30000" dirty="0" bmk="">
                <a:ea typeface="Times New Roman" panose="02020603050405020304" pitchFamily="18" charset="0"/>
                <a:hlinkClick r:id="rId4"/>
              </a:rPr>
              <a:t>[3]</a:t>
            </a:r>
            <a:r>
              <a:rPr lang="en-AU" altLang="en-US" sz="1270" dirty="0" bmk="">
                <a:ea typeface="Times New Roman" panose="02020603050405020304" pitchFamily="18" charset="0"/>
              </a:rPr>
              <a:t> 	For an introductory analysis of the implications of all this psychology on most people’s usual view of communication, which is usually a naïve blend of Locke’s original 1690 view and Shannon’s 1949 mathematical view of communication, see Radford - On the Philosophy of Communication (2005)  Needless to say, things get more complicated than simply Who, Says What, Through which Channel, to Whom, with What Effect.</a:t>
            </a:r>
            <a:endParaRPr lang="en-AU" altLang="en-US" sz="952" dirty="0" bmk=""/>
          </a:p>
          <a:p>
            <a:pPr defTabSz="829178">
              <a:tabLst>
                <a:tab pos="164108" algn="l"/>
                <a:tab pos="489445" algn="l"/>
                <a:tab pos="1469776" algn="l"/>
              </a:tabLst>
            </a:pPr>
            <a:r>
              <a:rPr lang="en-AU" altLang="en-US" sz="1270" baseline="30000" dirty="0" bmk="">
                <a:ea typeface="Times New Roman" panose="02020603050405020304" pitchFamily="18" charset="0"/>
                <a:hlinkClick r:id="rId5"/>
              </a:rPr>
              <a:t>[4]</a:t>
            </a:r>
            <a:r>
              <a:rPr lang="en-AU" altLang="en-US" sz="1270" dirty="0" bmk="">
                <a:ea typeface="Times New Roman" panose="02020603050405020304" pitchFamily="18" charset="0"/>
              </a:rPr>
              <a:t> 	Discussed in Shermer - The Political Brain (2006)</a:t>
            </a:r>
            <a:endParaRPr lang="en-AU" altLang="en-US" sz="952" dirty="0" bmk=""/>
          </a:p>
          <a:p>
            <a:pPr defTabSz="829178">
              <a:tabLst>
                <a:tab pos="164108" algn="l"/>
                <a:tab pos="489445" algn="l"/>
                <a:tab pos="1469776" algn="l"/>
              </a:tabLst>
            </a:pPr>
            <a:r>
              <a:rPr lang="en-AU" altLang="en-US" sz="1270" baseline="30000" dirty="0" bmk="">
                <a:ea typeface="Times New Roman" panose="02020603050405020304" pitchFamily="18" charset="0"/>
                <a:hlinkClick r:id="rId6"/>
              </a:rPr>
              <a:t>[5]</a:t>
            </a:r>
            <a:r>
              <a:rPr lang="en-AU" altLang="en-US" sz="1270" dirty="0" bmk="">
                <a:ea typeface="Times New Roman" panose="02020603050405020304" pitchFamily="18" charset="0"/>
              </a:rPr>
              <a:t> 	</a:t>
            </a:r>
            <a:r>
              <a:rPr lang="en-AU" altLang="en-US" sz="1270" dirty="0" err="1" bmk="">
                <a:ea typeface="Times New Roman" panose="02020603050405020304" pitchFamily="18" charset="0"/>
              </a:rPr>
              <a:t>Fugelsang</a:t>
            </a:r>
            <a:r>
              <a:rPr lang="en-AU" altLang="en-US" sz="1270" dirty="0" bmk="">
                <a:ea typeface="Times New Roman" panose="02020603050405020304" pitchFamily="18" charset="0"/>
              </a:rPr>
              <a:t> and Dunbar - A cognitive neuroscience framework for understanding causal reasoning and the law (2004)</a:t>
            </a:r>
            <a:endParaRPr lang="en-AU" altLang="en-US" sz="952" dirty="0" bmk=""/>
          </a:p>
          <a:p>
            <a:pPr defTabSz="829178">
              <a:tabLst>
                <a:tab pos="164108" algn="l"/>
                <a:tab pos="489445" algn="l"/>
                <a:tab pos="1469776" algn="l"/>
              </a:tabLst>
            </a:pPr>
            <a:r>
              <a:rPr lang="en-AU" altLang="en-US" sz="1270" baseline="30000" dirty="0" bmk="">
                <a:ea typeface="Times New Roman" panose="02020603050405020304" pitchFamily="18" charset="0"/>
                <a:hlinkClick r:id="rId7"/>
              </a:rPr>
              <a:t>[6]</a:t>
            </a:r>
            <a:r>
              <a:rPr lang="en-AU" altLang="en-US" sz="1270" dirty="0" bmk="">
                <a:ea typeface="Times New Roman" panose="02020603050405020304" pitchFamily="18" charset="0"/>
              </a:rPr>
              <a:t> 	ibid.</a:t>
            </a:r>
            <a:endParaRPr lang="en-AU" altLang="en-US" sz="952" dirty="0" bmk=""/>
          </a:p>
          <a:p>
            <a:pPr defTabSz="829178">
              <a:tabLst>
                <a:tab pos="164108" algn="l"/>
                <a:tab pos="489445" algn="l"/>
                <a:tab pos="1469776" algn="l"/>
              </a:tabLst>
            </a:pPr>
            <a:r>
              <a:rPr lang="en-AU" altLang="en-US" sz="1270" baseline="30000" dirty="0" bmk="">
                <a:ea typeface="Times New Roman" panose="02020603050405020304" pitchFamily="18" charset="0"/>
                <a:hlinkClick r:id="rId8"/>
              </a:rPr>
              <a:t>[7]</a:t>
            </a:r>
            <a:r>
              <a:rPr lang="en-AU" altLang="en-US" sz="1270" dirty="0">
                <a:ea typeface="Times New Roman" panose="02020603050405020304" pitchFamily="18" charset="0"/>
              </a:rPr>
              <a:t> 	Heuer Jr. - Psychology of Intelligence Analysis (1999)</a:t>
            </a:r>
            <a:endParaRPr lang="en-AU" altLang="en-US" sz="2902" dirty="0"/>
          </a:p>
        </p:txBody>
      </p:sp>
    </p:spTree>
    <p:extLst>
      <p:ext uri="{BB962C8B-B14F-4D97-AF65-F5344CB8AC3E}">
        <p14:creationId xmlns:p14="http://schemas.microsoft.com/office/powerpoint/2010/main" val="56995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C52C-A26E-4177-97A8-996A62065B03}"/>
              </a:ext>
            </a:extLst>
          </p:cNvPr>
          <p:cNvSpPr>
            <a:spLocks noGrp="1"/>
          </p:cNvSpPr>
          <p:nvPr>
            <p:ph type="title"/>
          </p:nvPr>
        </p:nvSpPr>
        <p:spPr/>
        <p:txBody>
          <a:bodyPr/>
          <a:lstStyle/>
          <a:p>
            <a:r>
              <a:rPr lang="en-AU" dirty="0"/>
              <a:t>What to do?</a:t>
            </a:r>
          </a:p>
        </p:txBody>
      </p:sp>
      <p:sp>
        <p:nvSpPr>
          <p:cNvPr id="3" name="Content Placeholder 2">
            <a:extLst>
              <a:ext uri="{FF2B5EF4-FFF2-40B4-BE49-F238E27FC236}">
                <a16:creationId xmlns:a16="http://schemas.microsoft.com/office/drawing/2014/main" id="{71737489-B87B-43C1-B851-199BD9E21475}"/>
              </a:ext>
            </a:extLst>
          </p:cNvPr>
          <p:cNvSpPr>
            <a:spLocks noGrp="1"/>
          </p:cNvSpPr>
          <p:nvPr>
            <p:ph idx="1"/>
          </p:nvPr>
        </p:nvSpPr>
        <p:spPr/>
        <p:txBody>
          <a:bodyPr/>
          <a:lstStyle/>
          <a:p>
            <a:r>
              <a:rPr lang="en-AU" dirty="0"/>
              <a:t>Narrative is also involved in systemic risk, where bubbles and their bursting are linked to narratives, and a loss of trust in a marketplace can be spread by a superficially plausible, but incorrect, narrative.  </a:t>
            </a:r>
          </a:p>
          <a:p>
            <a:r>
              <a:rPr lang="en-AU" dirty="0"/>
              <a:t>Further, the ESG framework has spread because of a surrounding narrative that fits a social trend in other areas of the economy.</a:t>
            </a:r>
          </a:p>
          <a:p>
            <a:endParaRPr lang="en-AU" dirty="0"/>
          </a:p>
          <a:p>
            <a:r>
              <a:rPr lang="en-AU" dirty="0"/>
              <a:t>A CRO needs to understand the importance of narrative in areas such as corporate culture - especially risk culture – strategic risk, governance, and communication.  </a:t>
            </a:r>
          </a:p>
          <a:p>
            <a:endParaRPr lang="en-AU" dirty="0"/>
          </a:p>
        </p:txBody>
      </p:sp>
    </p:spTree>
    <p:extLst>
      <p:ext uri="{BB962C8B-B14F-4D97-AF65-F5344CB8AC3E}">
        <p14:creationId xmlns:p14="http://schemas.microsoft.com/office/powerpoint/2010/main" val="327506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A285-7ABD-45C1-BCD7-E8390C25FD5A}"/>
              </a:ext>
            </a:extLst>
          </p:cNvPr>
          <p:cNvSpPr>
            <a:spLocks noGrp="1"/>
          </p:cNvSpPr>
          <p:nvPr>
            <p:ph type="title"/>
          </p:nvPr>
        </p:nvSpPr>
        <p:spPr/>
        <p:txBody>
          <a:bodyPr/>
          <a:lstStyle/>
          <a:p>
            <a:r>
              <a:rPr lang="en-AU" dirty="0"/>
              <a:t>What to do?</a:t>
            </a:r>
          </a:p>
        </p:txBody>
      </p:sp>
      <p:sp>
        <p:nvSpPr>
          <p:cNvPr id="3" name="Content Placeholder 2">
            <a:extLst>
              <a:ext uri="{FF2B5EF4-FFF2-40B4-BE49-F238E27FC236}">
                <a16:creationId xmlns:a16="http://schemas.microsoft.com/office/drawing/2014/main" id="{4BE7CF5B-BBCE-4E40-BA62-ECCCDF387B65}"/>
              </a:ext>
            </a:extLst>
          </p:cNvPr>
          <p:cNvSpPr>
            <a:spLocks noGrp="1"/>
          </p:cNvSpPr>
          <p:nvPr>
            <p:ph idx="1"/>
          </p:nvPr>
        </p:nvSpPr>
        <p:spPr/>
        <p:txBody>
          <a:bodyPr/>
          <a:lstStyle/>
          <a:p>
            <a:r>
              <a:rPr lang="en-AU" dirty="0"/>
              <a:t>This talk is too short to cover the issue</a:t>
            </a:r>
          </a:p>
          <a:p>
            <a:r>
              <a:rPr lang="en-AU" dirty="0"/>
              <a:t>Narrative is what allows us to understand lots of complex information</a:t>
            </a:r>
          </a:p>
          <a:p>
            <a:pPr lvl="1"/>
            <a:r>
              <a:rPr lang="en-AU" dirty="0"/>
              <a:t>Look at </a:t>
            </a:r>
            <a:r>
              <a:rPr lang="en-AU" i="1" dirty="0"/>
              <a:t>The Odyssey</a:t>
            </a:r>
            <a:r>
              <a:rPr lang="en-AU" dirty="0"/>
              <a:t> to see how complex information can be told in a complex fashion yet still be eminently understandable and enjoyable – and that was 3,000 years ago</a:t>
            </a:r>
          </a:p>
          <a:p>
            <a:r>
              <a:rPr lang="en-AU" dirty="0"/>
              <a:t>Risk management does not use enough narrative in its most important job – </a:t>
            </a:r>
            <a:r>
              <a:rPr lang="en-AU" b="1" i="1" dirty="0"/>
              <a:t>communication</a:t>
            </a:r>
          </a:p>
          <a:p>
            <a:r>
              <a:rPr lang="en-AU" b="1" i="1" dirty="0"/>
              <a:t>Turn your dashboards into stories</a:t>
            </a:r>
          </a:p>
          <a:p>
            <a:r>
              <a:rPr lang="en-AU" b="1" i="1" dirty="0"/>
              <a:t>The bigger the risk, the more a story is needed – corporate strategy is the biggest risk, so needs the best story</a:t>
            </a:r>
          </a:p>
        </p:txBody>
      </p:sp>
    </p:spTree>
    <p:extLst>
      <p:ext uri="{BB962C8B-B14F-4D97-AF65-F5344CB8AC3E}">
        <p14:creationId xmlns:p14="http://schemas.microsoft.com/office/powerpoint/2010/main" val="163759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AU" dirty="0"/>
              <a:t>Introduction</a:t>
            </a:r>
            <a:endParaRPr lang="it-IT" dirty="0"/>
          </a:p>
        </p:txBody>
      </p:sp>
      <p:sp>
        <p:nvSpPr>
          <p:cNvPr id="3" name="Segnaposto contenuto 2"/>
          <p:cNvSpPr>
            <a:spLocks noGrp="1"/>
          </p:cNvSpPr>
          <p:nvPr>
            <p:ph idx="1"/>
          </p:nvPr>
        </p:nvSpPr>
        <p:spPr>
          <a:xfrm>
            <a:off x="362712" y="1118489"/>
            <a:ext cx="11500104" cy="3736976"/>
          </a:xfrm>
        </p:spPr>
        <p:txBody>
          <a:bodyPr>
            <a:normAutofit/>
          </a:bodyPr>
          <a:lstStyle/>
          <a:p>
            <a:r>
              <a:rPr lang="en-US" sz="2900" dirty="0"/>
              <a:t>From the point of view of risk management, the dangers are that we don’t understand the information presented because of cognitive overload, or</a:t>
            </a:r>
          </a:p>
          <a:p>
            <a:pPr lvl="1"/>
            <a:r>
              <a:rPr lang="en-US" sz="2500" dirty="0"/>
              <a:t>we </a:t>
            </a:r>
            <a:r>
              <a:rPr lang="en-US" sz="2500" dirty="0" err="1"/>
              <a:t>realise</a:t>
            </a:r>
            <a:r>
              <a:rPr lang="en-US" sz="2500" dirty="0"/>
              <a:t> the inconsistency of two “stories” concerning our company when it is too late.</a:t>
            </a:r>
          </a:p>
          <a:p>
            <a:r>
              <a:rPr lang="en-US" sz="2900" dirty="0"/>
              <a:t>A strong component of risk management is the dissemination of the pertinent information to the appropriate people.  </a:t>
            </a:r>
          </a:p>
          <a:p>
            <a:r>
              <a:rPr lang="en-US" sz="2900" dirty="0"/>
              <a:t>If the risk analysis can be presented as a more easily understood story, then it should elicit better responses from the recipients</a:t>
            </a:r>
            <a:r>
              <a:rPr lang="it-IT" sz="2900" dirty="0"/>
              <a:t> </a:t>
            </a:r>
          </a:p>
        </p:txBody>
      </p:sp>
      <p:sp>
        <p:nvSpPr>
          <p:cNvPr id="4" name="Segnaposto numero diapositiva 3"/>
          <p:cNvSpPr>
            <a:spLocks noGrp="1"/>
          </p:cNvSpPr>
          <p:nvPr>
            <p:ph type="sldNum" sz="quarter" idx="12"/>
          </p:nvPr>
        </p:nvSpPr>
        <p:spPr/>
        <p:txBody>
          <a:bodyPr/>
          <a:lstStyle/>
          <a:p>
            <a:fld id="{2BA1292A-03A9-4707-88A2-3F81F831B259}" type="slidenum">
              <a:rPr lang="it-IT" smtClean="0"/>
              <a:t>3</a:t>
            </a:fld>
            <a:endParaRPr lang="it-IT" dirty="0"/>
          </a:p>
        </p:txBody>
      </p:sp>
    </p:spTree>
    <p:extLst>
      <p:ext uri="{BB962C8B-B14F-4D97-AF65-F5344CB8AC3E}">
        <p14:creationId xmlns:p14="http://schemas.microsoft.com/office/powerpoint/2010/main" val="159297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812D-45CA-498C-BE9E-58D0F274D760}"/>
              </a:ext>
            </a:extLst>
          </p:cNvPr>
          <p:cNvSpPr>
            <a:spLocks noGrp="1"/>
          </p:cNvSpPr>
          <p:nvPr>
            <p:ph type="title"/>
          </p:nvPr>
        </p:nvSpPr>
        <p:spPr/>
        <p:txBody>
          <a:bodyPr/>
          <a:lstStyle/>
          <a:p>
            <a:r>
              <a:rPr lang="en-AU" dirty="0"/>
              <a:t>Risk Dashboards?</a:t>
            </a:r>
          </a:p>
        </p:txBody>
      </p:sp>
      <p:pic>
        <p:nvPicPr>
          <p:cNvPr id="4" name="Picture 3">
            <a:extLst>
              <a:ext uri="{FF2B5EF4-FFF2-40B4-BE49-F238E27FC236}">
                <a16:creationId xmlns:a16="http://schemas.microsoft.com/office/drawing/2014/main" id="{628D602B-B973-46A1-834C-484F192594F7}"/>
              </a:ext>
            </a:extLst>
          </p:cNvPr>
          <p:cNvPicPr>
            <a:picLocks noChangeAspect="1"/>
          </p:cNvPicPr>
          <p:nvPr/>
        </p:nvPicPr>
        <p:blipFill>
          <a:blip r:embed="rId2"/>
          <a:stretch>
            <a:fillRect/>
          </a:stretch>
        </p:blipFill>
        <p:spPr>
          <a:xfrm>
            <a:off x="0" y="1055108"/>
            <a:ext cx="12192000" cy="4747784"/>
          </a:xfrm>
          <a:prstGeom prst="rect">
            <a:avLst/>
          </a:prstGeom>
        </p:spPr>
      </p:pic>
      <p:sp>
        <p:nvSpPr>
          <p:cNvPr id="5" name="TextBox 4">
            <a:extLst>
              <a:ext uri="{FF2B5EF4-FFF2-40B4-BE49-F238E27FC236}">
                <a16:creationId xmlns:a16="http://schemas.microsoft.com/office/drawing/2014/main" id="{CC776D52-FF63-47DD-946B-C11E097DF0EF}"/>
              </a:ext>
            </a:extLst>
          </p:cNvPr>
          <p:cNvSpPr txBox="1"/>
          <p:nvPr/>
        </p:nvSpPr>
        <p:spPr>
          <a:xfrm>
            <a:off x="3108960" y="2152996"/>
            <a:ext cx="3466407" cy="646331"/>
          </a:xfrm>
          <a:prstGeom prst="rect">
            <a:avLst/>
          </a:prstGeom>
          <a:solidFill>
            <a:srgbClr val="F2F2F2">
              <a:alpha val="70980"/>
            </a:srgbClr>
          </a:solidFill>
          <a:ln>
            <a:solidFill>
              <a:schemeClr val="bg1">
                <a:lumMod val="65000"/>
              </a:schemeClr>
            </a:solidFill>
          </a:ln>
        </p:spPr>
        <p:txBody>
          <a:bodyPr wrap="square" rtlCol="0">
            <a:spAutoFit/>
          </a:bodyPr>
          <a:lstStyle/>
          <a:p>
            <a:r>
              <a:rPr lang="en-AU" dirty="0"/>
              <a:t>Examples from Google search on risk management dashboards</a:t>
            </a:r>
          </a:p>
        </p:txBody>
      </p:sp>
    </p:spTree>
    <p:extLst>
      <p:ext uri="{BB962C8B-B14F-4D97-AF65-F5344CB8AC3E}">
        <p14:creationId xmlns:p14="http://schemas.microsoft.com/office/powerpoint/2010/main" val="188502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BBE1-59B8-4A03-BB3E-581B7D378DB3}"/>
              </a:ext>
            </a:extLst>
          </p:cNvPr>
          <p:cNvSpPr>
            <a:spLocks noGrp="1"/>
          </p:cNvSpPr>
          <p:nvPr>
            <p:ph type="title"/>
          </p:nvPr>
        </p:nvSpPr>
        <p:spPr/>
        <p:txBody>
          <a:bodyPr/>
          <a:lstStyle/>
          <a:p>
            <a:r>
              <a:rPr lang="en-AU" dirty="0"/>
              <a:t>Each of these dashboards needs a story</a:t>
            </a:r>
          </a:p>
        </p:txBody>
      </p:sp>
      <p:sp>
        <p:nvSpPr>
          <p:cNvPr id="3" name="Content Placeholder 2">
            <a:extLst>
              <a:ext uri="{FF2B5EF4-FFF2-40B4-BE49-F238E27FC236}">
                <a16:creationId xmlns:a16="http://schemas.microsoft.com/office/drawing/2014/main" id="{0F2229F8-5852-4398-88CF-773BC45EEC94}"/>
              </a:ext>
            </a:extLst>
          </p:cNvPr>
          <p:cNvSpPr>
            <a:spLocks noGrp="1"/>
          </p:cNvSpPr>
          <p:nvPr>
            <p:ph idx="1"/>
          </p:nvPr>
        </p:nvSpPr>
        <p:spPr/>
        <p:txBody>
          <a:bodyPr/>
          <a:lstStyle/>
          <a:p>
            <a:r>
              <a:rPr lang="en-AU" dirty="0"/>
              <a:t>Anybody trying to understand these dashboards has to turn them into a story, done either </a:t>
            </a:r>
          </a:p>
          <a:p>
            <a:pPr lvl="1"/>
            <a:r>
              <a:rPr lang="en-AU" dirty="0"/>
              <a:t>Internally, or</a:t>
            </a:r>
          </a:p>
          <a:p>
            <a:pPr lvl="1"/>
            <a:r>
              <a:rPr lang="en-AU" dirty="0"/>
              <a:t>Presenter, or</a:t>
            </a:r>
          </a:p>
          <a:p>
            <a:pPr lvl="1"/>
            <a:r>
              <a:rPr lang="en-AU" dirty="0"/>
              <a:t>Accompanying prose</a:t>
            </a:r>
          </a:p>
          <a:p>
            <a:r>
              <a:rPr lang="en-AU" dirty="0"/>
              <a:t>Doing it internally presents danger of misinterpretation</a:t>
            </a:r>
          </a:p>
          <a:p>
            <a:r>
              <a:rPr lang="en-AU" dirty="0"/>
              <a:t>Accompanying prose takes time, usually only for condensation to senior executives and Boards.</a:t>
            </a:r>
          </a:p>
        </p:txBody>
      </p:sp>
    </p:spTree>
    <p:extLst>
      <p:ext uri="{BB962C8B-B14F-4D97-AF65-F5344CB8AC3E}">
        <p14:creationId xmlns:p14="http://schemas.microsoft.com/office/powerpoint/2010/main" val="156699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FBE3-E807-4491-86D3-D8D0D5AA97A1}"/>
              </a:ext>
            </a:extLst>
          </p:cNvPr>
          <p:cNvSpPr>
            <a:spLocks noGrp="1"/>
          </p:cNvSpPr>
          <p:nvPr>
            <p:ph type="title"/>
          </p:nvPr>
        </p:nvSpPr>
        <p:spPr/>
        <p:txBody>
          <a:bodyPr>
            <a:normAutofit/>
          </a:bodyPr>
          <a:lstStyle/>
          <a:p>
            <a:r>
              <a:rPr lang="en-AU" dirty="0"/>
              <a:t>Economics</a:t>
            </a:r>
          </a:p>
        </p:txBody>
      </p:sp>
      <p:sp>
        <p:nvSpPr>
          <p:cNvPr id="3" name="Text Placeholder 2">
            <a:extLst>
              <a:ext uri="{FF2B5EF4-FFF2-40B4-BE49-F238E27FC236}">
                <a16:creationId xmlns:a16="http://schemas.microsoft.com/office/drawing/2014/main" id="{0A65CACD-BA24-4A8B-A0B0-80C480312564}"/>
              </a:ext>
            </a:extLst>
          </p:cNvPr>
          <p:cNvSpPr>
            <a:spLocks noGrp="1"/>
          </p:cNvSpPr>
          <p:nvPr>
            <p:ph type="body" idx="1"/>
          </p:nvPr>
        </p:nvSpPr>
        <p:spPr>
          <a:xfrm>
            <a:off x="362712" y="1118489"/>
            <a:ext cx="11500104" cy="4550791"/>
          </a:xfrm>
        </p:spPr>
        <p:txBody>
          <a:bodyPr>
            <a:normAutofit fontScale="77500" lnSpcReduction="20000"/>
          </a:bodyPr>
          <a:lstStyle/>
          <a:p>
            <a:r>
              <a:rPr lang="en-US" sz="2900" dirty="0"/>
              <a:t>Robert Shiller raised the issue in the sphere of economics.</a:t>
            </a:r>
          </a:p>
          <a:p>
            <a:pPr rtl="0"/>
            <a:endParaRPr lang="en-US" dirty="0">
              <a:solidFill>
                <a:srgbClr val="2F5496"/>
              </a:solidFill>
              <a:latin typeface="Times New Roman" panose="02020603050405020304" pitchFamily="18" charset="0"/>
            </a:endParaRPr>
          </a:p>
          <a:p>
            <a:pPr rtl="0"/>
            <a:r>
              <a:rPr lang="en-US" dirty="0"/>
              <a:t>“By narrative economics I mean the study of the spread and dynamics of popular narratives, the stories, particularly those of human interest and emotion, and how these change through time, to understand economic fluctuations.”</a:t>
            </a:r>
          </a:p>
          <a:p>
            <a:pPr rtl="0"/>
            <a:r>
              <a:rPr lang="en-US" dirty="0"/>
              <a:t>… </a:t>
            </a:r>
          </a:p>
          <a:p>
            <a:pPr rtl="0"/>
            <a:r>
              <a:rPr lang="en-US" dirty="0"/>
              <a:t>I use the term narrative to mean a simple story or easily expressed explanation of events that many people want to bring up in conversation or on news or social media because it can be used to stimulate the concerns or emotions of others, and/or because it appears to advance self-interest. To be stimulating, it usually has some human interest either direct or implied. As I (and many others) use the term, a narrative is a gem for conversation, and may take the form of an extraordinary or heroic tale or even a joke. It is not generally a researched story, and may have glaring holes, as in “urban legends.” </a:t>
            </a:r>
          </a:p>
          <a:p>
            <a:pPr rtl="0"/>
            <a:endParaRPr lang="en-US" dirty="0"/>
          </a:p>
          <a:p>
            <a:pPr>
              <a:lnSpc>
                <a:spcPct val="110000"/>
              </a:lnSpc>
            </a:pPr>
            <a:r>
              <a:rPr lang="en-US" sz="3400" dirty="0"/>
              <a:t>(Shiller Narrative Economics 2017)</a:t>
            </a:r>
          </a:p>
        </p:txBody>
      </p:sp>
    </p:spTree>
    <p:extLst>
      <p:ext uri="{BB962C8B-B14F-4D97-AF65-F5344CB8AC3E}">
        <p14:creationId xmlns:p14="http://schemas.microsoft.com/office/powerpoint/2010/main" val="365546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8609D-1008-4BE5-8BBA-DEB0D42FFBB5}"/>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3B299B66-B023-4FC1-92C4-9EA6E93191EF}"/>
              </a:ext>
            </a:extLst>
          </p:cNvPr>
          <p:cNvSpPr>
            <a:spLocks noGrp="1"/>
          </p:cNvSpPr>
          <p:nvPr>
            <p:ph type="body" idx="1"/>
          </p:nvPr>
        </p:nvSpPr>
        <p:spPr/>
        <p:txBody>
          <a:bodyPr/>
          <a:lstStyle/>
          <a:p>
            <a:r>
              <a:rPr lang="en-AU" sz="2900" dirty="0"/>
              <a:t>(Shiller Narrative Economics </a:t>
            </a:r>
            <a:r>
              <a:rPr lang="en-AU" dirty="0"/>
              <a:t>2017)</a:t>
            </a:r>
          </a:p>
        </p:txBody>
      </p:sp>
      <p:pic>
        <p:nvPicPr>
          <p:cNvPr id="4" name="Picture 3">
            <a:extLst>
              <a:ext uri="{FF2B5EF4-FFF2-40B4-BE49-F238E27FC236}">
                <a16:creationId xmlns:a16="http://schemas.microsoft.com/office/drawing/2014/main" id="{82B12235-25FC-4A3D-A43D-7EA7933C2F7B}"/>
              </a:ext>
            </a:extLst>
          </p:cNvPr>
          <p:cNvPicPr>
            <a:picLocks noChangeAspect="1"/>
          </p:cNvPicPr>
          <p:nvPr/>
        </p:nvPicPr>
        <p:blipFill>
          <a:blip r:embed="rId2"/>
          <a:stretch>
            <a:fillRect/>
          </a:stretch>
        </p:blipFill>
        <p:spPr>
          <a:xfrm>
            <a:off x="1840120" y="1482990"/>
            <a:ext cx="7730365" cy="4690043"/>
          </a:xfrm>
          <a:prstGeom prst="rect">
            <a:avLst/>
          </a:prstGeom>
        </p:spPr>
      </p:pic>
    </p:spTree>
    <p:extLst>
      <p:ext uri="{BB962C8B-B14F-4D97-AF65-F5344CB8AC3E}">
        <p14:creationId xmlns:p14="http://schemas.microsoft.com/office/powerpoint/2010/main" val="99519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298A-C19F-42AE-ADD4-79FA60E41759}"/>
              </a:ext>
            </a:extLst>
          </p:cNvPr>
          <p:cNvSpPr>
            <a:spLocks noGrp="1"/>
          </p:cNvSpPr>
          <p:nvPr>
            <p:ph type="title"/>
          </p:nvPr>
        </p:nvSpPr>
        <p:spPr/>
        <p:txBody>
          <a:bodyPr/>
          <a:lstStyle/>
          <a:p>
            <a:r>
              <a:rPr lang="en-AU" dirty="0" err="1"/>
              <a:t>Ngram</a:t>
            </a:r>
            <a:r>
              <a:rPr lang="en-AU" dirty="0"/>
              <a:t> of the 3 main risks in finance</a:t>
            </a:r>
          </a:p>
        </p:txBody>
      </p:sp>
      <p:pic>
        <p:nvPicPr>
          <p:cNvPr id="4" name="Picture 3">
            <a:extLst>
              <a:ext uri="{FF2B5EF4-FFF2-40B4-BE49-F238E27FC236}">
                <a16:creationId xmlns:a16="http://schemas.microsoft.com/office/drawing/2014/main" id="{24C7257C-2A8A-407D-9255-19596C7A6914}"/>
              </a:ext>
            </a:extLst>
          </p:cNvPr>
          <p:cNvPicPr>
            <a:picLocks noChangeAspect="1"/>
          </p:cNvPicPr>
          <p:nvPr/>
        </p:nvPicPr>
        <p:blipFill>
          <a:blip r:embed="rId2"/>
          <a:stretch>
            <a:fillRect/>
          </a:stretch>
        </p:blipFill>
        <p:spPr>
          <a:xfrm>
            <a:off x="507076" y="1026475"/>
            <a:ext cx="10437317" cy="4486716"/>
          </a:xfrm>
          <a:prstGeom prst="rect">
            <a:avLst/>
          </a:prstGeom>
        </p:spPr>
      </p:pic>
    </p:spTree>
    <p:extLst>
      <p:ext uri="{BB962C8B-B14F-4D97-AF65-F5344CB8AC3E}">
        <p14:creationId xmlns:p14="http://schemas.microsoft.com/office/powerpoint/2010/main" val="7208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5D50-38A3-4A6C-99B8-1092B568501A}"/>
              </a:ext>
            </a:extLst>
          </p:cNvPr>
          <p:cNvSpPr>
            <a:spLocks noGrp="1"/>
          </p:cNvSpPr>
          <p:nvPr>
            <p:ph type="title"/>
          </p:nvPr>
        </p:nvSpPr>
        <p:spPr/>
        <p:txBody>
          <a:bodyPr/>
          <a:lstStyle/>
          <a:p>
            <a:r>
              <a:rPr lang="en-AU" dirty="0" err="1"/>
              <a:t>Ngram</a:t>
            </a:r>
            <a:r>
              <a:rPr lang="en-AU" dirty="0"/>
              <a:t> ERM</a:t>
            </a:r>
          </a:p>
        </p:txBody>
      </p:sp>
      <p:sp>
        <p:nvSpPr>
          <p:cNvPr id="3" name="Content Placeholder 2">
            <a:extLst>
              <a:ext uri="{FF2B5EF4-FFF2-40B4-BE49-F238E27FC236}">
                <a16:creationId xmlns:a16="http://schemas.microsoft.com/office/drawing/2014/main" id="{A497CEE7-C4E0-4BC9-9B0A-182952999788}"/>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EED1C756-B510-4847-AF3C-F0724047F641}"/>
              </a:ext>
            </a:extLst>
          </p:cNvPr>
          <p:cNvPicPr>
            <a:picLocks noChangeAspect="1"/>
          </p:cNvPicPr>
          <p:nvPr/>
        </p:nvPicPr>
        <p:blipFill>
          <a:blip r:embed="rId2"/>
          <a:stretch>
            <a:fillRect/>
          </a:stretch>
        </p:blipFill>
        <p:spPr>
          <a:xfrm>
            <a:off x="0" y="888412"/>
            <a:ext cx="12192000" cy="5081175"/>
          </a:xfrm>
          <a:prstGeom prst="rect">
            <a:avLst/>
          </a:prstGeom>
        </p:spPr>
      </p:pic>
    </p:spTree>
    <p:extLst>
      <p:ext uri="{BB962C8B-B14F-4D97-AF65-F5344CB8AC3E}">
        <p14:creationId xmlns:p14="http://schemas.microsoft.com/office/powerpoint/2010/main" val="3546199253"/>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1970</Words>
  <Application>Microsoft Office PowerPoint</Application>
  <PresentationFormat>Widescreen</PresentationFormat>
  <Paragraphs>113</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vt:lpstr>
      <vt:lpstr>Calibri</vt:lpstr>
      <vt:lpstr>Calibri Light</vt:lpstr>
      <vt:lpstr>Georgia</vt:lpstr>
      <vt:lpstr>Times New Roman</vt:lpstr>
      <vt:lpstr>Tema di Office</vt:lpstr>
      <vt:lpstr>The Importance of Narrative in ERM  </vt:lpstr>
      <vt:lpstr>Introduction</vt:lpstr>
      <vt:lpstr>Introduction</vt:lpstr>
      <vt:lpstr>Risk Dashboards?</vt:lpstr>
      <vt:lpstr>Each of these dashboards needs a story</vt:lpstr>
      <vt:lpstr>Economics</vt:lpstr>
      <vt:lpstr>PowerPoint Presentation</vt:lpstr>
      <vt:lpstr>Ngram of the 3 main risks in finance</vt:lpstr>
      <vt:lpstr>Ngram ERM</vt:lpstr>
      <vt:lpstr>Narrative is becoming more commonly discussed</vt:lpstr>
      <vt:lpstr>Narrative and business</vt:lpstr>
      <vt:lpstr>Narrative psychology</vt:lpstr>
      <vt:lpstr>“Narrative psychology” has taken off</vt:lpstr>
      <vt:lpstr>Narrative and evolution</vt:lpstr>
      <vt:lpstr>Narrative and Evolution (ii)</vt:lpstr>
      <vt:lpstr>Presenting information</vt:lpstr>
      <vt:lpstr>Presenting information (ii)</vt:lpstr>
      <vt:lpstr>Dissonance</vt:lpstr>
      <vt:lpstr>Dissonance (ii)</vt:lpstr>
      <vt:lpstr>Contradictory information</vt:lpstr>
      <vt:lpstr>Contradictory information (ii)</vt:lpstr>
      <vt:lpstr>Contradictory information (iii)</vt:lpstr>
      <vt:lpstr>Contradictory information (iv)</vt:lpstr>
      <vt:lpstr>Contradictory information (v)</vt:lpstr>
      <vt:lpstr>Footnotes</vt:lpstr>
      <vt:lpstr>What to do?</vt:lpstr>
      <vt:lpstr>What to do?</vt:lpstr>
    </vt:vector>
  </TitlesOfParts>
  <Company>GBS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Alfieri Cristina</dc:creator>
  <cp:keywords>Public</cp:keywords>
  <cp:lastModifiedBy>Frank Ashe</cp:lastModifiedBy>
  <cp:revision>45</cp:revision>
  <cp:lastPrinted>2019-04-23T18:23:34Z</cp:lastPrinted>
  <dcterms:created xsi:type="dcterms:W3CDTF">2018-10-12T10:26:33Z</dcterms:created>
  <dcterms:modified xsi:type="dcterms:W3CDTF">2019-05-21T12:05:19Z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27429932-283b-412a-8fe8-e7d3608de0d5</vt:lpwstr>
  </property>
  <property fmtid="{D5CDD505-2E9C-101B-9397-08002B2CF9AE}" pid="3" name="Classification">
    <vt:lpwstr>Public</vt:lpwstr>
  </property>
</Properties>
</file>