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5" r:id="rId4"/>
  </p:sldMasterIdLst>
  <p:notesMasterIdLst>
    <p:notesMasterId r:id="rId20"/>
  </p:notesMasterIdLst>
  <p:handoutMasterIdLst>
    <p:handoutMasterId r:id="rId21"/>
  </p:handoutMasterIdLst>
  <p:sldIdLst>
    <p:sldId id="256" r:id="rId5"/>
    <p:sldId id="300" r:id="rId6"/>
    <p:sldId id="359" r:id="rId7"/>
    <p:sldId id="357" r:id="rId8"/>
    <p:sldId id="363" r:id="rId9"/>
    <p:sldId id="360" r:id="rId10"/>
    <p:sldId id="364" r:id="rId11"/>
    <p:sldId id="351" r:id="rId12"/>
    <p:sldId id="365" r:id="rId13"/>
    <p:sldId id="366" r:id="rId14"/>
    <p:sldId id="367" r:id="rId15"/>
    <p:sldId id="368" r:id="rId16"/>
    <p:sldId id="371" r:id="rId17"/>
    <p:sldId id="369" r:id="rId18"/>
    <p:sldId id="372" r:id="rId19"/>
  </p:sldIdLst>
  <p:sldSz cx="9144000" cy="6858000" type="screen4x3"/>
  <p:notesSz cx="6805613" cy="99441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Leval, Daphné (BE - Brussels)" initials="dLD(-B" lastIdx="2" clrIdx="0"/>
  <p:cmAuthor id="1" name="Bork, Kristoffer" initials="KAB" lastIdx="1" clrIdx="1">
    <p:extLst>
      <p:ext uri="{19B8F6BF-5375-455C-9EA6-DF929625EA0E}">
        <p15:presenceInfo xmlns:p15="http://schemas.microsoft.com/office/powerpoint/2012/main" userId="Bork, Kristof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1" autoAdjust="0"/>
    <p:restoredTop sz="96774" autoAdjust="0"/>
  </p:normalViewPr>
  <p:slideViewPr>
    <p:cSldViewPr snapToGrid="0" snapToObjects="1">
      <p:cViewPr varScale="1">
        <p:scale>
          <a:sx n="110" d="100"/>
          <a:sy n="110" d="100"/>
        </p:scale>
        <p:origin x="169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fr-FR"/>
          </a:p>
        </p:txBody>
      </p:sp>
      <p:sp>
        <p:nvSpPr>
          <p:cNvPr id="3" name="Espace réservé de la date 2"/>
          <p:cNvSpPr>
            <a:spLocks noGrp="1"/>
          </p:cNvSpPr>
          <p:nvPr>
            <p:ph type="dt" sz="quarter" idx="1"/>
          </p:nvPr>
        </p:nvSpPr>
        <p:spPr>
          <a:xfrm>
            <a:off x="3854183" y="0"/>
            <a:ext cx="2949841" cy="497762"/>
          </a:xfrm>
          <a:prstGeom prst="rect">
            <a:avLst/>
          </a:prstGeom>
        </p:spPr>
        <p:txBody>
          <a:bodyPr vert="horz" lIns="91577" tIns="45789" rIns="91577" bIns="45789" rtlCol="0"/>
          <a:lstStyle>
            <a:lvl1pPr algn="r">
              <a:defRPr sz="1200"/>
            </a:lvl1pPr>
          </a:lstStyle>
          <a:p>
            <a:fld id="{04793B98-6B3A-47EA-91C9-1615BC968AF5}" type="datetimeFigureOut">
              <a:rPr lang="fr-FR" smtClean="0"/>
              <a:t>04/07/2022</a:t>
            </a:fld>
            <a:endParaRPr lang="fr-FR"/>
          </a:p>
        </p:txBody>
      </p:sp>
      <p:sp>
        <p:nvSpPr>
          <p:cNvPr id="4" name="Espace réservé du pied de page 3"/>
          <p:cNvSpPr>
            <a:spLocks noGrp="1"/>
          </p:cNvSpPr>
          <p:nvPr>
            <p:ph type="ftr" sz="quarter" idx="2"/>
          </p:nvPr>
        </p:nvSpPr>
        <p:spPr>
          <a:xfrm>
            <a:off x="0" y="9444749"/>
            <a:ext cx="2949841" cy="497761"/>
          </a:xfrm>
          <a:prstGeom prst="rect">
            <a:avLst/>
          </a:prstGeom>
        </p:spPr>
        <p:txBody>
          <a:bodyPr vert="horz" lIns="91577" tIns="45789" rIns="91577" bIns="457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183" y="9444749"/>
            <a:ext cx="2949841" cy="497761"/>
          </a:xfrm>
          <a:prstGeom prst="rect">
            <a:avLst/>
          </a:prstGeom>
        </p:spPr>
        <p:txBody>
          <a:bodyPr vert="horz" lIns="91577" tIns="45789" rIns="91577" bIns="45789" rtlCol="0" anchor="b"/>
          <a:lstStyle>
            <a:lvl1pPr algn="r">
              <a:defRPr sz="1200"/>
            </a:lvl1pPr>
          </a:lstStyle>
          <a:p>
            <a:fld id="{1A576981-59DE-4116-A908-CB8F321E0795}" type="slidenum">
              <a:rPr lang="fr-FR" smtClean="0"/>
              <a:t>‹N›</a:t>
            </a:fld>
            <a:endParaRPr lang="fr-FR"/>
          </a:p>
        </p:txBody>
      </p:sp>
    </p:spTree>
    <p:extLst>
      <p:ext uri="{BB962C8B-B14F-4D97-AF65-F5344CB8AC3E}">
        <p14:creationId xmlns:p14="http://schemas.microsoft.com/office/powerpoint/2010/main" val="294002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nl-NL"/>
          </a:p>
        </p:txBody>
      </p:sp>
      <p:sp>
        <p:nvSpPr>
          <p:cNvPr id="3" name="Tijdelijke aanduiding voor datum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A560F2B0-247F-2E46-9182-F7AF6491F7EE}" type="datetimeFigureOut">
              <a:rPr lang="nl-NL" smtClean="0"/>
              <a:t>4-7-2022</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577" tIns="45789" rIns="91577" bIns="45789" rtlCol="0" anchor="ctr"/>
          <a:lstStyle/>
          <a:p>
            <a:endParaRPr lang="nl-NL"/>
          </a:p>
        </p:txBody>
      </p:sp>
      <p:sp>
        <p:nvSpPr>
          <p:cNvPr id="5" name="Tijdelijke aanduiding voor notities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1E9040DC-8D93-D248-A30D-A93EAD59A824}" type="slidenum">
              <a:rPr lang="nl-NL" smtClean="0"/>
              <a:t>‹N›</a:t>
            </a:fld>
            <a:endParaRPr lang="nl-NL"/>
          </a:p>
        </p:txBody>
      </p:sp>
    </p:spTree>
    <p:extLst>
      <p:ext uri="{BB962C8B-B14F-4D97-AF65-F5344CB8AC3E}">
        <p14:creationId xmlns:p14="http://schemas.microsoft.com/office/powerpoint/2010/main" val="565073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a:t>
            </a:fld>
            <a:endParaRPr lang="nl-NL"/>
          </a:p>
        </p:txBody>
      </p:sp>
    </p:spTree>
    <p:extLst>
      <p:ext uri="{BB962C8B-B14F-4D97-AF65-F5344CB8AC3E}">
        <p14:creationId xmlns:p14="http://schemas.microsoft.com/office/powerpoint/2010/main" val="3559876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14</a:t>
            </a:fld>
            <a:endParaRPr lang="nl-NL"/>
          </a:p>
        </p:txBody>
      </p:sp>
    </p:spTree>
    <p:extLst>
      <p:ext uri="{BB962C8B-B14F-4D97-AF65-F5344CB8AC3E}">
        <p14:creationId xmlns:p14="http://schemas.microsoft.com/office/powerpoint/2010/main" val="239235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9040DC-8D93-D248-A30D-A93EAD59A824}" type="slidenum">
              <a:rPr lang="nl-NL" smtClean="0"/>
              <a:t>15</a:t>
            </a:fld>
            <a:endParaRPr lang="nl-NL"/>
          </a:p>
        </p:txBody>
      </p:sp>
    </p:spTree>
    <p:extLst>
      <p:ext uri="{BB962C8B-B14F-4D97-AF65-F5344CB8AC3E}">
        <p14:creationId xmlns:p14="http://schemas.microsoft.com/office/powerpoint/2010/main" val="301077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a:t>- </a:t>
            </a:r>
            <a:endParaRPr lang="en-GB" b="0" baseline="0" dirty="0"/>
          </a:p>
          <a:p>
            <a:endParaRPr lang="en-GB" b="0" baseline="0" dirty="0"/>
          </a:p>
          <a:p>
            <a:endParaRPr lang="en-GB" b="0" baseline="0" dirty="0"/>
          </a:p>
          <a:p>
            <a:endParaRPr lang="en-GB" dirty="0"/>
          </a:p>
        </p:txBody>
      </p:sp>
      <p:sp>
        <p:nvSpPr>
          <p:cNvPr id="4" name="Slide Number Placeholder 3"/>
          <p:cNvSpPr>
            <a:spLocks noGrp="1"/>
          </p:cNvSpPr>
          <p:nvPr>
            <p:ph type="sldNum" sz="quarter" idx="10"/>
          </p:nvPr>
        </p:nvSpPr>
        <p:spPr/>
        <p:txBody>
          <a:bodyPr/>
          <a:lstStyle/>
          <a:p>
            <a:fld id="{1E9040DC-8D93-D248-A30D-A93EAD59A824}" type="slidenum">
              <a:rPr lang="nl-NL" smtClean="0"/>
              <a:t>2</a:t>
            </a:fld>
            <a:endParaRPr lang="nl-NL"/>
          </a:p>
        </p:txBody>
      </p:sp>
    </p:spTree>
    <p:extLst>
      <p:ext uri="{BB962C8B-B14F-4D97-AF65-F5344CB8AC3E}">
        <p14:creationId xmlns:p14="http://schemas.microsoft.com/office/powerpoint/2010/main" val="348889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3</a:t>
            </a:fld>
            <a:endParaRPr lang="nl-NL"/>
          </a:p>
        </p:txBody>
      </p:sp>
    </p:spTree>
    <p:extLst>
      <p:ext uri="{BB962C8B-B14F-4D97-AF65-F5344CB8AC3E}">
        <p14:creationId xmlns:p14="http://schemas.microsoft.com/office/powerpoint/2010/main" val="410338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9040DC-8D93-D248-A30D-A93EAD59A824}" type="slidenum">
              <a:rPr lang="nl-NL" smtClean="0"/>
              <a:t>8</a:t>
            </a:fld>
            <a:endParaRPr lang="nl-NL"/>
          </a:p>
        </p:txBody>
      </p:sp>
    </p:spTree>
    <p:extLst>
      <p:ext uri="{BB962C8B-B14F-4D97-AF65-F5344CB8AC3E}">
        <p14:creationId xmlns:p14="http://schemas.microsoft.com/office/powerpoint/2010/main" val="355573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9</a:t>
            </a:fld>
            <a:endParaRPr lang="nl-NL"/>
          </a:p>
        </p:txBody>
      </p:sp>
    </p:spTree>
    <p:extLst>
      <p:ext uri="{BB962C8B-B14F-4D97-AF65-F5344CB8AC3E}">
        <p14:creationId xmlns:p14="http://schemas.microsoft.com/office/powerpoint/2010/main" val="406035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10</a:t>
            </a:fld>
            <a:endParaRPr lang="nl-NL"/>
          </a:p>
        </p:txBody>
      </p:sp>
    </p:spTree>
    <p:extLst>
      <p:ext uri="{BB962C8B-B14F-4D97-AF65-F5344CB8AC3E}">
        <p14:creationId xmlns:p14="http://schemas.microsoft.com/office/powerpoint/2010/main" val="162850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11</a:t>
            </a:fld>
            <a:endParaRPr lang="nl-NL"/>
          </a:p>
        </p:txBody>
      </p:sp>
    </p:spTree>
    <p:extLst>
      <p:ext uri="{BB962C8B-B14F-4D97-AF65-F5344CB8AC3E}">
        <p14:creationId xmlns:p14="http://schemas.microsoft.com/office/powerpoint/2010/main" val="15629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12</a:t>
            </a:fld>
            <a:endParaRPr lang="nl-NL"/>
          </a:p>
        </p:txBody>
      </p:sp>
    </p:spTree>
    <p:extLst>
      <p:ext uri="{BB962C8B-B14F-4D97-AF65-F5344CB8AC3E}">
        <p14:creationId xmlns:p14="http://schemas.microsoft.com/office/powerpoint/2010/main" val="102325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040DC-8D93-D248-A30D-A93EAD59A824}" type="slidenum">
              <a:rPr lang="nl-NL" smtClean="0"/>
              <a:t>13</a:t>
            </a:fld>
            <a:endParaRPr lang="nl-NL"/>
          </a:p>
        </p:txBody>
      </p:sp>
    </p:spTree>
    <p:extLst>
      <p:ext uri="{BB962C8B-B14F-4D97-AF65-F5344CB8AC3E}">
        <p14:creationId xmlns:p14="http://schemas.microsoft.com/office/powerpoint/2010/main" val="333833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0_Titeldia 1">
    <p:spTree>
      <p:nvGrpSpPr>
        <p:cNvPr id="1" name=""/>
        <p:cNvGrpSpPr/>
        <p:nvPr/>
      </p:nvGrpSpPr>
      <p:grpSpPr>
        <a:xfrm>
          <a:off x="0" y="0"/>
          <a:ext cx="0" cy="0"/>
          <a:chOff x="0" y="0"/>
          <a:chExt cx="0" cy="0"/>
        </a:xfrm>
      </p:grpSpPr>
      <p:sp>
        <p:nvSpPr>
          <p:cNvPr id="13315" name="Rectangle 3"/>
          <p:cNvSpPr>
            <a:spLocks noGrp="1" noChangeArrowheads="1"/>
          </p:cNvSpPr>
          <p:nvPr>
            <p:ph type="ctrTitle" sz="quarter" hasCustomPrompt="1"/>
          </p:nvPr>
        </p:nvSpPr>
        <p:spPr>
          <a:xfrm>
            <a:off x="685800" y="3005838"/>
            <a:ext cx="7543800" cy="609600"/>
          </a:xfrm>
          <a:prstGeom prst="rect">
            <a:avLst/>
          </a:prstGeom>
          <a:extLst>
            <a:ext uri="{909E8E84-426E-40dd-AFC4-6F175D3DCCD1}">
              <a14:hiddenFill xmlns:a14="http://schemas.microsoft.com/office/drawing/2010/main" xmlns="">
                <a:solidFill>
                  <a:srgbClr val="66400C"/>
                </a:solidFill>
              </a14:hiddenFill>
            </a:ext>
          </a:extLst>
        </p:spPr>
        <p:txBody>
          <a:bodyPr anchor="b"/>
          <a:lstStyle>
            <a:lvl1pPr>
              <a:defRPr>
                <a:solidFill>
                  <a:schemeClr val="accent1"/>
                </a:solidFill>
              </a:defRPr>
            </a:lvl1pPr>
          </a:lstStyle>
          <a:p>
            <a:r>
              <a:rPr lang="en-US" dirty="0"/>
              <a:t>ACTUARIAL ASSOCIATION OF EUROPE</a:t>
            </a:r>
          </a:p>
        </p:txBody>
      </p:sp>
      <p:sp>
        <p:nvSpPr>
          <p:cNvPr id="13316" name="Rectangle 4"/>
          <p:cNvSpPr>
            <a:spLocks noGrp="1" noChangeArrowheads="1"/>
          </p:cNvSpPr>
          <p:nvPr>
            <p:ph type="subTitle" idx="1"/>
          </p:nvPr>
        </p:nvSpPr>
        <p:spPr>
          <a:xfrm>
            <a:off x="685800" y="4072638"/>
            <a:ext cx="7543800" cy="406400"/>
          </a:xfrm>
          <a:extLst>
            <a:ext uri="{909E8E84-426E-40dd-AFC4-6F175D3DCCD1}">
              <a14:hiddenFill xmlns:a14="http://schemas.microsoft.com/office/drawing/2010/main" xmlns="">
                <a:solidFill>
                  <a:schemeClr val="accent1"/>
                </a:solidFill>
              </a14:hiddenFill>
            </a:ext>
          </a:extLst>
        </p:spPr>
        <p:txBody>
          <a:bodyPr>
            <a:spAutoFit/>
          </a:bodyPr>
          <a:lstStyle>
            <a:lvl1pPr marL="0" indent="0">
              <a:defRPr sz="2200"/>
            </a:lvl1pPr>
          </a:lstStyle>
          <a:p>
            <a:pPr lvl="0"/>
            <a:r>
              <a:rPr lang="en-US" noProof="0"/>
              <a:t>Click to edit Master subtitle style</a:t>
            </a:r>
            <a:endParaRPr lang="en-GB" noProof="0" dirty="0"/>
          </a:p>
        </p:txBody>
      </p:sp>
      <p:sp>
        <p:nvSpPr>
          <p:cNvPr id="13317" name="Text Box 5"/>
          <p:cNvSpPr txBox="1">
            <a:spLocks noChangeArrowheads="1"/>
          </p:cNvSpPr>
          <p:nvPr/>
        </p:nvSpPr>
        <p:spPr bwMode="auto">
          <a:xfrm>
            <a:off x="1050925" y="5194300"/>
            <a:ext cx="3175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Clr>
                <a:schemeClr val="tx2"/>
              </a:buClr>
              <a:buFontTx/>
              <a:buChar char="•"/>
            </a:pPr>
            <a:endParaRPr lang="en-GB" sz="2000">
              <a:latin typeface="Trebuchet MS" charset="0"/>
            </a:endParaRPr>
          </a:p>
        </p:txBody>
      </p:sp>
      <p:sp>
        <p:nvSpPr>
          <p:cNvPr id="13319" name="Text Box 7"/>
          <p:cNvSpPr txBox="1">
            <a:spLocks noChangeArrowheads="1"/>
          </p:cNvSpPr>
          <p:nvPr/>
        </p:nvSpPr>
        <p:spPr bwMode="auto">
          <a:xfrm>
            <a:off x="1143000" y="1905000"/>
            <a:ext cx="6477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Clr>
                <a:schemeClr val="tx2"/>
              </a:buClr>
              <a:buFontTx/>
              <a:buChar char="•"/>
            </a:pPr>
            <a:endParaRPr lang="en-GB" sz="2000">
              <a:latin typeface="Trebuchet MS" charset="0"/>
            </a:endParaRPr>
          </a:p>
        </p:txBody>
      </p:sp>
      <p:sp>
        <p:nvSpPr>
          <p:cNvPr id="13320" name="Rectangle 8"/>
          <p:cNvSpPr>
            <a:spLocks noGrp="1" noChangeArrowheads="1"/>
          </p:cNvSpPr>
          <p:nvPr>
            <p:ph type="dt" sz="quarter" idx="2"/>
          </p:nvPr>
        </p:nvSpPr>
        <p:spPr bwMode="auto">
          <a:xfrm>
            <a:off x="1828800" y="5943600"/>
            <a:ext cx="6400800"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spcBef>
                <a:spcPct val="50000"/>
              </a:spcBef>
              <a:buClr>
                <a:schemeClr val="tx2"/>
              </a:buClr>
              <a:defRPr sz="1400" b="0" i="0">
                <a:solidFill>
                  <a:srgbClr val="003741"/>
                </a:solidFill>
                <a:latin typeface="Calibri Normaal" charset="0"/>
              </a:defRPr>
            </a:lvl1pPr>
          </a:lstStyle>
          <a:p>
            <a:fld id="{B61BEF0D-F0BB-DE4B-95CE-6DB70DBA9567}" type="datetimeFigureOut">
              <a:rPr lang="en-US" smtClean="0"/>
              <a:pPr/>
              <a:t>7/4/2022</a:t>
            </a:fld>
            <a:endParaRPr lang="en-US" dirty="0"/>
          </a:p>
        </p:txBody>
      </p:sp>
      <p:pic>
        <p:nvPicPr>
          <p:cNvPr id="10" name="Afbeelding 9"/>
          <p:cNvPicPr>
            <a:picLocks noChangeAspect="1"/>
          </p:cNvPicPr>
          <p:nvPr/>
        </p:nvPicPr>
        <p:blipFill>
          <a:blip r:embed="rId2"/>
          <a:stretch>
            <a:fillRect/>
          </a:stretch>
        </p:blipFill>
        <p:spPr>
          <a:xfrm>
            <a:off x="0" y="6608789"/>
            <a:ext cx="9144000" cy="258835"/>
          </a:xfrm>
          <a:prstGeom prst="rect">
            <a:avLst/>
          </a:prstGeom>
        </p:spPr>
      </p:pic>
      <p:sp>
        <p:nvSpPr>
          <p:cNvPr id="12" name="Tijdelijke aanduiding voor voettekst 10"/>
          <p:cNvSpPr txBox="1">
            <a:spLocks/>
          </p:cNvSpPr>
          <p:nvPr/>
        </p:nvSpPr>
        <p:spPr>
          <a:xfrm>
            <a:off x="685800" y="6608789"/>
            <a:ext cx="3010640" cy="249211"/>
          </a:xfrm>
          <a:prstGeom prst="rect">
            <a:avLst/>
          </a:prstGeom>
        </p:spPr>
        <p:txBody>
          <a:bodyPr vert="horz" lIns="0" tIns="18000" rIns="91440" bIns="45720" rtlCol="0" anchor="ctr"/>
          <a:lstStyle>
            <a:defPPr>
              <a:defRPr lang="en-US"/>
            </a:defPPr>
            <a:lvl1pPr algn="l" rtl="0" eaLnBrk="0" fontAlgn="base" hangingPunct="0">
              <a:spcBef>
                <a:spcPct val="0"/>
              </a:spcBef>
              <a:spcAft>
                <a:spcPct val="0"/>
              </a:spcAft>
              <a:defRPr lang="en-US" sz="1100" b="1" kern="1200" smtClean="0">
                <a:solidFill>
                  <a:schemeClr val="bg1"/>
                </a:solidFill>
                <a:effectLst/>
                <a:latin typeface="Source Sans Pro" charset="0"/>
                <a:ea typeface="Source Sans Pro" charset="0"/>
                <a:cs typeface="Source Sans Pro"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r>
              <a:rPr lang="en-US" b="1" i="0" dirty="0">
                <a:latin typeface="Calibri" charset="0"/>
                <a:ea typeface="Calibri" charset="0"/>
                <a:cs typeface="Calibri" charset="0"/>
              </a:rPr>
              <a:t>ACTUARIAL ASSOCIATION OF EUROPE</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 y="1044000"/>
            <a:ext cx="9163610" cy="1906031"/>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0250" y="93223"/>
            <a:ext cx="2659499" cy="910077"/>
          </a:xfrm>
          <a:prstGeom prst="rect">
            <a:avLst/>
          </a:prstGeom>
        </p:spPr>
      </p:pic>
    </p:spTree>
    <p:extLst>
      <p:ext uri="{BB962C8B-B14F-4D97-AF65-F5344CB8AC3E}">
        <p14:creationId xmlns:p14="http://schemas.microsoft.com/office/powerpoint/2010/main" val="1635731921"/>
      </p:ext>
    </p:extLst>
  </p:cSld>
  <p:clrMapOvr>
    <a:masterClrMapping/>
  </p:clrMapOvr>
  <p:transition spd="med">
    <p:pull dir="d"/>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op en veel tekst 2">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dirty="0"/>
              <a:t>IFRS 17 vs </a:t>
            </a:r>
            <a:r>
              <a:rPr lang="en-GB" dirty="0" err="1"/>
              <a:t>Solveny</a:t>
            </a:r>
            <a:r>
              <a:rPr lang="en-GB" dirty="0"/>
              <a:t> II balance sheets</a:t>
            </a:r>
          </a:p>
        </p:txBody>
      </p:sp>
      <p:sp>
        <p:nvSpPr>
          <p:cNvPr id="6" name="Tijdelijke aanduiding voor inhoud 5"/>
          <p:cNvSpPr>
            <a:spLocks noGrp="1"/>
          </p:cNvSpPr>
          <p:nvPr>
            <p:ph sz="quarter" idx="12"/>
          </p:nvPr>
        </p:nvSpPr>
        <p:spPr>
          <a:xfrm>
            <a:off x="651600" y="1376314"/>
            <a:ext cx="7829550" cy="5040000"/>
          </a:xfrm>
        </p:spPr>
        <p:txBody>
          <a:bodyPr>
            <a:noAutofit/>
          </a:bodyPr>
          <a:lstStyle>
            <a:lvl1pPr marL="0" indent="0" algn="l">
              <a:lnSpc>
                <a:spcPts val="2600"/>
              </a:lnSpc>
              <a:spcBef>
                <a:spcPts val="0"/>
              </a:spcBef>
              <a:defRPr sz="2000"/>
            </a:lvl1pPr>
            <a:lvl2pPr marL="252000" indent="-252000">
              <a:lnSpc>
                <a:spcPts val="2600"/>
              </a:lnSpc>
              <a:spcBef>
                <a:spcPts val="0"/>
              </a:spcBef>
              <a:defRPr sz="2000"/>
            </a:lvl2pPr>
            <a:lvl3pPr marL="504000" indent="-252000">
              <a:lnSpc>
                <a:spcPts val="2600"/>
              </a:lnSpc>
              <a:spcBef>
                <a:spcPts val="0"/>
              </a:spcBef>
              <a:defRPr sz="2000"/>
            </a:lvl3pPr>
            <a:lvl4pPr indent="-252000">
              <a:lnSpc>
                <a:spcPts val="2600"/>
              </a:lnSpc>
              <a:spcBef>
                <a:spcPts val="0"/>
              </a:spcBef>
              <a:defRPr sz="2000"/>
            </a:lvl4pPr>
            <a:lvl5pPr>
              <a:spcBef>
                <a:spcPts val="0"/>
              </a:spcBef>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Kop en veel tekst 2">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dirty="0"/>
              <a:t>IFRS 17 vs </a:t>
            </a:r>
            <a:r>
              <a:rPr lang="en-GB" dirty="0" err="1"/>
              <a:t>Solveny</a:t>
            </a:r>
            <a:r>
              <a:rPr lang="en-GB" dirty="0"/>
              <a:t> II balance sheets</a:t>
            </a:r>
          </a:p>
        </p:txBody>
      </p:sp>
      <p:sp>
        <p:nvSpPr>
          <p:cNvPr id="6" name="Tijdelijke aanduiding voor inhoud 5"/>
          <p:cNvSpPr>
            <a:spLocks noGrp="1"/>
          </p:cNvSpPr>
          <p:nvPr>
            <p:ph sz="quarter" idx="12"/>
          </p:nvPr>
        </p:nvSpPr>
        <p:spPr>
          <a:xfrm>
            <a:off x="651600" y="1376314"/>
            <a:ext cx="5802363" cy="4992588"/>
          </a:xfrm>
        </p:spPr>
        <p:txBody>
          <a:bodyPr>
            <a:noAutofit/>
          </a:bodyPr>
          <a:lstStyle>
            <a:lvl1pPr marL="0" indent="0" algn="l">
              <a:lnSpc>
                <a:spcPts val="2600"/>
              </a:lnSpc>
              <a:spcBef>
                <a:spcPts val="0"/>
              </a:spcBef>
              <a:defRPr sz="2000"/>
            </a:lvl1pPr>
            <a:lvl2pPr marL="252000" indent="-252000">
              <a:lnSpc>
                <a:spcPts val="2600"/>
              </a:lnSpc>
              <a:spcBef>
                <a:spcPts val="0"/>
              </a:spcBef>
              <a:defRPr sz="2000"/>
            </a:lvl2pPr>
            <a:lvl3pPr marL="504000" indent="-252000">
              <a:lnSpc>
                <a:spcPts val="2600"/>
              </a:lnSpc>
              <a:spcBef>
                <a:spcPts val="0"/>
              </a:spcBef>
              <a:defRPr sz="2000"/>
            </a:lvl3pPr>
            <a:lvl4pPr indent="-252000">
              <a:lnSpc>
                <a:spcPts val="2600"/>
              </a:lnSpc>
              <a:spcBef>
                <a:spcPts val="0"/>
              </a:spcBef>
              <a:defRPr sz="2000"/>
            </a:lvl4pPr>
            <a:lvl5pPr>
              <a:spcBef>
                <a:spcPts val="0"/>
              </a:spcBef>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7" name="Tijdelijke aanduiding voor inhoud 5"/>
          <p:cNvSpPr>
            <a:spLocks noGrp="1" noChangeAspect="1"/>
          </p:cNvSpPr>
          <p:nvPr>
            <p:ph sz="quarter" idx="13"/>
          </p:nvPr>
        </p:nvSpPr>
        <p:spPr>
          <a:xfrm>
            <a:off x="6690252" y="1381559"/>
            <a:ext cx="1802166" cy="2513640"/>
          </a:xfrm>
        </p:spPr>
        <p:txBody>
          <a:bodyPr/>
          <a:lstStyle>
            <a:lvl1pPr marL="19080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endParaRPr lang="nl-NL" dirty="0"/>
          </a:p>
        </p:txBody>
      </p:sp>
      <p:sp>
        <p:nvSpPr>
          <p:cNvPr id="8" name="Tijdelijke aanduiding voor inhoud 5"/>
          <p:cNvSpPr>
            <a:spLocks noGrp="1"/>
          </p:cNvSpPr>
          <p:nvPr>
            <p:ph sz="quarter" idx="14" hasCustomPrompt="1"/>
          </p:nvPr>
        </p:nvSpPr>
        <p:spPr>
          <a:xfrm>
            <a:off x="6690251" y="3914620"/>
            <a:ext cx="1802167" cy="740122"/>
          </a:xfrm>
        </p:spPr>
        <p:txBody>
          <a:bodyPr rIns="0"/>
          <a:lstStyle>
            <a:lvl1pPr marL="190800" algn="r">
              <a:lnSpc>
                <a:spcPts val="2600"/>
              </a:lnSpc>
              <a:spcBef>
                <a:spcPts val="0"/>
              </a:spcBef>
              <a:defRPr sz="1600" b="0" baseline="0">
                <a:solidFill>
                  <a:schemeClr val="accent3"/>
                </a:solidFill>
              </a:defRPr>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Plaats Naam</a:t>
            </a:r>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Kop en veel teks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dirty="0"/>
              <a:t>IFRS 17 vs </a:t>
            </a:r>
            <a:r>
              <a:rPr lang="en-GB" dirty="0" err="1"/>
              <a:t>Solveny</a:t>
            </a:r>
            <a:r>
              <a:rPr lang="en-GB" dirty="0"/>
              <a:t> II balance sheets</a:t>
            </a:r>
          </a:p>
        </p:txBody>
      </p:sp>
      <p:sp>
        <p:nvSpPr>
          <p:cNvPr id="6" name="Tijdelijke aanduiding voor inhoud 5"/>
          <p:cNvSpPr>
            <a:spLocks noGrp="1"/>
          </p:cNvSpPr>
          <p:nvPr>
            <p:ph sz="quarter" idx="12"/>
          </p:nvPr>
        </p:nvSpPr>
        <p:spPr>
          <a:xfrm>
            <a:off x="652786" y="1375200"/>
            <a:ext cx="7828364" cy="5040000"/>
          </a:xfrm>
        </p:spPr>
        <p:txBody>
          <a:bodyPr/>
          <a:lstStyle>
            <a:lvl1pPr marL="0" indent="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Kop, tekst en foto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dirty="0"/>
              <a:t>IFRS 17 vs </a:t>
            </a:r>
            <a:r>
              <a:rPr lang="en-GB" dirty="0" err="1"/>
              <a:t>Solveny</a:t>
            </a:r>
            <a:r>
              <a:rPr lang="en-GB" dirty="0"/>
              <a:t> II balance sheets</a:t>
            </a:r>
          </a:p>
        </p:txBody>
      </p:sp>
      <p:sp>
        <p:nvSpPr>
          <p:cNvPr id="6" name="Tijdelijke aanduiding voor inhoud 5"/>
          <p:cNvSpPr>
            <a:spLocks noGrp="1"/>
          </p:cNvSpPr>
          <p:nvPr>
            <p:ph sz="quarter" idx="12"/>
          </p:nvPr>
        </p:nvSpPr>
        <p:spPr>
          <a:xfrm>
            <a:off x="685799" y="1375199"/>
            <a:ext cx="5715001" cy="5040000"/>
          </a:xfrm>
        </p:spPr>
        <p:txBody>
          <a:bodyPr/>
          <a:lstStyle>
            <a:lvl1pPr marL="0" indent="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inhoud 5"/>
          <p:cNvSpPr>
            <a:spLocks noGrp="1" noChangeAspect="1"/>
          </p:cNvSpPr>
          <p:nvPr>
            <p:ph sz="quarter" idx="13"/>
          </p:nvPr>
        </p:nvSpPr>
        <p:spPr>
          <a:xfrm>
            <a:off x="6711518" y="1381559"/>
            <a:ext cx="1802166" cy="2513640"/>
          </a:xfrm>
        </p:spPr>
        <p:txBody>
          <a:bodyPr/>
          <a:lstStyle>
            <a:lvl1pPr marL="19080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endParaRPr lang="nl-NL" dirty="0"/>
          </a:p>
        </p:txBody>
      </p:sp>
      <p:sp>
        <p:nvSpPr>
          <p:cNvPr id="9" name="Tijdelijke aanduiding voor inhoud 5"/>
          <p:cNvSpPr>
            <a:spLocks noGrp="1"/>
          </p:cNvSpPr>
          <p:nvPr>
            <p:ph sz="quarter" idx="14" hasCustomPrompt="1"/>
          </p:nvPr>
        </p:nvSpPr>
        <p:spPr>
          <a:xfrm>
            <a:off x="6711517" y="3914620"/>
            <a:ext cx="1802167" cy="740122"/>
          </a:xfrm>
        </p:spPr>
        <p:txBody>
          <a:bodyPr rIns="0"/>
          <a:lstStyle>
            <a:lvl1pPr marL="190800" algn="r">
              <a:lnSpc>
                <a:spcPts val="2600"/>
              </a:lnSpc>
              <a:spcBef>
                <a:spcPts val="0"/>
              </a:spcBef>
              <a:defRPr sz="1600" b="0" baseline="0">
                <a:solidFill>
                  <a:schemeClr val="accent3"/>
                </a:solidFill>
              </a:defRPr>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Plaats Naam</a:t>
            </a:r>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Kop en grote foto">
    <p:spTree>
      <p:nvGrpSpPr>
        <p:cNvPr id="1" name=""/>
        <p:cNvGrpSpPr/>
        <p:nvPr/>
      </p:nvGrpSpPr>
      <p:grpSpPr>
        <a:xfrm>
          <a:off x="0" y="0"/>
          <a:ext cx="0" cy="0"/>
          <a:chOff x="0" y="0"/>
          <a:chExt cx="0" cy="0"/>
        </a:xfrm>
      </p:grpSpPr>
      <p:sp>
        <p:nvSpPr>
          <p:cNvPr id="2" name="Titel 1"/>
          <p:cNvSpPr>
            <a:spLocks noGrp="1"/>
          </p:cNvSpPr>
          <p:nvPr>
            <p:ph type="title"/>
          </p:nvPr>
        </p:nvSpPr>
        <p:spPr>
          <a:xfrm>
            <a:off x="652786" y="183114"/>
            <a:ext cx="7829550" cy="343738"/>
          </a:xfrm>
        </p:spPr>
        <p:txBody>
          <a:bodyPr>
            <a:normAutofit/>
          </a:bodyPr>
          <a:lstStyle>
            <a:lvl1pPr>
              <a:defRPr sz="24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US"/>
              <a:t>IFRS 17 endorsement in Europe</a:t>
            </a:r>
            <a:endParaRPr lang="en-US" dirty="0"/>
          </a:p>
        </p:txBody>
      </p:sp>
      <p:sp>
        <p:nvSpPr>
          <p:cNvPr id="11" name="Rectangle 4"/>
          <p:cNvSpPr>
            <a:spLocks noGrp="1" noChangeArrowheads="1"/>
          </p:cNvSpPr>
          <p:nvPr>
            <p:ph type="subTitle" idx="1"/>
          </p:nvPr>
        </p:nvSpPr>
        <p:spPr>
          <a:xfrm>
            <a:off x="652786" y="498570"/>
            <a:ext cx="7828364" cy="406400"/>
          </a:xfrm>
          <a:extLst>
            <a:ext uri="{909E8E84-426E-40DD-AFC4-6F175D3DCCD1}">
              <a14:hiddenFill xmlns:a14="http://schemas.microsoft.com/office/drawing/2010/main">
                <a:solidFill>
                  <a:schemeClr val="accent1"/>
                </a:solidFill>
              </a14:hiddenFill>
            </a:ext>
          </a:extLst>
        </p:spPr>
        <p:txBody>
          <a:bodyPr wrap="square">
            <a:spAutoFit/>
          </a:bodyPr>
          <a:lstStyle>
            <a:lvl1pPr marL="0" indent="0">
              <a:defRPr sz="1800"/>
            </a:lvl1pPr>
          </a:lstStyle>
          <a:p>
            <a:pPr lvl="0"/>
            <a:r>
              <a:rPr lang="nl-NL" noProof="0" dirty="0"/>
              <a:t>Klik om de ondertitelstijl van het model te bewerken</a:t>
            </a:r>
            <a:endParaRPr lang="en-GB" noProof="0" dirty="0"/>
          </a:p>
        </p:txBody>
      </p:sp>
      <p:sp>
        <p:nvSpPr>
          <p:cNvPr id="7" name="Tijdelijke aanduiding voor afbeelding 6"/>
          <p:cNvSpPr>
            <a:spLocks noGrp="1"/>
          </p:cNvSpPr>
          <p:nvPr>
            <p:ph type="pic" sz="quarter" idx="14"/>
          </p:nvPr>
        </p:nvSpPr>
        <p:spPr>
          <a:xfrm>
            <a:off x="652786" y="1084263"/>
            <a:ext cx="7828364" cy="5268912"/>
          </a:xfrm>
        </p:spPr>
        <p:txBody>
          <a:bodyPr/>
          <a:lstStyle/>
          <a:p>
            <a:endParaRPr lang="nl-NL" dirty="0"/>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0_Titeldia 2">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2068"/>
            <a:ext cx="9144000" cy="5486721"/>
          </a:xfrm>
          <a:prstGeom prst="rect">
            <a:avLst/>
          </a:prstGeom>
        </p:spPr>
      </p:pic>
      <p:sp>
        <p:nvSpPr>
          <p:cNvPr id="13315" name="Rectangle 3"/>
          <p:cNvSpPr>
            <a:spLocks noGrp="1" noChangeArrowheads="1"/>
          </p:cNvSpPr>
          <p:nvPr>
            <p:ph type="ctrTitle" sz="quarter" hasCustomPrompt="1"/>
          </p:nvPr>
        </p:nvSpPr>
        <p:spPr>
          <a:xfrm>
            <a:off x="685800" y="2819400"/>
            <a:ext cx="7543800" cy="609600"/>
          </a:xfrm>
          <a:prstGeom prst="rect">
            <a:avLst/>
          </a:prstGeom>
          <a:extLst>
            <a:ext uri="{909E8E84-426E-40dd-AFC4-6F175D3DCCD1}">
              <a14:hiddenFill xmlns:a14="http://schemas.microsoft.com/office/drawing/2010/main" xmlns="">
                <a:solidFill>
                  <a:srgbClr val="66400C"/>
                </a:solidFill>
              </a14:hiddenFill>
            </a:ext>
          </a:extLst>
        </p:spPr>
        <p:txBody>
          <a:bodyPr anchor="b"/>
          <a:lstStyle>
            <a:lvl1pPr>
              <a:defRPr>
                <a:solidFill>
                  <a:schemeClr val="bg1"/>
                </a:solidFill>
              </a:defRPr>
            </a:lvl1pPr>
          </a:lstStyle>
          <a:p>
            <a:r>
              <a:rPr lang="en-US" dirty="0"/>
              <a:t>ACTUARIAL ASSOCIATION OF EUROPE</a:t>
            </a:r>
          </a:p>
        </p:txBody>
      </p:sp>
      <p:sp>
        <p:nvSpPr>
          <p:cNvPr id="13316" name="Rectangle 4"/>
          <p:cNvSpPr>
            <a:spLocks noGrp="1" noChangeArrowheads="1"/>
          </p:cNvSpPr>
          <p:nvPr>
            <p:ph type="subTitle" idx="1"/>
          </p:nvPr>
        </p:nvSpPr>
        <p:spPr>
          <a:xfrm>
            <a:off x="685800" y="3839065"/>
            <a:ext cx="7543800" cy="406400"/>
          </a:xfrm>
          <a:extLst>
            <a:ext uri="{909E8E84-426E-40dd-AFC4-6F175D3DCCD1}">
              <a14:hiddenFill xmlns:a14="http://schemas.microsoft.com/office/drawing/2010/main" xmlns="">
                <a:solidFill>
                  <a:schemeClr val="accent1"/>
                </a:solidFill>
              </a14:hiddenFill>
            </a:ext>
          </a:extLst>
        </p:spPr>
        <p:txBody>
          <a:bodyPr>
            <a:spAutoFit/>
          </a:bodyPr>
          <a:lstStyle>
            <a:lvl1pPr marL="0" indent="0">
              <a:defRPr sz="2200">
                <a:solidFill>
                  <a:schemeClr val="bg1"/>
                </a:solidFill>
              </a:defRPr>
            </a:lvl1pPr>
          </a:lstStyle>
          <a:p>
            <a:pPr lvl="0"/>
            <a:r>
              <a:rPr lang="en-US" noProof="0"/>
              <a:t>Click to edit Master subtitle style</a:t>
            </a:r>
            <a:endParaRPr lang="en-GB" noProof="0" dirty="0"/>
          </a:p>
        </p:txBody>
      </p:sp>
      <p:sp>
        <p:nvSpPr>
          <p:cNvPr id="13317" name="Text Box 5"/>
          <p:cNvSpPr txBox="1">
            <a:spLocks noChangeArrowheads="1"/>
          </p:cNvSpPr>
          <p:nvPr/>
        </p:nvSpPr>
        <p:spPr bwMode="auto">
          <a:xfrm>
            <a:off x="1050925" y="5194300"/>
            <a:ext cx="3175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Clr>
                <a:schemeClr val="tx2"/>
              </a:buClr>
              <a:buFontTx/>
              <a:buChar char="•"/>
            </a:pPr>
            <a:endParaRPr lang="en-GB" sz="2000">
              <a:latin typeface="Trebuchet MS" charset="0"/>
            </a:endParaRPr>
          </a:p>
        </p:txBody>
      </p:sp>
      <p:sp>
        <p:nvSpPr>
          <p:cNvPr id="13319" name="Text Box 7"/>
          <p:cNvSpPr txBox="1">
            <a:spLocks noChangeArrowheads="1"/>
          </p:cNvSpPr>
          <p:nvPr/>
        </p:nvSpPr>
        <p:spPr bwMode="auto">
          <a:xfrm>
            <a:off x="1143000" y="1905000"/>
            <a:ext cx="6477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Clr>
                <a:schemeClr val="tx2"/>
              </a:buClr>
              <a:buFontTx/>
              <a:buChar char="•"/>
            </a:pPr>
            <a:endParaRPr lang="en-GB" sz="2000">
              <a:latin typeface="Trebuchet MS" charset="0"/>
            </a:endParaRPr>
          </a:p>
        </p:txBody>
      </p:sp>
      <p:sp>
        <p:nvSpPr>
          <p:cNvPr id="13320" name="Rectangle 8"/>
          <p:cNvSpPr>
            <a:spLocks noGrp="1" noChangeArrowheads="1"/>
          </p:cNvSpPr>
          <p:nvPr>
            <p:ph type="dt" sz="quarter" idx="2"/>
          </p:nvPr>
        </p:nvSpPr>
        <p:spPr bwMode="auto">
          <a:xfrm>
            <a:off x="1828800" y="5943600"/>
            <a:ext cx="6400800"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spcBef>
                <a:spcPct val="50000"/>
              </a:spcBef>
              <a:buClr>
                <a:schemeClr val="tx2"/>
              </a:buClr>
              <a:defRPr sz="1400" b="0" i="0">
                <a:solidFill>
                  <a:schemeClr val="bg1"/>
                </a:solidFill>
                <a:latin typeface="Calibri Normaal" charset="0"/>
              </a:defRPr>
            </a:lvl1pPr>
          </a:lstStyle>
          <a:p>
            <a:fld id="{B61BEF0D-F0BB-DE4B-95CE-6DB70DBA9567}" type="datetimeFigureOut">
              <a:rPr lang="en-US" smtClean="0"/>
              <a:pPr/>
              <a:t>7/4/2022</a:t>
            </a:fld>
            <a:endParaRPr lang="en-US" dirty="0"/>
          </a:p>
        </p:txBody>
      </p:sp>
      <p:pic>
        <p:nvPicPr>
          <p:cNvPr id="10" name="Afbeelding 9"/>
          <p:cNvPicPr>
            <a:picLocks noChangeAspect="1"/>
          </p:cNvPicPr>
          <p:nvPr/>
        </p:nvPicPr>
        <p:blipFill>
          <a:blip r:embed="rId3"/>
          <a:stretch>
            <a:fillRect/>
          </a:stretch>
        </p:blipFill>
        <p:spPr>
          <a:xfrm>
            <a:off x="0" y="6608789"/>
            <a:ext cx="9144000" cy="258835"/>
          </a:xfrm>
          <a:prstGeom prst="rect">
            <a:avLst/>
          </a:prstGeom>
        </p:spPr>
      </p:pic>
      <p:sp>
        <p:nvSpPr>
          <p:cNvPr id="12" name="Tijdelijke aanduiding voor voettekst 10"/>
          <p:cNvSpPr txBox="1">
            <a:spLocks/>
          </p:cNvSpPr>
          <p:nvPr/>
        </p:nvSpPr>
        <p:spPr>
          <a:xfrm>
            <a:off x="685800" y="6608789"/>
            <a:ext cx="3010640" cy="249211"/>
          </a:xfrm>
          <a:prstGeom prst="rect">
            <a:avLst/>
          </a:prstGeom>
        </p:spPr>
        <p:txBody>
          <a:bodyPr vert="horz" lIns="0" tIns="18000" rIns="91440" bIns="45720" rtlCol="0" anchor="ctr"/>
          <a:lstStyle>
            <a:defPPr>
              <a:defRPr lang="en-US"/>
            </a:defPPr>
            <a:lvl1pPr algn="l" rtl="0" eaLnBrk="0" fontAlgn="base" hangingPunct="0">
              <a:spcBef>
                <a:spcPct val="0"/>
              </a:spcBef>
              <a:spcAft>
                <a:spcPct val="0"/>
              </a:spcAft>
              <a:defRPr lang="en-US" sz="1100" b="1" kern="1200" smtClean="0">
                <a:solidFill>
                  <a:schemeClr val="bg1"/>
                </a:solidFill>
                <a:effectLst/>
                <a:latin typeface="Source Sans Pro" charset="0"/>
                <a:ea typeface="Source Sans Pro" charset="0"/>
                <a:cs typeface="Source Sans Pro"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r>
              <a:rPr lang="en-US" b="1" i="0" dirty="0">
                <a:latin typeface="Calibri" charset="0"/>
                <a:ea typeface="Calibri" charset="0"/>
                <a:cs typeface="Calibri" charset="0"/>
              </a:rPr>
              <a:t>ACTUARIAL ASSOCIATION OF EUROPE</a:t>
            </a:r>
          </a:p>
        </p:txBody>
      </p:sp>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0250" y="93223"/>
            <a:ext cx="2659499" cy="910077"/>
          </a:xfrm>
          <a:prstGeom prst="rect">
            <a:avLst/>
          </a:prstGeom>
        </p:spPr>
      </p:pic>
    </p:spTree>
    <p:extLst>
      <p:ext uri="{BB962C8B-B14F-4D97-AF65-F5344CB8AC3E}">
        <p14:creationId xmlns:p14="http://schemas.microsoft.com/office/powerpoint/2010/main" val="2515621261"/>
      </p:ext>
    </p:extLst>
  </p:cSld>
  <p:clrMapOvr>
    <a:masterClrMapping/>
  </p:clrMapOvr>
  <p:transition spd="med">
    <p:pull dir="d"/>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Kop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6" name="Tijdelijke aanduiding voor inhoud 5"/>
          <p:cNvSpPr>
            <a:spLocks noGrp="1"/>
          </p:cNvSpPr>
          <p:nvPr>
            <p:ph sz="quarter" idx="12"/>
          </p:nvPr>
        </p:nvSpPr>
        <p:spPr>
          <a:xfrm>
            <a:off x="651600" y="1376314"/>
            <a:ext cx="7829550" cy="5040000"/>
          </a:xfrm>
        </p:spPr>
        <p:txBody>
          <a:bodyPr>
            <a:noAutofit/>
          </a:bodyPr>
          <a:lstStyle>
            <a:lvl1pPr marL="0" indent="0" algn="l">
              <a:spcBef>
                <a:spcPts val="0"/>
              </a:spcBef>
              <a:defRPr/>
            </a:lvl1pPr>
            <a:lvl2pPr marL="252000" indent="-252000">
              <a:spcBef>
                <a:spcPts val="0"/>
              </a:spcBef>
              <a:defRPr/>
            </a:lvl2pPr>
            <a:lvl3pPr marL="504000" indent="-252000">
              <a:spcBef>
                <a:spcPts val="0"/>
              </a:spcBef>
              <a:defRPr/>
            </a:lvl3pPr>
            <a:lvl4pPr indent="-252000">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6696582"/>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Kop en veel tekst 2">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6" name="Tijdelijke aanduiding voor inhoud 5"/>
          <p:cNvSpPr>
            <a:spLocks noGrp="1"/>
          </p:cNvSpPr>
          <p:nvPr>
            <p:ph sz="quarter" idx="12"/>
          </p:nvPr>
        </p:nvSpPr>
        <p:spPr>
          <a:xfrm>
            <a:off x="651600" y="1376314"/>
            <a:ext cx="7829550" cy="5040000"/>
          </a:xfrm>
        </p:spPr>
        <p:txBody>
          <a:bodyPr>
            <a:noAutofit/>
          </a:bodyPr>
          <a:lstStyle>
            <a:lvl1pPr marL="0" indent="0" algn="l">
              <a:lnSpc>
                <a:spcPts val="2600"/>
              </a:lnSpc>
              <a:spcBef>
                <a:spcPts val="0"/>
              </a:spcBef>
              <a:defRPr sz="2000"/>
            </a:lvl1pPr>
            <a:lvl2pPr marL="252000" indent="-252000">
              <a:lnSpc>
                <a:spcPts val="2600"/>
              </a:lnSpc>
              <a:spcBef>
                <a:spcPts val="0"/>
              </a:spcBef>
              <a:defRPr sz="2000"/>
            </a:lvl2pPr>
            <a:lvl3pPr marL="504000" indent="-252000">
              <a:lnSpc>
                <a:spcPts val="2600"/>
              </a:lnSpc>
              <a:spcBef>
                <a:spcPts val="0"/>
              </a:spcBef>
              <a:defRPr sz="2000"/>
            </a:lvl3pPr>
            <a:lvl4pPr indent="-252000">
              <a:lnSpc>
                <a:spcPts val="2600"/>
              </a:lnSpc>
              <a:spcBef>
                <a:spcPts val="0"/>
              </a:spcBef>
              <a:defRPr sz="2000"/>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80475515"/>
      </p:ext>
    </p:extLst>
  </p:cSld>
  <p:clrMapOvr>
    <a:masterClrMapping/>
  </p:clrMapOvr>
  <p:transition spd="med">
    <p:pull dir="d"/>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Kop en veel tekst 2">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6" name="Tijdelijke aanduiding voor inhoud 5"/>
          <p:cNvSpPr>
            <a:spLocks noGrp="1"/>
          </p:cNvSpPr>
          <p:nvPr>
            <p:ph sz="quarter" idx="12"/>
          </p:nvPr>
        </p:nvSpPr>
        <p:spPr>
          <a:xfrm>
            <a:off x="651600" y="1376314"/>
            <a:ext cx="5802363" cy="4992588"/>
          </a:xfrm>
        </p:spPr>
        <p:txBody>
          <a:bodyPr>
            <a:noAutofit/>
          </a:bodyPr>
          <a:lstStyle>
            <a:lvl1pPr marL="0" indent="0" algn="l">
              <a:lnSpc>
                <a:spcPts val="2600"/>
              </a:lnSpc>
              <a:spcBef>
                <a:spcPts val="0"/>
              </a:spcBef>
              <a:defRPr sz="2000"/>
            </a:lvl1pPr>
            <a:lvl2pPr marL="252000" indent="-252000">
              <a:lnSpc>
                <a:spcPts val="2600"/>
              </a:lnSpc>
              <a:spcBef>
                <a:spcPts val="0"/>
              </a:spcBef>
              <a:defRPr sz="2000"/>
            </a:lvl2pPr>
            <a:lvl3pPr marL="504000" indent="-252000">
              <a:lnSpc>
                <a:spcPts val="2600"/>
              </a:lnSpc>
              <a:spcBef>
                <a:spcPts val="0"/>
              </a:spcBef>
              <a:defRPr sz="2000"/>
            </a:lvl3pPr>
            <a:lvl4pPr indent="-252000">
              <a:lnSpc>
                <a:spcPts val="2600"/>
              </a:lnSpc>
              <a:spcBef>
                <a:spcPts val="0"/>
              </a:spcBef>
              <a:defRPr sz="2000"/>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jdelijke aanduiding voor inhoud 5"/>
          <p:cNvSpPr>
            <a:spLocks noGrp="1" noChangeAspect="1"/>
          </p:cNvSpPr>
          <p:nvPr>
            <p:ph sz="quarter" idx="13"/>
          </p:nvPr>
        </p:nvSpPr>
        <p:spPr>
          <a:xfrm>
            <a:off x="6690252" y="1381559"/>
            <a:ext cx="1802166" cy="2513640"/>
          </a:xfrm>
        </p:spPr>
        <p:txBody>
          <a:bodyPr/>
          <a:lstStyle>
            <a:lvl1pPr marL="19080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en-US"/>
              <a:t>Click to edit Master text styles</a:t>
            </a:r>
          </a:p>
        </p:txBody>
      </p:sp>
      <p:sp>
        <p:nvSpPr>
          <p:cNvPr id="8" name="Tijdelijke aanduiding voor inhoud 5"/>
          <p:cNvSpPr>
            <a:spLocks noGrp="1"/>
          </p:cNvSpPr>
          <p:nvPr>
            <p:ph sz="quarter" idx="14" hasCustomPrompt="1"/>
          </p:nvPr>
        </p:nvSpPr>
        <p:spPr>
          <a:xfrm>
            <a:off x="6690251" y="3914620"/>
            <a:ext cx="1802167" cy="740122"/>
          </a:xfrm>
        </p:spPr>
        <p:txBody>
          <a:bodyPr rIns="0"/>
          <a:lstStyle>
            <a:lvl1pPr marL="190800" algn="r">
              <a:lnSpc>
                <a:spcPts val="2600"/>
              </a:lnSpc>
              <a:spcBef>
                <a:spcPts val="0"/>
              </a:spcBef>
              <a:defRPr sz="1600" b="0" baseline="0">
                <a:solidFill>
                  <a:schemeClr val="accent3"/>
                </a:solidFill>
              </a:defRPr>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Plaats Naam</a:t>
            </a:r>
          </a:p>
        </p:txBody>
      </p:sp>
    </p:spTree>
    <p:extLst>
      <p:ext uri="{BB962C8B-B14F-4D97-AF65-F5344CB8AC3E}">
        <p14:creationId xmlns:p14="http://schemas.microsoft.com/office/powerpoint/2010/main" val="638426452"/>
      </p:ext>
    </p:extLst>
  </p:cSld>
  <p:clrMapOvr>
    <a:masterClrMapping/>
  </p:clrMapOvr>
  <p:transition spd="med">
    <p:pull dir="d"/>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Kop en veel teks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6" name="Tijdelijke aanduiding voor inhoud 5"/>
          <p:cNvSpPr>
            <a:spLocks noGrp="1"/>
          </p:cNvSpPr>
          <p:nvPr>
            <p:ph sz="quarter" idx="12"/>
          </p:nvPr>
        </p:nvSpPr>
        <p:spPr>
          <a:xfrm>
            <a:off x="652786" y="1375200"/>
            <a:ext cx="7828364" cy="5040000"/>
          </a:xfrm>
        </p:spPr>
        <p:txBody>
          <a:bodyPr/>
          <a:lstStyle>
            <a:lvl1pPr marL="0" indent="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853024795"/>
      </p:ext>
    </p:extLst>
  </p:cSld>
  <p:clrMapOvr>
    <a:masterClrMapping/>
  </p:clrMapOvr>
  <p:transition spd="med">
    <p:pull dir="d"/>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Kop, tekst en foto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6" name="Tijdelijke aanduiding voor inhoud 5"/>
          <p:cNvSpPr>
            <a:spLocks noGrp="1"/>
          </p:cNvSpPr>
          <p:nvPr>
            <p:ph sz="quarter" idx="12"/>
          </p:nvPr>
        </p:nvSpPr>
        <p:spPr>
          <a:xfrm>
            <a:off x="685799" y="1375199"/>
            <a:ext cx="5715001" cy="5040000"/>
          </a:xfrm>
        </p:spPr>
        <p:txBody>
          <a:bodyPr/>
          <a:lstStyle>
            <a:lvl1pPr marL="0" indent="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inhoud 5"/>
          <p:cNvSpPr>
            <a:spLocks noGrp="1" noChangeAspect="1"/>
          </p:cNvSpPr>
          <p:nvPr>
            <p:ph sz="quarter" idx="13"/>
          </p:nvPr>
        </p:nvSpPr>
        <p:spPr>
          <a:xfrm>
            <a:off x="6711518" y="1381559"/>
            <a:ext cx="1802166" cy="2513640"/>
          </a:xfrm>
        </p:spPr>
        <p:txBody>
          <a:bodyPr/>
          <a:lstStyle>
            <a:lvl1pPr marL="190800">
              <a:lnSpc>
                <a:spcPts val="2600"/>
              </a:lnSpc>
              <a:spcBef>
                <a:spcPts val="0"/>
              </a:spcBef>
              <a:defRPr sz="2000"/>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en-US"/>
              <a:t>Click to edit Master text styles</a:t>
            </a:r>
          </a:p>
        </p:txBody>
      </p:sp>
      <p:sp>
        <p:nvSpPr>
          <p:cNvPr id="9" name="Tijdelijke aanduiding voor inhoud 5"/>
          <p:cNvSpPr>
            <a:spLocks noGrp="1"/>
          </p:cNvSpPr>
          <p:nvPr>
            <p:ph sz="quarter" idx="14" hasCustomPrompt="1"/>
          </p:nvPr>
        </p:nvSpPr>
        <p:spPr>
          <a:xfrm>
            <a:off x="6711517" y="3914620"/>
            <a:ext cx="1802167" cy="740122"/>
          </a:xfrm>
        </p:spPr>
        <p:txBody>
          <a:bodyPr rIns="0"/>
          <a:lstStyle>
            <a:lvl1pPr marL="190800" algn="r">
              <a:lnSpc>
                <a:spcPts val="2600"/>
              </a:lnSpc>
              <a:spcBef>
                <a:spcPts val="0"/>
              </a:spcBef>
              <a:defRPr sz="1600" b="0" baseline="0">
                <a:solidFill>
                  <a:schemeClr val="accent3"/>
                </a:solidFill>
              </a:defRPr>
            </a:lvl1pPr>
            <a:lvl2pPr>
              <a:lnSpc>
                <a:spcPts val="2600"/>
              </a:lnSpc>
              <a:defRPr sz="2000"/>
            </a:lvl2pPr>
            <a:lvl3pPr>
              <a:lnSpc>
                <a:spcPts val="2600"/>
              </a:lnSpc>
              <a:defRPr sz="2000"/>
            </a:lvl3pPr>
            <a:lvl4pPr>
              <a:lnSpc>
                <a:spcPts val="2600"/>
              </a:lnSpc>
              <a:defRPr sz="2000"/>
            </a:lvl4pPr>
            <a:lvl5pPr>
              <a:lnSpc>
                <a:spcPts val="2600"/>
              </a:lnSpc>
              <a:defRPr sz="2000"/>
            </a:lvl5pPr>
          </a:lstStyle>
          <a:p>
            <a:pPr lvl="0"/>
            <a:r>
              <a:rPr lang="nl-NL" dirty="0"/>
              <a:t>Plaats Naam</a:t>
            </a:r>
          </a:p>
        </p:txBody>
      </p:sp>
    </p:spTree>
    <p:extLst>
      <p:ext uri="{BB962C8B-B14F-4D97-AF65-F5344CB8AC3E}">
        <p14:creationId xmlns:p14="http://schemas.microsoft.com/office/powerpoint/2010/main" val="2970285348"/>
      </p:ext>
    </p:extLst>
  </p:cSld>
  <p:clrMapOvr>
    <a:masterClrMapping/>
  </p:clrMapOvr>
  <p:transition spd="med">
    <p:pull dir="d"/>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Kop en grote foto">
    <p:spTree>
      <p:nvGrpSpPr>
        <p:cNvPr id="1" name=""/>
        <p:cNvGrpSpPr/>
        <p:nvPr/>
      </p:nvGrpSpPr>
      <p:grpSpPr>
        <a:xfrm>
          <a:off x="0" y="0"/>
          <a:ext cx="0" cy="0"/>
          <a:chOff x="0" y="0"/>
          <a:chExt cx="0" cy="0"/>
        </a:xfrm>
      </p:grpSpPr>
      <p:sp>
        <p:nvSpPr>
          <p:cNvPr id="2" name="Titel 1"/>
          <p:cNvSpPr>
            <a:spLocks noGrp="1"/>
          </p:cNvSpPr>
          <p:nvPr>
            <p:ph type="title"/>
          </p:nvPr>
        </p:nvSpPr>
        <p:spPr>
          <a:xfrm>
            <a:off x="652786" y="183114"/>
            <a:ext cx="7829550" cy="343738"/>
          </a:xfrm>
        </p:spPr>
        <p:txBody>
          <a:bodyPr>
            <a:normAutofit/>
          </a:bodyPr>
          <a:lstStyle>
            <a:lvl1pPr>
              <a:defRPr sz="2400"/>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a:t>IFRS 17 vs Solveny II balance sheets</a:t>
            </a:r>
            <a:endParaRPr lang="en-GB" dirty="0"/>
          </a:p>
        </p:txBody>
      </p:sp>
      <p:sp>
        <p:nvSpPr>
          <p:cNvPr id="11" name="Rectangle 4"/>
          <p:cNvSpPr>
            <a:spLocks noGrp="1" noChangeArrowheads="1"/>
          </p:cNvSpPr>
          <p:nvPr>
            <p:ph type="subTitle" idx="1"/>
          </p:nvPr>
        </p:nvSpPr>
        <p:spPr>
          <a:xfrm>
            <a:off x="652786" y="498570"/>
            <a:ext cx="7828364" cy="406400"/>
          </a:xfrm>
          <a:extLst>
            <a:ext uri="{909E8E84-426E-40dd-AFC4-6F175D3DCCD1}">
              <a14:hiddenFill xmlns:a14="http://schemas.microsoft.com/office/drawing/2010/main" xmlns="">
                <a:solidFill>
                  <a:schemeClr val="accent1"/>
                </a:solidFill>
              </a14:hiddenFill>
            </a:ext>
          </a:extLst>
        </p:spPr>
        <p:txBody>
          <a:bodyPr wrap="square">
            <a:spAutoFit/>
          </a:bodyPr>
          <a:lstStyle>
            <a:lvl1pPr marL="0" indent="0">
              <a:defRPr sz="1800"/>
            </a:lvl1pPr>
          </a:lstStyle>
          <a:p>
            <a:pPr lvl="0"/>
            <a:r>
              <a:rPr lang="en-US" noProof="0"/>
              <a:t>Click to edit Master subtitle style</a:t>
            </a:r>
            <a:endParaRPr lang="en-GB" noProof="0" dirty="0"/>
          </a:p>
        </p:txBody>
      </p:sp>
      <p:sp>
        <p:nvSpPr>
          <p:cNvPr id="7" name="Tijdelijke aanduiding voor afbeelding 6"/>
          <p:cNvSpPr>
            <a:spLocks noGrp="1"/>
          </p:cNvSpPr>
          <p:nvPr>
            <p:ph type="pic" sz="quarter" idx="14"/>
          </p:nvPr>
        </p:nvSpPr>
        <p:spPr>
          <a:xfrm>
            <a:off x="652786" y="1084263"/>
            <a:ext cx="7828364" cy="5268912"/>
          </a:xfrm>
        </p:spPr>
        <p:txBody>
          <a:bodyPr/>
          <a:lstStyle/>
          <a:p>
            <a:r>
              <a:rPr lang="en-US"/>
              <a:t>Click icon to add picture</a:t>
            </a:r>
            <a:endParaRPr lang="nl-NL" dirty="0"/>
          </a:p>
        </p:txBody>
      </p:sp>
    </p:spTree>
    <p:extLst>
      <p:ext uri="{BB962C8B-B14F-4D97-AF65-F5344CB8AC3E}">
        <p14:creationId xmlns:p14="http://schemas.microsoft.com/office/powerpoint/2010/main" val="3596508801"/>
      </p:ext>
    </p:extLst>
  </p:cSld>
  <p:clrMapOvr>
    <a:masterClrMapping/>
  </p:clrMapOvr>
  <p:transition spd="med">
    <p:pull dir="d"/>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op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nl-NL" dirty="0"/>
              <a:t>Titelstijl van model bewerken</a:t>
            </a:r>
          </a:p>
        </p:txBody>
      </p:sp>
      <p:sp>
        <p:nvSpPr>
          <p:cNvPr id="3" name="Tijdelijke aanduiding voor dianummer 2"/>
          <p:cNvSpPr>
            <a:spLocks noGrp="1"/>
          </p:cNvSpPr>
          <p:nvPr>
            <p:ph type="sldNum" sz="quarter" idx="10"/>
          </p:nvPr>
        </p:nvSpPr>
        <p:spPr/>
        <p:txBody>
          <a:bodyPr/>
          <a:lstStyle/>
          <a:p>
            <a:fld id="{306CB06F-8D94-B64C-AC66-62AFBAF0736E}" type="slidenum">
              <a:rPr lang="nl-NL" smtClean="0"/>
              <a:pPr/>
              <a:t>‹N›</a:t>
            </a:fld>
            <a:endParaRPr lang="nl-NL" dirty="0"/>
          </a:p>
        </p:txBody>
      </p:sp>
      <p:sp>
        <p:nvSpPr>
          <p:cNvPr id="4" name="Tijdelijke aanduiding voor voettekst 3"/>
          <p:cNvSpPr>
            <a:spLocks noGrp="1"/>
          </p:cNvSpPr>
          <p:nvPr>
            <p:ph type="ftr" sz="quarter" idx="11"/>
          </p:nvPr>
        </p:nvSpPr>
        <p:spPr/>
        <p:txBody>
          <a:bodyPr/>
          <a:lstStyle/>
          <a:p>
            <a:r>
              <a:rPr lang="en-GB" dirty="0"/>
              <a:t>IFRS 17 vs </a:t>
            </a:r>
            <a:r>
              <a:rPr lang="en-GB" dirty="0" err="1"/>
              <a:t>Solveny</a:t>
            </a:r>
            <a:r>
              <a:rPr lang="en-GB" dirty="0"/>
              <a:t> II balance sheets</a:t>
            </a:r>
          </a:p>
        </p:txBody>
      </p:sp>
      <p:sp>
        <p:nvSpPr>
          <p:cNvPr id="6" name="Tijdelijke aanduiding voor inhoud 5"/>
          <p:cNvSpPr>
            <a:spLocks noGrp="1"/>
          </p:cNvSpPr>
          <p:nvPr>
            <p:ph sz="quarter" idx="12"/>
          </p:nvPr>
        </p:nvSpPr>
        <p:spPr>
          <a:xfrm>
            <a:off x="651600" y="1376314"/>
            <a:ext cx="7829550" cy="5040000"/>
          </a:xfrm>
        </p:spPr>
        <p:txBody>
          <a:bodyPr>
            <a:noAutofit/>
          </a:bodyPr>
          <a:lstStyle>
            <a:lvl1pPr marL="0" indent="0" algn="l">
              <a:spcBef>
                <a:spcPts val="0"/>
              </a:spcBef>
              <a:defRPr/>
            </a:lvl1pPr>
            <a:lvl2pPr marL="252000" indent="-252000">
              <a:spcBef>
                <a:spcPts val="0"/>
              </a:spcBef>
              <a:defRPr/>
            </a:lvl2pPr>
            <a:lvl3pPr marL="504000" indent="-252000">
              <a:spcBef>
                <a:spcPts val="0"/>
              </a:spcBef>
              <a:defRPr/>
            </a:lvl3pPr>
            <a:lvl4pPr indent="-252000">
              <a:spcBef>
                <a:spcPts val="0"/>
              </a:spcBef>
              <a:defRPr/>
            </a:lvl4pPr>
            <a:lvl5pPr>
              <a:spcBef>
                <a:spcPts val="0"/>
              </a:spcBef>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530149808"/>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D7D680E-678D-42D7-9E80-625E6EF3A8F3}"/>
              </a:ext>
            </a:extLst>
          </p:cNvPr>
          <p:cNvGraphicFramePr>
            <a:graphicFrameLocks noChangeAspect="1"/>
          </p:cNvGraphicFramePr>
          <p:nvPr userDrawn="1">
            <p:custDataLst>
              <p:tags r:id="rId16"/>
            </p:custDataLst>
            <p:extLst>
              <p:ext uri="{D42A27DB-BD31-4B8C-83A1-F6EECF244321}">
                <p14:modId xmlns:p14="http://schemas.microsoft.com/office/powerpoint/2010/main" val="41810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592" imgH="595" progId="TCLayout.ActiveDocument.1">
                  <p:embed/>
                </p:oleObj>
              </mc:Choice>
              <mc:Fallback>
                <p:oleObj name="think-cell Slide" r:id="rId17" imgW="592" imgH="595" progId="TCLayout.ActiveDocument.1">
                  <p:embed/>
                  <p:pic>
                    <p:nvPicPr>
                      <p:cNvPr id="3" name="Object 2" hidden="1">
                        <a:extLst>
                          <a:ext uri="{FF2B5EF4-FFF2-40B4-BE49-F238E27FC236}">
                            <a16:creationId xmlns:a16="http://schemas.microsoft.com/office/drawing/2014/main" id="{0D7D680E-678D-42D7-9E80-625E6EF3A8F3}"/>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pic>
        <p:nvPicPr>
          <p:cNvPr id="6" name="Afbeelding 5"/>
          <p:cNvPicPr>
            <a:picLocks noChangeAspect="1"/>
          </p:cNvPicPr>
          <p:nvPr/>
        </p:nvPicPr>
        <p:blipFill>
          <a:blip r:embed="rId19"/>
          <a:stretch>
            <a:fillRect/>
          </a:stretch>
        </p:blipFill>
        <p:spPr>
          <a:xfrm>
            <a:off x="0" y="0"/>
            <a:ext cx="9144000" cy="6662057"/>
          </a:xfrm>
          <a:prstGeom prst="rect">
            <a:avLst/>
          </a:prstGeom>
        </p:spPr>
      </p:pic>
      <p:sp>
        <p:nvSpPr>
          <p:cNvPr id="12291" name="Rectangle 3"/>
          <p:cNvSpPr>
            <a:spLocks noGrp="1" noChangeArrowheads="1"/>
          </p:cNvSpPr>
          <p:nvPr>
            <p:ph type="body" idx="1"/>
          </p:nvPr>
        </p:nvSpPr>
        <p:spPr bwMode="auto">
          <a:xfrm>
            <a:off x="651600" y="1455630"/>
            <a:ext cx="7829550" cy="4976009"/>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1E8A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292" name="Text Box 4"/>
          <p:cNvSpPr txBox="1">
            <a:spLocks noChangeArrowheads="1"/>
          </p:cNvSpPr>
          <p:nvPr/>
        </p:nvSpPr>
        <p:spPr bwMode="auto">
          <a:xfrm>
            <a:off x="5181600" y="-92075"/>
            <a:ext cx="1371600" cy="325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defTabSz="762000">
              <a:defRPr sz="2400">
                <a:solidFill>
                  <a:schemeClr val="tx1"/>
                </a:solidFill>
                <a:latin typeface="Times" charset="0"/>
                <a:ea typeface="ＭＳ Ｐゴシック" charset="0"/>
              </a:defRPr>
            </a:lvl1pPr>
            <a:lvl2pPr marL="571500" defTabSz="762000">
              <a:defRPr sz="2400">
                <a:solidFill>
                  <a:schemeClr val="tx1"/>
                </a:solidFill>
                <a:latin typeface="Times" charset="0"/>
                <a:ea typeface="ＭＳ Ｐゴシック" charset="0"/>
              </a:defRPr>
            </a:lvl2pPr>
            <a:lvl3pPr marL="1143000" defTabSz="762000">
              <a:defRPr sz="2400">
                <a:solidFill>
                  <a:schemeClr val="tx1"/>
                </a:solidFill>
                <a:latin typeface="Times" charset="0"/>
                <a:ea typeface="ＭＳ Ｐゴシック" charset="0"/>
              </a:defRPr>
            </a:lvl3pPr>
            <a:lvl4pPr marL="1714500" defTabSz="762000">
              <a:defRPr sz="2400">
                <a:solidFill>
                  <a:schemeClr val="tx1"/>
                </a:solidFill>
                <a:latin typeface="Times" charset="0"/>
                <a:ea typeface="ＭＳ Ｐゴシック" charset="0"/>
              </a:defRPr>
            </a:lvl4pPr>
            <a:lvl5pPr marL="2286000" defTabSz="762000">
              <a:defRPr sz="2400">
                <a:solidFill>
                  <a:schemeClr val="tx1"/>
                </a:solidFill>
                <a:latin typeface="Times" charset="0"/>
                <a:ea typeface="ＭＳ Ｐゴシック" charset="0"/>
              </a:defRPr>
            </a:lvl5pPr>
            <a:lvl6pPr marL="2743200" defTabSz="762000" eaLnBrk="0" fontAlgn="base" hangingPunct="0">
              <a:spcBef>
                <a:spcPct val="0"/>
              </a:spcBef>
              <a:spcAft>
                <a:spcPct val="0"/>
              </a:spcAft>
              <a:defRPr sz="2400">
                <a:solidFill>
                  <a:schemeClr val="tx1"/>
                </a:solidFill>
                <a:latin typeface="Times" charset="0"/>
                <a:ea typeface="ＭＳ Ｐゴシック" charset="0"/>
              </a:defRPr>
            </a:lvl6pPr>
            <a:lvl7pPr marL="3200400" defTabSz="762000" eaLnBrk="0" fontAlgn="base" hangingPunct="0">
              <a:spcBef>
                <a:spcPct val="0"/>
              </a:spcBef>
              <a:spcAft>
                <a:spcPct val="0"/>
              </a:spcAft>
              <a:defRPr sz="2400">
                <a:solidFill>
                  <a:schemeClr val="tx1"/>
                </a:solidFill>
                <a:latin typeface="Times" charset="0"/>
                <a:ea typeface="ＭＳ Ｐゴシック" charset="0"/>
              </a:defRPr>
            </a:lvl7pPr>
            <a:lvl8pPr marL="3657600" defTabSz="762000" eaLnBrk="0" fontAlgn="base" hangingPunct="0">
              <a:spcBef>
                <a:spcPct val="0"/>
              </a:spcBef>
              <a:spcAft>
                <a:spcPct val="0"/>
              </a:spcAft>
              <a:defRPr sz="2400">
                <a:solidFill>
                  <a:schemeClr val="tx1"/>
                </a:solidFill>
                <a:latin typeface="Times" charset="0"/>
                <a:ea typeface="ＭＳ Ｐゴシック" charset="0"/>
              </a:defRPr>
            </a:lvl8pPr>
            <a:lvl9pPr marL="4114800" defTabSz="762000" eaLnBrk="0" fontAlgn="base" hangingPunct="0">
              <a:spcBef>
                <a:spcPct val="0"/>
              </a:spcBef>
              <a:spcAft>
                <a:spcPct val="0"/>
              </a:spcAft>
              <a:defRPr sz="2400">
                <a:solidFill>
                  <a:schemeClr val="tx1"/>
                </a:solidFill>
                <a:latin typeface="Times" charset="0"/>
                <a:ea typeface="ＭＳ Ｐゴシック" charset="0"/>
              </a:defRPr>
            </a:lvl9pPr>
          </a:lstStyle>
          <a:p>
            <a:pPr algn="r">
              <a:lnSpc>
                <a:spcPct val="115000"/>
              </a:lnSpc>
            </a:pPr>
            <a:endParaRPr lang="nl-NL" sz="1200" b="1">
              <a:solidFill>
                <a:schemeClr val="accent1"/>
              </a:solidFill>
              <a:latin typeface="Amerigo BT" charset="0"/>
            </a:endParaRPr>
          </a:p>
        </p:txBody>
      </p:sp>
      <p:sp>
        <p:nvSpPr>
          <p:cNvPr id="12293" name="Rectangle 5"/>
          <p:cNvSpPr>
            <a:spLocks noChangeArrowheads="1"/>
          </p:cNvSpPr>
          <p:nvPr/>
        </p:nvSpPr>
        <p:spPr bwMode="auto">
          <a:xfrm>
            <a:off x="2971800" y="1828800"/>
            <a:ext cx="4724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762000"/>
            <a:endParaRPr lang="nl-NL" sz="2000" b="1">
              <a:solidFill>
                <a:schemeClr val="bg2"/>
              </a:solidFill>
              <a:latin typeface="Trebuchet MS" charset="0"/>
            </a:endParaRPr>
          </a:p>
        </p:txBody>
      </p:sp>
      <p:pic>
        <p:nvPicPr>
          <p:cNvPr id="4" name="Afbeelding 3"/>
          <p:cNvPicPr>
            <a:picLocks noChangeAspect="1"/>
          </p:cNvPicPr>
          <p:nvPr/>
        </p:nvPicPr>
        <p:blipFill>
          <a:blip r:embed="rId20"/>
          <a:stretch>
            <a:fillRect/>
          </a:stretch>
        </p:blipFill>
        <p:spPr>
          <a:xfrm>
            <a:off x="0" y="6608789"/>
            <a:ext cx="9144000" cy="258835"/>
          </a:xfrm>
          <a:prstGeom prst="rect">
            <a:avLst/>
          </a:prstGeom>
        </p:spPr>
      </p:pic>
      <p:sp>
        <p:nvSpPr>
          <p:cNvPr id="9" name="Tijdelijke aanduiding voor dianummer 5"/>
          <p:cNvSpPr>
            <a:spLocks noGrp="1"/>
          </p:cNvSpPr>
          <p:nvPr>
            <p:ph type="sldNum" sz="quarter" idx="4"/>
          </p:nvPr>
        </p:nvSpPr>
        <p:spPr>
          <a:xfrm>
            <a:off x="6717845" y="6608789"/>
            <a:ext cx="1763305" cy="258835"/>
          </a:xfrm>
          <a:prstGeom prst="rect">
            <a:avLst/>
          </a:prstGeom>
        </p:spPr>
        <p:txBody>
          <a:bodyPr vert="horz" lIns="91440" tIns="28800" rIns="0" bIns="45720" rtlCol="0" anchor="ctr"/>
          <a:lstStyle>
            <a:lvl1pPr algn="r">
              <a:defRPr sz="1200" b="0" i="0">
                <a:solidFill>
                  <a:schemeClr val="bg1"/>
                </a:solidFill>
                <a:latin typeface="Calibri Normaal" charset="0"/>
                <a:ea typeface="Calibri Normaal" charset="0"/>
                <a:cs typeface="Calibri Normaal" charset="0"/>
              </a:defRPr>
            </a:lvl1pPr>
          </a:lstStyle>
          <a:p>
            <a:fld id="{306CB06F-8D94-B64C-AC66-62AFBAF0736E}" type="slidenum">
              <a:rPr lang="nl-NL" smtClean="0"/>
              <a:pPr/>
              <a:t>‹N›</a:t>
            </a:fld>
            <a:endParaRPr lang="nl-NL" dirty="0"/>
          </a:p>
        </p:txBody>
      </p:sp>
      <p:sp>
        <p:nvSpPr>
          <p:cNvPr id="10" name="Tijdelijke aanduiding voor titel 9"/>
          <p:cNvSpPr>
            <a:spLocks noGrp="1"/>
          </p:cNvSpPr>
          <p:nvPr>
            <p:ph type="title"/>
          </p:nvPr>
        </p:nvSpPr>
        <p:spPr>
          <a:xfrm>
            <a:off x="652786" y="715163"/>
            <a:ext cx="7829550" cy="648392"/>
          </a:xfrm>
          <a:prstGeom prst="rect">
            <a:avLst/>
          </a:prstGeom>
        </p:spPr>
        <p:txBody>
          <a:bodyPr vert="horz" lIns="0" tIns="0" rIns="0" bIns="0" rtlCol="0" anchor="t" anchorCtr="0">
            <a:normAutofit/>
          </a:bodyPr>
          <a:lstStyle/>
          <a:p>
            <a:r>
              <a:rPr lang="nl-NL" dirty="0"/>
              <a:t>TITELSTIJL VAN MODEL BEWERKEN</a:t>
            </a:r>
          </a:p>
        </p:txBody>
      </p:sp>
      <p:sp>
        <p:nvSpPr>
          <p:cNvPr id="11" name="Tijdelijke aanduiding voor voettekst 10"/>
          <p:cNvSpPr>
            <a:spLocks noGrp="1"/>
          </p:cNvSpPr>
          <p:nvPr>
            <p:ph type="ftr" sz="quarter" idx="3"/>
          </p:nvPr>
        </p:nvSpPr>
        <p:spPr>
          <a:xfrm>
            <a:off x="685800" y="6608789"/>
            <a:ext cx="3010640" cy="249211"/>
          </a:xfrm>
          <a:prstGeom prst="rect">
            <a:avLst/>
          </a:prstGeom>
        </p:spPr>
        <p:txBody>
          <a:bodyPr vert="horz" lIns="0" tIns="18000" rIns="91440" bIns="45720" rtlCol="0" anchor="ctr"/>
          <a:lstStyle>
            <a:lvl1pPr algn="l">
              <a:defRPr lang="en-US" sz="1100" b="1" i="0" smtClean="0">
                <a:solidFill>
                  <a:schemeClr val="bg1"/>
                </a:solidFill>
                <a:effectLst/>
                <a:latin typeface="Calibri" charset="0"/>
                <a:ea typeface="Calibri" charset="0"/>
                <a:cs typeface="Calibri" charset="0"/>
              </a:defRPr>
            </a:lvl1pPr>
          </a:lstStyle>
          <a:p>
            <a:r>
              <a:rPr lang="en-GB"/>
              <a:t>IFRS 17 vs Solveny II balance sheets</a:t>
            </a:r>
            <a:endParaRPr lang="en-GB" dirty="0"/>
          </a:p>
        </p:txBody>
      </p:sp>
      <p:pic>
        <p:nvPicPr>
          <p:cNvPr id="12" name="Afbeelding 1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375101" y="82437"/>
            <a:ext cx="1652934" cy="565632"/>
          </a:xfrm>
          <a:prstGeom prst="rect">
            <a:avLst/>
          </a:prstGeom>
        </p:spPr>
      </p:pic>
      <p:pic>
        <p:nvPicPr>
          <p:cNvPr id="13" name="Afbeelding 5"/>
          <p:cNvPicPr>
            <a:picLocks noChangeAspect="1"/>
          </p:cNvPicPr>
          <p:nvPr userDrawn="1"/>
        </p:nvPicPr>
        <p:blipFill>
          <a:blip r:embed="rId19"/>
          <a:stretch>
            <a:fillRect/>
          </a:stretch>
        </p:blipFill>
        <p:spPr>
          <a:xfrm>
            <a:off x="0" y="0"/>
            <a:ext cx="9144000" cy="6662057"/>
          </a:xfrm>
          <a:prstGeom prst="rect">
            <a:avLst/>
          </a:prstGeom>
        </p:spPr>
      </p:pic>
      <p:pic>
        <p:nvPicPr>
          <p:cNvPr id="14" name="Afbeelding 3"/>
          <p:cNvPicPr>
            <a:picLocks noChangeAspect="1"/>
          </p:cNvPicPr>
          <p:nvPr userDrawn="1"/>
        </p:nvPicPr>
        <p:blipFill>
          <a:blip r:embed="rId20"/>
          <a:stretch>
            <a:fillRect/>
          </a:stretch>
        </p:blipFill>
        <p:spPr>
          <a:xfrm>
            <a:off x="0" y="6608789"/>
            <a:ext cx="9144000" cy="258835"/>
          </a:xfrm>
          <a:prstGeom prst="rect">
            <a:avLst/>
          </a:prstGeom>
        </p:spPr>
      </p:pic>
      <p:pic>
        <p:nvPicPr>
          <p:cNvPr id="15" name="Afbeelding 11"/>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7375101" y="82437"/>
            <a:ext cx="1652934" cy="565632"/>
          </a:xfrm>
          <a:prstGeom prst="rect">
            <a:avLst/>
          </a:prstGeom>
        </p:spPr>
      </p:pic>
    </p:spTree>
    <p:extLst>
      <p:ext uri="{BB962C8B-B14F-4D97-AF65-F5344CB8AC3E}">
        <p14:creationId xmlns:p14="http://schemas.microsoft.com/office/powerpoint/2010/main" val="40023329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661" r:id="rId9"/>
    <p:sldLayoutId id="2147483667" r:id="rId10"/>
    <p:sldLayoutId id="2147483668" r:id="rId11"/>
    <p:sldLayoutId id="2147483662" r:id="rId12"/>
    <p:sldLayoutId id="2147483664" r:id="rId13"/>
    <p:sldLayoutId id="2147483666" r:id="rId14"/>
  </p:sldLayoutIdLst>
  <p:transition spd="med">
    <p:pull dir="d"/>
  </p:transition>
  <p:hf hdr="0" dt="0"/>
  <p:txStyles>
    <p:titleStyle>
      <a:lvl1pPr algn="l" defTabSz="762000" rtl="0" eaLnBrk="1" fontAlgn="base" hangingPunct="1">
        <a:spcBef>
          <a:spcPct val="0"/>
        </a:spcBef>
        <a:spcAft>
          <a:spcPct val="0"/>
        </a:spcAft>
        <a:defRPr sz="3000" b="1" i="0">
          <a:solidFill>
            <a:schemeClr val="accent1"/>
          </a:solidFill>
          <a:latin typeface="Calibri Vet" charset="0"/>
          <a:ea typeface="Calibri Vet" charset="0"/>
          <a:cs typeface="Calibri Vet" charset="0"/>
        </a:defRPr>
      </a:lvl1pPr>
      <a:lvl2pPr algn="l" defTabSz="762000" rtl="0" eaLnBrk="1" fontAlgn="base" hangingPunct="1">
        <a:spcBef>
          <a:spcPct val="0"/>
        </a:spcBef>
        <a:spcAft>
          <a:spcPct val="0"/>
        </a:spcAft>
        <a:defRPr sz="3000">
          <a:solidFill>
            <a:srgbClr val="D06000"/>
          </a:solidFill>
          <a:latin typeface="Verdana" charset="0"/>
          <a:ea typeface="ＭＳ Ｐゴシック" charset="0"/>
        </a:defRPr>
      </a:lvl2pPr>
      <a:lvl3pPr algn="l" defTabSz="762000" rtl="0" eaLnBrk="1" fontAlgn="base" hangingPunct="1">
        <a:spcBef>
          <a:spcPct val="0"/>
        </a:spcBef>
        <a:spcAft>
          <a:spcPct val="0"/>
        </a:spcAft>
        <a:defRPr sz="3000">
          <a:solidFill>
            <a:srgbClr val="D06000"/>
          </a:solidFill>
          <a:latin typeface="Verdana" charset="0"/>
          <a:ea typeface="ＭＳ Ｐゴシック" charset="0"/>
        </a:defRPr>
      </a:lvl3pPr>
      <a:lvl4pPr algn="l" defTabSz="762000" rtl="0" eaLnBrk="1" fontAlgn="base" hangingPunct="1">
        <a:spcBef>
          <a:spcPct val="0"/>
        </a:spcBef>
        <a:spcAft>
          <a:spcPct val="0"/>
        </a:spcAft>
        <a:defRPr sz="3000">
          <a:solidFill>
            <a:srgbClr val="D06000"/>
          </a:solidFill>
          <a:latin typeface="Verdana" charset="0"/>
          <a:ea typeface="ＭＳ Ｐゴシック" charset="0"/>
        </a:defRPr>
      </a:lvl4pPr>
      <a:lvl5pPr algn="l" defTabSz="762000" rtl="0" eaLnBrk="1" fontAlgn="base" hangingPunct="1">
        <a:spcBef>
          <a:spcPct val="0"/>
        </a:spcBef>
        <a:spcAft>
          <a:spcPct val="0"/>
        </a:spcAft>
        <a:defRPr sz="3000">
          <a:solidFill>
            <a:srgbClr val="D06000"/>
          </a:solidFill>
          <a:latin typeface="Verdana" charset="0"/>
          <a:ea typeface="ＭＳ Ｐゴシック" charset="0"/>
        </a:defRPr>
      </a:lvl5pPr>
      <a:lvl6pPr marL="457200" algn="l" defTabSz="762000" rtl="0" eaLnBrk="1" fontAlgn="base" hangingPunct="1">
        <a:spcBef>
          <a:spcPct val="0"/>
        </a:spcBef>
        <a:spcAft>
          <a:spcPct val="0"/>
        </a:spcAft>
        <a:defRPr sz="3000">
          <a:solidFill>
            <a:srgbClr val="D06000"/>
          </a:solidFill>
          <a:latin typeface="Verdana" charset="0"/>
          <a:ea typeface="ＭＳ Ｐゴシック" charset="0"/>
        </a:defRPr>
      </a:lvl6pPr>
      <a:lvl7pPr marL="914400" algn="l" defTabSz="762000" rtl="0" eaLnBrk="1" fontAlgn="base" hangingPunct="1">
        <a:spcBef>
          <a:spcPct val="0"/>
        </a:spcBef>
        <a:spcAft>
          <a:spcPct val="0"/>
        </a:spcAft>
        <a:defRPr sz="3000">
          <a:solidFill>
            <a:srgbClr val="D06000"/>
          </a:solidFill>
          <a:latin typeface="Verdana" charset="0"/>
          <a:ea typeface="ＭＳ Ｐゴシック" charset="0"/>
        </a:defRPr>
      </a:lvl7pPr>
      <a:lvl8pPr marL="1371600" algn="l" defTabSz="762000" rtl="0" eaLnBrk="1" fontAlgn="base" hangingPunct="1">
        <a:spcBef>
          <a:spcPct val="0"/>
        </a:spcBef>
        <a:spcAft>
          <a:spcPct val="0"/>
        </a:spcAft>
        <a:defRPr sz="3000">
          <a:solidFill>
            <a:srgbClr val="D06000"/>
          </a:solidFill>
          <a:latin typeface="Verdana" charset="0"/>
          <a:ea typeface="ＭＳ Ｐゴシック" charset="0"/>
        </a:defRPr>
      </a:lvl8pPr>
      <a:lvl9pPr marL="1828800" algn="l" defTabSz="762000" rtl="0" eaLnBrk="1" fontAlgn="base" hangingPunct="1">
        <a:spcBef>
          <a:spcPct val="0"/>
        </a:spcBef>
        <a:spcAft>
          <a:spcPct val="0"/>
        </a:spcAft>
        <a:defRPr sz="3000">
          <a:solidFill>
            <a:srgbClr val="D06000"/>
          </a:solidFill>
          <a:latin typeface="Verdana" charset="0"/>
          <a:ea typeface="ＭＳ Ｐゴシック" charset="0"/>
        </a:defRPr>
      </a:lvl9pPr>
    </p:titleStyle>
    <p:bodyStyle>
      <a:lvl1pPr marL="190500" indent="-190500" algn="l" defTabSz="762000" rtl="0" eaLnBrk="1" fontAlgn="base" hangingPunct="1">
        <a:lnSpc>
          <a:spcPts val="3200"/>
        </a:lnSpc>
        <a:spcBef>
          <a:spcPts val="0"/>
        </a:spcBef>
        <a:spcAft>
          <a:spcPct val="0"/>
        </a:spcAft>
        <a:defRPr sz="2400" b="0" i="0">
          <a:solidFill>
            <a:srgbClr val="0E4133"/>
          </a:solidFill>
          <a:latin typeface="Calibri Normaal" charset="0"/>
          <a:ea typeface="+mn-ea"/>
          <a:cs typeface="+mn-cs"/>
        </a:defRPr>
      </a:lvl1pPr>
      <a:lvl2pPr marL="361950" indent="-169863" algn="l" defTabSz="762000" rtl="0" eaLnBrk="1" fontAlgn="base" hangingPunct="1">
        <a:lnSpc>
          <a:spcPts val="3200"/>
        </a:lnSpc>
        <a:spcBef>
          <a:spcPts val="0"/>
        </a:spcBef>
        <a:spcAft>
          <a:spcPct val="0"/>
        </a:spcAft>
        <a:buFont typeface="Times" charset="0"/>
        <a:buChar char="•"/>
        <a:defRPr sz="2400" b="0" i="0">
          <a:solidFill>
            <a:srgbClr val="0E4133"/>
          </a:solidFill>
          <a:latin typeface="Calibri Normaal" charset="0"/>
          <a:ea typeface="+mn-ea"/>
        </a:defRPr>
      </a:lvl2pPr>
      <a:lvl3pPr marL="571500" indent="-207963" algn="l" defTabSz="762000" rtl="0" eaLnBrk="1" fontAlgn="base" hangingPunct="1">
        <a:lnSpc>
          <a:spcPts val="3200"/>
        </a:lnSpc>
        <a:spcBef>
          <a:spcPts val="0"/>
        </a:spcBef>
        <a:spcAft>
          <a:spcPct val="0"/>
        </a:spcAft>
        <a:buFont typeface="Times" charset="0"/>
        <a:buChar char="–"/>
        <a:defRPr sz="2400" b="0" i="0">
          <a:solidFill>
            <a:srgbClr val="0E4133"/>
          </a:solidFill>
          <a:latin typeface="Calibri Normaal" charset="0"/>
          <a:ea typeface="+mn-ea"/>
        </a:defRPr>
      </a:lvl3pPr>
      <a:lvl4pPr marL="755650" indent="-182563" algn="l" defTabSz="762000" rtl="0" eaLnBrk="1" fontAlgn="base" hangingPunct="1">
        <a:lnSpc>
          <a:spcPts val="3200"/>
        </a:lnSpc>
        <a:spcBef>
          <a:spcPts val="0"/>
        </a:spcBef>
        <a:spcAft>
          <a:spcPct val="0"/>
        </a:spcAft>
        <a:buChar char="–"/>
        <a:defRPr sz="2400" b="0" i="0">
          <a:solidFill>
            <a:srgbClr val="0E4133"/>
          </a:solidFill>
          <a:latin typeface="Calibri Normaal" charset="0"/>
          <a:ea typeface="+mn-ea"/>
        </a:defRPr>
      </a:lvl4pPr>
      <a:lvl5pPr marL="2090738" indent="-228600" algn="l" defTabSz="762000" rtl="0" eaLnBrk="1" fontAlgn="base" hangingPunct="1">
        <a:lnSpc>
          <a:spcPts val="3200"/>
        </a:lnSpc>
        <a:spcBef>
          <a:spcPts val="0"/>
        </a:spcBef>
        <a:spcAft>
          <a:spcPct val="0"/>
        </a:spcAft>
        <a:defRPr sz="2400" b="0" i="0">
          <a:solidFill>
            <a:srgbClr val="0E4133"/>
          </a:solidFill>
          <a:latin typeface="Calibri Normaal" charset="0"/>
          <a:ea typeface="+mn-ea"/>
        </a:defRPr>
      </a:lvl5pPr>
      <a:lvl6pPr marL="2547938" indent="-228600" algn="l" defTabSz="762000" rtl="0" eaLnBrk="1" fontAlgn="base" hangingPunct="1">
        <a:lnSpc>
          <a:spcPts val="3200"/>
        </a:lnSpc>
        <a:spcBef>
          <a:spcPct val="20000"/>
        </a:spcBef>
        <a:spcAft>
          <a:spcPct val="0"/>
        </a:spcAft>
        <a:defRPr sz="2400">
          <a:solidFill>
            <a:srgbClr val="0E4133"/>
          </a:solidFill>
          <a:latin typeface="+mn-lt"/>
          <a:ea typeface="+mn-ea"/>
        </a:defRPr>
      </a:lvl6pPr>
      <a:lvl7pPr marL="3005138" indent="-228600" algn="l" defTabSz="762000" rtl="0" eaLnBrk="1" fontAlgn="base" hangingPunct="1">
        <a:lnSpc>
          <a:spcPts val="3200"/>
        </a:lnSpc>
        <a:spcBef>
          <a:spcPct val="20000"/>
        </a:spcBef>
        <a:spcAft>
          <a:spcPct val="0"/>
        </a:spcAft>
        <a:defRPr sz="2400">
          <a:solidFill>
            <a:srgbClr val="0E4133"/>
          </a:solidFill>
          <a:latin typeface="+mn-lt"/>
          <a:ea typeface="+mn-ea"/>
        </a:defRPr>
      </a:lvl7pPr>
      <a:lvl8pPr marL="3462338" indent="-228600" algn="l" defTabSz="762000" rtl="0" eaLnBrk="1" fontAlgn="base" hangingPunct="1">
        <a:lnSpc>
          <a:spcPts val="3200"/>
        </a:lnSpc>
        <a:spcBef>
          <a:spcPct val="20000"/>
        </a:spcBef>
        <a:spcAft>
          <a:spcPct val="0"/>
        </a:spcAft>
        <a:defRPr sz="2400">
          <a:solidFill>
            <a:srgbClr val="0E4133"/>
          </a:solidFill>
          <a:latin typeface="+mn-lt"/>
          <a:ea typeface="+mn-ea"/>
        </a:defRPr>
      </a:lvl8pPr>
      <a:lvl9pPr marL="3919538" indent="-228600" algn="l" defTabSz="762000" rtl="0" eaLnBrk="1" fontAlgn="base" hangingPunct="1">
        <a:lnSpc>
          <a:spcPts val="3200"/>
        </a:lnSpc>
        <a:spcBef>
          <a:spcPct val="20000"/>
        </a:spcBef>
        <a:spcAft>
          <a:spcPct val="0"/>
        </a:spcAft>
        <a:defRPr sz="2400">
          <a:solidFill>
            <a:srgbClr val="0E4133"/>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7072D8-49D9-479B-B153-B1614757742F}"/>
              </a:ext>
            </a:extLst>
          </p:cNvPr>
          <p:cNvGraphicFramePr>
            <a:graphicFrameLocks noChangeAspect="1"/>
          </p:cNvGraphicFramePr>
          <p:nvPr>
            <p:custDataLst>
              <p:tags r:id="rId1"/>
            </p:custDataLst>
            <p:extLst>
              <p:ext uri="{D42A27DB-BD31-4B8C-83A1-F6EECF244321}">
                <p14:modId xmlns:p14="http://schemas.microsoft.com/office/powerpoint/2010/main" val="1929992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F27072D8-49D9-479B-B153-B161475774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sz="quarter"/>
          </p:nvPr>
        </p:nvSpPr>
        <p:spPr/>
        <p:txBody>
          <a:bodyPr vert="horz">
            <a:normAutofit fontScale="90000"/>
          </a:bodyPr>
          <a:lstStyle/>
          <a:p>
            <a:r>
              <a:rPr lang="en-GB" sz="3200" dirty="0">
                <a:latin typeface="Arial" panose="020B0604020202020204" pitchFamily="34" charset="0"/>
                <a:cs typeface="Arial" panose="020B0604020202020204" pitchFamily="34" charset="0"/>
              </a:rPr>
              <a:t>ACTUARIAL ASSOCIATION OF EUROPE </a:t>
            </a:r>
            <a:endParaRPr lang="nl-NL" dirty="0">
              <a:latin typeface="Arial" panose="020B0604020202020204" pitchFamily="34" charset="0"/>
              <a:cs typeface="Arial" panose="020B0604020202020204" pitchFamily="34" charset="0"/>
            </a:endParaRPr>
          </a:p>
        </p:txBody>
      </p:sp>
      <p:sp>
        <p:nvSpPr>
          <p:cNvPr id="6" name="Sous-titre 5"/>
          <p:cNvSpPr>
            <a:spLocks noGrp="1"/>
          </p:cNvSpPr>
          <p:nvPr>
            <p:ph type="subTitle" idx="1"/>
          </p:nvPr>
        </p:nvSpPr>
        <p:spPr>
          <a:xfrm>
            <a:off x="906517" y="4048103"/>
            <a:ext cx="7543800" cy="2223488"/>
          </a:xfrm>
        </p:spPr>
        <p:txBody>
          <a:bodyPr>
            <a:normAutofit/>
          </a:bodyPr>
          <a:lstStyle/>
          <a:p>
            <a:r>
              <a:rPr lang="en-GB" sz="2400" b="1" dirty="0">
                <a:latin typeface="Calibri" panose="020F0502020204030204" pitchFamily="34" charset="0"/>
                <a:cs typeface="Arial" panose="020B0604020202020204" pitchFamily="34" charset="0"/>
              </a:rPr>
              <a:t>The role of the Actuary under IFRS 17</a:t>
            </a:r>
          </a:p>
          <a:p>
            <a:r>
              <a:rPr lang="it-IT" sz="1800" b="1" dirty="0">
                <a:effectLst/>
                <a:latin typeface="Calibri" panose="020F0502020204030204" pitchFamily="34" charset="0"/>
                <a:ea typeface="Verdana" panose="020B0604030504040204" pitchFamily="34" charset="0"/>
                <a:cs typeface="Calibri" panose="020F0502020204030204" pitchFamily="34" charset="0"/>
              </a:rPr>
              <a:t>IFRS17 – Il punto di vista degli attuari </a:t>
            </a:r>
          </a:p>
          <a:p>
            <a:endParaRPr lang="it-IT" sz="1800" b="1" dirty="0">
              <a:effectLst/>
              <a:latin typeface="Calibri" panose="020F0502020204030204" pitchFamily="34" charset="0"/>
              <a:ea typeface="Verdana" panose="020B0604030504040204" pitchFamily="34" charset="0"/>
              <a:cs typeface="Calibri" panose="020F0502020204030204" pitchFamily="34" charset="0"/>
            </a:endParaRPr>
          </a:p>
          <a:p>
            <a:r>
              <a:rPr lang="en-GB" sz="1800" dirty="0">
                <a:latin typeface="Calibri" panose="020F0502020204030204" pitchFamily="34" charset="0"/>
                <a:cs typeface="Arial" panose="020B0604020202020204" pitchFamily="34" charset="0"/>
              </a:rPr>
              <a:t>4 July 2022, Virtual meeting</a:t>
            </a:r>
          </a:p>
          <a:p>
            <a:r>
              <a:rPr lang="en-GB" sz="1800" dirty="0">
                <a:latin typeface="Calibri" panose="020F0502020204030204" pitchFamily="34" charset="0"/>
                <a:cs typeface="Arial" panose="020B0604020202020204" pitchFamily="34" charset="0"/>
              </a:rPr>
              <a:t>Kristoffer Bork, Chairperson IFRS17 Working Group</a:t>
            </a:r>
          </a:p>
        </p:txBody>
      </p:sp>
      <p:sp>
        <p:nvSpPr>
          <p:cNvPr id="5" name="Tekstvak 4"/>
          <p:cNvSpPr txBox="1"/>
          <p:nvPr/>
        </p:nvSpPr>
        <p:spPr>
          <a:xfrm>
            <a:off x="1463040" y="6729984"/>
            <a:ext cx="184731" cy="461665"/>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561496246"/>
      </p:ext>
    </p:extLst>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4513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600" y="715163"/>
            <a:ext cx="7829550" cy="648392"/>
          </a:xfrm>
        </p:spPr>
        <p:txBody>
          <a:bodyPr vert="horz">
            <a:normAutofit/>
          </a:bodyPr>
          <a:lstStyle/>
          <a:p>
            <a:pPr>
              <a:defRPr/>
            </a:pPr>
            <a:r>
              <a:rPr lang="en-GB" dirty="0">
                <a:latin typeface="Arial" panose="020B0604020202020204" pitchFamily="34" charset="0"/>
                <a:cs typeface="Arial" panose="020B0604020202020204" pitchFamily="34" charset="0"/>
              </a:rPr>
              <a:t>Challenges</a:t>
            </a:r>
            <a:endParaRPr lang="en-GB" sz="27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10</a:t>
            </a:fld>
            <a:endParaRPr lang="en-GB"/>
          </a:p>
        </p:txBody>
      </p:sp>
      <p:sp>
        <p:nvSpPr>
          <p:cNvPr id="7" name="Tijdelijke aanduiding voor inhoud 6"/>
          <p:cNvSpPr>
            <a:spLocks noGrp="1"/>
          </p:cNvSpPr>
          <p:nvPr>
            <p:ph sz="quarter" idx="12"/>
          </p:nvPr>
        </p:nvSpPr>
        <p:spPr>
          <a:xfrm>
            <a:off x="490133" y="1498859"/>
            <a:ext cx="8313399" cy="983084"/>
          </a:xfrm>
        </p:spPr>
        <p:txBody>
          <a:bodyPr wrap="square">
            <a:noAutofit/>
          </a:bodyPr>
          <a:lstStyle/>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Many European actuaries and insurers have initiated the IFRS 17 implementation by looking at existing systems, data, and calculations used for Solvency II purposes.</a:t>
            </a:r>
          </a:p>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On 18 October 2018, EIOPA published an analysis on the implication of implementing IFRS 17 and potential synergies between IFRS 17 and Solvency II</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EIOPA provides conclusions on the following items:</a:t>
            </a:r>
          </a:p>
          <a:p>
            <a:pPr marL="342900" lvl="0" indent="-34290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Initial recognition of obligations</a:t>
            </a:r>
          </a:p>
          <a:p>
            <a:pPr marL="342900" lvl="0" indent="-34290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Definition of cash flows</a:t>
            </a:r>
          </a:p>
          <a:p>
            <a:pPr marL="342900" lvl="0" indent="-34290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Grouping and aggregation of contracts and contract boundaries</a:t>
            </a:r>
          </a:p>
          <a:p>
            <a:pPr marL="342900" lvl="0" indent="-34290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Determination of the appropriate discount rate</a:t>
            </a:r>
          </a:p>
          <a:p>
            <a:pPr marL="342900" lvl="0" indent="-34290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Risk adjustment</a:t>
            </a:r>
          </a:p>
          <a:p>
            <a:pPr marL="342900" lvl="0" indent="-342900">
              <a:lnSpc>
                <a:spcPct val="107000"/>
              </a:lnSpc>
              <a:spcAft>
                <a:spcPts val="800"/>
              </a:spcAft>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Reinsurance</a:t>
            </a:r>
          </a:p>
          <a:p>
            <a:pPr lvl="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AAE commented on the analysis, and we observed that EIOPA did not fully appreciate the complexity.</a:t>
            </a:r>
          </a:p>
          <a:p>
            <a:pPr lvl="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And there are more challenges…..</a:t>
            </a:r>
          </a:p>
          <a:p>
            <a:pPr lvl="0">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2648539089"/>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2810441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599" y="715163"/>
            <a:ext cx="8184287" cy="648392"/>
          </a:xfrm>
        </p:spPr>
        <p:txBody>
          <a:bodyPr vert="horz">
            <a:normAutofit/>
          </a:bodyPr>
          <a:lstStyle/>
          <a:p>
            <a:pPr>
              <a:defRPr/>
            </a:pPr>
            <a:r>
              <a:rPr lang="en-GB" dirty="0">
                <a:latin typeface="Arial" panose="020B0604020202020204" pitchFamily="34" charset="0"/>
                <a:cs typeface="Arial" panose="020B0604020202020204" pitchFamily="34" charset="0"/>
              </a:rPr>
              <a:t>Examples of tricky issues – cash flow</a:t>
            </a:r>
            <a:endParaRPr lang="en-GB" sz="27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11</a:t>
            </a:fld>
            <a:endParaRPr lang="en-GB"/>
          </a:p>
        </p:txBody>
      </p:sp>
      <p:sp>
        <p:nvSpPr>
          <p:cNvPr id="7" name="Tijdelijke aanduiding voor inhoud 6"/>
          <p:cNvSpPr>
            <a:spLocks noGrp="1"/>
          </p:cNvSpPr>
          <p:nvPr>
            <p:ph sz="quarter" idx="12"/>
          </p:nvPr>
        </p:nvSpPr>
        <p:spPr>
          <a:xfrm>
            <a:off x="490133" y="1498858"/>
            <a:ext cx="8345753" cy="5206741"/>
          </a:xfrm>
        </p:spPr>
        <p:txBody>
          <a:bodyPr wrap="square">
            <a:noAutofit/>
          </a:bodyPr>
          <a:lstStyle/>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Solvency II: Risk based and defined by each risk type </a:t>
            </a: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IFRS 17: Contract by contract and groups of contracts.</a:t>
            </a:r>
          </a:p>
          <a:p>
            <a:pPr marL="0" lvl="1" indent="0">
              <a:lnSpc>
                <a:spcPct val="100000"/>
              </a:lnSpc>
              <a:spcAft>
                <a:spcPts val="6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The difference often generate considerable differences between Solvency II and IFRS 17 cash flows: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Bundling of risk factors in a single contract</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Potential separation of contracts with similar risk features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Contract boundaries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Premiums due, but not yet paid</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Distinct investment components and service components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Split in onerous, profitable and “maybe onerous” contracts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Insurance acquisition cash flow</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CSM release</a:t>
            </a:r>
          </a:p>
          <a:p>
            <a:pPr marL="0" lvl="1" indent="0">
              <a:lnSpc>
                <a:spcPct val="100000"/>
              </a:lnSpc>
              <a:spcAft>
                <a:spcPts val="6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The differences may result in significant data issues.</a:t>
            </a:r>
          </a:p>
          <a:p>
            <a:pPr lvl="1">
              <a:lnSpc>
                <a:spcPct val="100000"/>
              </a:lnSpc>
              <a:spcAft>
                <a:spcPts val="600"/>
              </a:spcAft>
              <a:buFont typeface="Wingdings" panose="05000000000000000000" pitchFamily="2" charset="2"/>
              <a:buChar char="Ø"/>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3379253271"/>
      </p:ext>
    </p:extLst>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1455905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599" y="715163"/>
            <a:ext cx="8184287" cy="648392"/>
          </a:xfrm>
        </p:spPr>
        <p:txBody>
          <a:bodyPr vert="horz">
            <a:normAutofit fontScale="90000"/>
          </a:bodyPr>
          <a:lstStyle/>
          <a:p>
            <a:pPr>
              <a:defRPr/>
            </a:pPr>
            <a:r>
              <a:rPr lang="en-GB" dirty="0">
                <a:latin typeface="Arial" panose="020B0604020202020204" pitchFamily="34" charset="0"/>
                <a:cs typeface="Arial" panose="020B0604020202020204" pitchFamily="34" charset="0"/>
              </a:rPr>
              <a:t>Examples of tricky issues – Risk Adjustment</a:t>
            </a:r>
            <a:endParaRPr lang="en-GB" sz="27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12</a:t>
            </a:fld>
            <a:endParaRPr lang="en-GB"/>
          </a:p>
        </p:txBody>
      </p:sp>
      <p:sp>
        <p:nvSpPr>
          <p:cNvPr id="7" name="Tijdelijke aanduiding voor inhoud 6"/>
          <p:cNvSpPr>
            <a:spLocks noGrp="1"/>
          </p:cNvSpPr>
          <p:nvPr>
            <p:ph sz="quarter" idx="12"/>
          </p:nvPr>
        </p:nvSpPr>
        <p:spPr>
          <a:xfrm>
            <a:off x="490133" y="1498859"/>
            <a:ext cx="8345753" cy="983084"/>
          </a:xfrm>
        </p:spPr>
        <p:txBody>
          <a:bodyPr wrap="square">
            <a:noAutofit/>
          </a:bodyPr>
          <a:lstStyle/>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Solvency II: Based on “net basis”</a:t>
            </a: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IFRS 17: Contract by contract and group of contracts, “gross basis” and reinsurance separately.</a:t>
            </a:r>
          </a:p>
          <a:p>
            <a:pPr marL="0" lvl="1" indent="0">
              <a:lnSpc>
                <a:spcPct val="100000"/>
              </a:lnSpc>
              <a:spcAft>
                <a:spcPts val="6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Difficult to build the bridge between the Solvency II risk margin:</a:t>
            </a:r>
          </a:p>
          <a:p>
            <a:pPr marL="536575" lvl="1" indent="-250825">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Solvency II</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CoC methodology</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Net of reinsurance</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Standard approach based on third party perspective</a:t>
            </a:r>
          </a:p>
          <a:p>
            <a:pPr marL="536575" lvl="1" indent="-250825">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IFRS 17</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Gross and reinsurance separately</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Percentile in a distribution</a:t>
            </a:r>
          </a:p>
          <a:p>
            <a:pPr marL="536575" lvl="1" indent="-250825">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Based on the entity’s own risk/reward requirements</a:t>
            </a:r>
          </a:p>
          <a:p>
            <a:pPr marL="0" lvl="1" indent="0">
              <a:lnSpc>
                <a:spcPct val="100000"/>
              </a:lnSpc>
              <a:spcAft>
                <a:spcPts val="6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The risk profile gross and net may differ significantly</a:t>
            </a: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2300309195"/>
      </p:ext>
    </p:extLst>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1229777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599" y="715163"/>
            <a:ext cx="8363192" cy="648392"/>
          </a:xfrm>
        </p:spPr>
        <p:txBody>
          <a:bodyPr vert="horz">
            <a:normAutofit fontScale="90000"/>
          </a:bodyPr>
          <a:lstStyle/>
          <a:p>
            <a:pPr>
              <a:defRPr/>
            </a:pPr>
            <a:r>
              <a:rPr lang="en-GB" dirty="0">
                <a:latin typeface="Arial" panose="020B0604020202020204" pitchFamily="34" charset="0"/>
                <a:cs typeface="Arial" panose="020B0604020202020204" pitchFamily="34" charset="0"/>
              </a:rPr>
              <a:t>Examples of other tricky issues – Stochastic models: Risk neutral vs. Expected return</a:t>
            </a:r>
            <a:endParaRPr lang="en-GB" sz="27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13</a:t>
            </a:fld>
            <a:endParaRPr lang="en-GB"/>
          </a:p>
        </p:txBody>
      </p:sp>
      <p:sp>
        <p:nvSpPr>
          <p:cNvPr id="7" name="Tijdelijke aanduiding voor inhoud 6"/>
          <p:cNvSpPr>
            <a:spLocks noGrp="1"/>
          </p:cNvSpPr>
          <p:nvPr>
            <p:ph sz="quarter" idx="12"/>
          </p:nvPr>
        </p:nvSpPr>
        <p:spPr>
          <a:xfrm>
            <a:off x="490134" y="1638004"/>
            <a:ext cx="8524658" cy="4096871"/>
          </a:xfrm>
        </p:spPr>
        <p:txBody>
          <a:bodyPr wrap="square">
            <a:noAutofit/>
          </a:bodyPr>
          <a:lstStyle/>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Solvency II deals with technical provisions “only”. Often stochastic models are used to compute present values, and these s</a:t>
            </a:r>
            <a:r>
              <a:rPr lang="en-GB" sz="1800" dirty="0">
                <a:latin typeface="Calibri" panose="020F0502020204030204" pitchFamily="34" charset="0"/>
                <a:ea typeface="Calibri" panose="020F0502020204030204" pitchFamily="34" charset="0"/>
                <a:cs typeface="Arial" panose="020B0604020202020204" pitchFamily="34" charset="0"/>
              </a:rPr>
              <a:t>tochastic models are often based on risk neutral modelling framework</a:t>
            </a:r>
          </a:p>
          <a:p>
            <a:pPr marL="0" lvl="1" indent="0">
              <a:lnSpc>
                <a:spcPct val="100000"/>
              </a:lnSpc>
              <a:spcAft>
                <a:spcPts val="6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The IFRS 17 framework includes both balance sheet items and P/L.</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Difficult to reconcile unwind of cash flows in balance sheet to P/L under risk neutral probability measure.</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Arial" panose="020B0604020202020204" pitchFamily="34" charset="0"/>
              </a:rPr>
              <a:t>Under IFRS 17, risk neutral measures </a:t>
            </a:r>
            <a:r>
              <a:rPr lang="en-GB" sz="1800">
                <a:latin typeface="Calibri" panose="020F0502020204030204" pitchFamily="34" charset="0"/>
                <a:ea typeface="Calibri" panose="020F0502020204030204" pitchFamily="34" charset="0"/>
                <a:cs typeface="Arial" panose="020B0604020202020204" pitchFamily="34" charset="0"/>
              </a:rPr>
              <a:t>are difficult to use</a:t>
            </a:r>
            <a:endParaRPr lang="en-GB" sz="1800" dirty="0">
              <a:latin typeface="Calibri" panose="020F0502020204030204" pitchFamily="34" charset="0"/>
              <a:ea typeface="Calibri" panose="020F0502020204030204" pitchFamily="34" charset="0"/>
              <a:cs typeface="Arial" panose="020B0604020202020204" pitchFamily="34" charset="0"/>
            </a:endParaRPr>
          </a:p>
          <a:p>
            <a:pPr marL="0" lvl="1" indent="0">
              <a:lnSpc>
                <a:spcPct val="100000"/>
              </a:lnSpc>
              <a:spcAft>
                <a:spcPts val="600"/>
              </a:spcAft>
              <a:buNone/>
            </a:pPr>
            <a:r>
              <a:rPr lang="en-GB" sz="1800" dirty="0">
                <a:latin typeface="Calibri" panose="020F0502020204030204" pitchFamily="34" charset="0"/>
                <a:ea typeface="Calibri" panose="020F0502020204030204" pitchFamily="34" charset="0"/>
                <a:cs typeface="Arial" panose="020B0604020202020204" pitchFamily="34" charset="0"/>
              </a:rPr>
              <a:t> </a:t>
            </a:r>
          </a:p>
          <a:p>
            <a:pPr lvl="1">
              <a:lnSpc>
                <a:spcPct val="100000"/>
              </a:lnSpc>
              <a:spcAft>
                <a:spcPts val="600"/>
              </a:spcAft>
              <a:buFont typeface="Wingdings" panose="05000000000000000000" pitchFamily="2" charset="2"/>
              <a:buChar char="Ø"/>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1875126324"/>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324136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599" y="715163"/>
            <a:ext cx="8184287" cy="648392"/>
          </a:xfrm>
        </p:spPr>
        <p:txBody>
          <a:bodyPr vert="horz">
            <a:normAutofit fontScale="90000"/>
          </a:bodyPr>
          <a:lstStyle/>
          <a:p>
            <a:pPr>
              <a:defRPr/>
            </a:pPr>
            <a:r>
              <a:rPr lang="en-GB" dirty="0">
                <a:latin typeface="Arial" panose="020B0604020202020204" pitchFamily="34" charset="0"/>
                <a:cs typeface="Arial" panose="020B0604020202020204" pitchFamily="34" charset="0"/>
              </a:rPr>
              <a:t>Examples of other tricky issues – Business combinations and transition </a:t>
            </a:r>
            <a:br>
              <a:rPr lang="en-GB" dirty="0">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14</a:t>
            </a:fld>
            <a:endParaRPr lang="en-GB"/>
          </a:p>
        </p:txBody>
      </p:sp>
      <p:sp>
        <p:nvSpPr>
          <p:cNvPr id="7" name="Tijdelijke aanduiding voor inhoud 6"/>
          <p:cNvSpPr>
            <a:spLocks noGrp="1"/>
          </p:cNvSpPr>
          <p:nvPr>
            <p:ph sz="quarter" idx="12"/>
          </p:nvPr>
        </p:nvSpPr>
        <p:spPr>
          <a:xfrm>
            <a:off x="490133" y="1667822"/>
            <a:ext cx="8345753" cy="4643978"/>
          </a:xfrm>
        </p:spPr>
        <p:txBody>
          <a:bodyPr wrap="square">
            <a:noAutofit/>
          </a:bodyPr>
          <a:lstStyle/>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Be aware of new accounting principles</a:t>
            </a:r>
            <a:r>
              <a:rPr lang="en-GB" sz="1800" dirty="0">
                <a:latin typeface="Calibri" panose="020F0502020204030204" pitchFamily="34" charset="0"/>
                <a:cs typeface="Times New Roman" panose="02020603050405020304" pitchFamily="18" charset="0"/>
              </a:rPr>
              <a:t> for business combinations</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cs typeface="Arial" panose="020B0604020202020204" pitchFamily="34" charset="0"/>
              </a:rPr>
              <a:t>Reclassification of LIC that returns into LRC</a:t>
            </a:r>
          </a:p>
          <a:p>
            <a:pPr lvl="1">
              <a:lnSpc>
                <a:spcPct val="100000"/>
              </a:lnSpc>
              <a:spcAft>
                <a:spcPts val="600"/>
              </a:spcAft>
              <a:buFont typeface="Wingdings" panose="05000000000000000000" pitchFamily="2" charset="2"/>
              <a:buChar char="Ø"/>
            </a:pPr>
            <a:endParaRPr lang="en-GB" sz="1800" dirty="0">
              <a:latin typeface="Calibri" panose="020F0502020204030204" pitchFamily="34" charset="0"/>
              <a:cs typeface="Arial" panose="020B0604020202020204" pitchFamily="34" charset="0"/>
            </a:endParaRPr>
          </a:p>
          <a:p>
            <a:pPr marL="0" lvl="1" indent="0">
              <a:lnSpc>
                <a:spcPct val="100000"/>
              </a:lnSpc>
              <a:spcAft>
                <a:spcPts val="600"/>
              </a:spcAft>
              <a:buNone/>
            </a:pPr>
            <a:r>
              <a:rPr lang="en-GB" sz="1800" dirty="0">
                <a:latin typeface="Calibri" panose="020F0502020204030204" pitchFamily="34" charset="0"/>
                <a:cs typeface="Arial" panose="020B0604020202020204" pitchFamily="34" charset="0"/>
              </a:rPr>
              <a:t>Transition</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cs typeface="Arial" panose="020B0604020202020204" pitchFamily="34" charset="0"/>
              </a:rPr>
              <a:t>Challenges both in relation to:</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cs typeface="Arial" panose="020B0604020202020204" pitchFamily="34" charset="0"/>
              </a:rPr>
              <a:t>Full retrospective approach</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cs typeface="Arial" panose="020B0604020202020204" pitchFamily="34" charset="0"/>
              </a:rPr>
              <a:t>Modified retrospective approach</a:t>
            </a:r>
          </a:p>
          <a:p>
            <a:pPr lvl="1">
              <a:lnSpc>
                <a:spcPct val="100000"/>
              </a:lnSpc>
              <a:spcAft>
                <a:spcPts val="600"/>
              </a:spcAft>
              <a:buFont typeface="Wingdings" panose="05000000000000000000" pitchFamily="2" charset="2"/>
              <a:buChar char="Ø"/>
            </a:pPr>
            <a:r>
              <a:rPr lang="en-GB" sz="1800" dirty="0">
                <a:latin typeface="Calibri" panose="020F0502020204030204" pitchFamily="34" charset="0"/>
                <a:cs typeface="Arial" panose="020B0604020202020204" pitchFamily="34" charset="0"/>
              </a:rPr>
              <a:t>Fair value approach</a:t>
            </a:r>
          </a:p>
          <a:p>
            <a:pPr lvl="1">
              <a:lnSpc>
                <a:spcPct val="100000"/>
              </a:lnSpc>
              <a:spcAft>
                <a:spcPts val="600"/>
              </a:spcAft>
              <a:buFont typeface="Wingdings" panose="05000000000000000000" pitchFamily="2" charset="2"/>
              <a:buChar char="Ø"/>
            </a:pPr>
            <a:endParaRPr lang="en-GB" sz="1800" dirty="0">
              <a:latin typeface="Calibri" panose="020F0502020204030204" pitchFamily="34" charset="0"/>
              <a:cs typeface="Times New Roman" panose="02020603050405020304" pitchFamily="18" charset="0"/>
            </a:endParaRP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186139179"/>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p:txBody>
          <a:bodyPr>
            <a:noAutofit/>
          </a:bodyPr>
          <a:lstStyle/>
          <a:p>
            <a:r>
              <a:rPr lang="en-US" sz="5400" dirty="0">
                <a:latin typeface="Calibri" panose="020F0502020204030204" pitchFamily="34" charset="0"/>
                <a:cs typeface="Arial" panose="020B0604020202020204" pitchFamily="34" charset="0"/>
              </a:rPr>
              <a:t>Questions</a:t>
            </a:r>
            <a:r>
              <a:rPr lang="en-US" sz="5400" dirty="0">
                <a:latin typeface="Arial" panose="020B0604020202020204" pitchFamily="34" charset="0"/>
                <a:cs typeface="Arial" panose="020B0604020202020204" pitchFamily="34" charset="0"/>
              </a:rPr>
              <a:t>?</a:t>
            </a:r>
            <a:endParaRPr lang="en-US" sz="5400" dirty="0"/>
          </a:p>
        </p:txBody>
      </p:sp>
      <p:sp>
        <p:nvSpPr>
          <p:cNvPr id="3" name="Espace réservé du numéro de diapositive 2"/>
          <p:cNvSpPr>
            <a:spLocks noGrp="1"/>
          </p:cNvSpPr>
          <p:nvPr>
            <p:ph type="sldNum" sz="quarter" idx="4294967295"/>
          </p:nvPr>
        </p:nvSpPr>
        <p:spPr>
          <a:xfrm>
            <a:off x="7381875" y="6608763"/>
            <a:ext cx="1762125" cy="258762"/>
          </a:xfrm>
        </p:spPr>
        <p:txBody>
          <a:bodyPr/>
          <a:lstStyle/>
          <a:p>
            <a:fld id="{306CB06F-8D94-B64C-AC66-62AFBAF0736E}" type="slidenum">
              <a:rPr lang="nl-NL" smtClean="0"/>
              <a:pPr/>
              <a:t>15</a:t>
            </a:fld>
            <a:endParaRPr lang="nl-NL" dirty="0"/>
          </a:p>
        </p:txBody>
      </p:sp>
    </p:spTree>
    <p:extLst>
      <p:ext uri="{BB962C8B-B14F-4D97-AF65-F5344CB8AC3E}">
        <p14:creationId xmlns:p14="http://schemas.microsoft.com/office/powerpoint/2010/main" val="2944119026"/>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442248F-D433-476E-87E3-1F015BB35F5D}"/>
              </a:ext>
            </a:extLst>
          </p:cNvPr>
          <p:cNvGraphicFramePr>
            <a:graphicFrameLocks noChangeAspect="1"/>
          </p:cNvGraphicFramePr>
          <p:nvPr>
            <p:custDataLst>
              <p:tags r:id="rId1"/>
            </p:custDataLst>
            <p:extLst>
              <p:ext uri="{D42A27DB-BD31-4B8C-83A1-F6EECF244321}">
                <p14:modId xmlns:p14="http://schemas.microsoft.com/office/powerpoint/2010/main" val="4214699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7" name="Object 6" hidden="1">
                        <a:extLst>
                          <a:ext uri="{FF2B5EF4-FFF2-40B4-BE49-F238E27FC236}">
                            <a16:creationId xmlns:a16="http://schemas.microsoft.com/office/drawing/2014/main" id="{1442248F-D433-476E-87E3-1F015BB35F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a:t>Background</a:t>
            </a:r>
          </a:p>
        </p:txBody>
      </p:sp>
      <p:sp>
        <p:nvSpPr>
          <p:cNvPr id="3" name="Slide Number Placeholder 2"/>
          <p:cNvSpPr>
            <a:spLocks noGrp="1"/>
          </p:cNvSpPr>
          <p:nvPr>
            <p:ph type="sldNum" sz="quarter" idx="10"/>
          </p:nvPr>
        </p:nvSpPr>
        <p:spPr/>
        <p:txBody>
          <a:bodyPr/>
          <a:lstStyle/>
          <a:p>
            <a:fld id="{306CB06F-8D94-B64C-AC66-62AFBAF0736E}" type="slidenum">
              <a:rPr lang="en-GB" smtClean="0"/>
              <a:pPr/>
              <a:t>2</a:t>
            </a:fld>
            <a:endParaRPr lang="en-GB"/>
          </a:p>
        </p:txBody>
      </p:sp>
      <p:sp>
        <p:nvSpPr>
          <p:cNvPr id="4" name="Footer Placeholder 3"/>
          <p:cNvSpPr>
            <a:spLocks noGrp="1"/>
          </p:cNvSpPr>
          <p:nvPr>
            <p:ph type="ftr" sz="quarter" idx="11"/>
          </p:nvPr>
        </p:nvSpPr>
        <p:spPr/>
        <p:txBody>
          <a:bodyPr/>
          <a:lstStyle/>
          <a:p>
            <a:r>
              <a:rPr lang="en-GB"/>
              <a:t>IFRS 17</a:t>
            </a:r>
          </a:p>
        </p:txBody>
      </p:sp>
      <p:sp>
        <p:nvSpPr>
          <p:cNvPr id="5" name="Content Placeholder 4"/>
          <p:cNvSpPr>
            <a:spLocks noGrp="1"/>
          </p:cNvSpPr>
          <p:nvPr>
            <p:ph sz="quarter" idx="12"/>
          </p:nvPr>
        </p:nvSpPr>
        <p:spPr>
          <a:xfrm>
            <a:off x="458521" y="1363555"/>
            <a:ext cx="8218080" cy="4661618"/>
          </a:xfrm>
        </p:spPr>
        <p:txBody>
          <a:bodyPr/>
          <a:lstStyle/>
          <a:p>
            <a:pPr marL="594900" lvl="2" indent="-342900">
              <a:lnSpc>
                <a:spcPct val="100000"/>
              </a:lnSpc>
              <a:spcBef>
                <a:spcPts val="600"/>
              </a:spcBef>
              <a:spcAft>
                <a:spcPts val="600"/>
              </a:spcAft>
              <a:buFont typeface="+mj-lt"/>
              <a:buAutoNum type="arabicPeriod"/>
            </a:pPr>
            <a:r>
              <a:rPr lang="en-GB" sz="1800">
                <a:latin typeface="Calibri" panose="020F0502020204030204" pitchFamily="34" charset="0"/>
                <a:cs typeface="Arial" panose="020B0604020202020204" pitchFamily="34" charset="0"/>
              </a:rPr>
              <a:t>IFRS 17 is a new principle-based reporting standard</a:t>
            </a:r>
          </a:p>
          <a:p>
            <a:pPr marL="594900" lvl="2" indent="-342900">
              <a:lnSpc>
                <a:spcPct val="100000"/>
              </a:lnSpc>
              <a:spcBef>
                <a:spcPts val="600"/>
              </a:spcBef>
              <a:spcAft>
                <a:spcPts val="600"/>
              </a:spcAft>
              <a:buFont typeface="+mj-lt"/>
              <a:buAutoNum type="arabicPeriod"/>
            </a:pPr>
            <a:r>
              <a:rPr lang="en-GB" sz="1800">
                <a:latin typeface="Calibri" panose="020F0502020204030204" pitchFamily="34" charset="0"/>
                <a:cs typeface="Arial" panose="020B0604020202020204" pitchFamily="34" charset="0"/>
              </a:rPr>
              <a:t>IFRS 17 leaves considerable room for interpretation and inconsistency in assumptions and methodology between entities in relation to e.g.:</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illiquidity premium,</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discount rates,</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contract boundaries,</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amortisation of Contractual Service Margin (CSM),</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onerous contracts test and allocation of loss,</a:t>
            </a:r>
          </a:p>
          <a:p>
            <a:pPr marL="893763" indent="-285750" algn="l">
              <a:lnSpc>
                <a:spcPct val="100000"/>
              </a:lnSpc>
              <a:buFont typeface="Wingdings" panose="05000000000000000000" pitchFamily="2" charset="2"/>
              <a:buChar char="Ø"/>
            </a:pPr>
            <a:r>
              <a:rPr lang="en-GB" sz="1400" b="0" i="0" u="none" strike="noStrike" baseline="0">
                <a:latin typeface="Calibri" panose="020F0502020204030204" pitchFamily="34" charset="0"/>
              </a:rPr>
              <a:t>transition treatment,</a:t>
            </a:r>
          </a:p>
          <a:p>
            <a:pPr marL="893763" indent="-285750" algn="l">
              <a:lnSpc>
                <a:spcPct val="100000"/>
              </a:lnSpc>
              <a:buFont typeface="Wingdings" panose="05000000000000000000" pitchFamily="2" charset="2"/>
              <a:buChar char="Ø"/>
            </a:pPr>
            <a:endParaRPr lang="en-GB" sz="1400">
              <a:latin typeface="Calibri" panose="020F0502020204030204" pitchFamily="34" charset="0"/>
            </a:endParaRPr>
          </a:p>
          <a:p>
            <a:pPr marL="594900" lvl="2" indent="-342900">
              <a:lnSpc>
                <a:spcPct val="100000"/>
              </a:lnSpc>
              <a:spcBef>
                <a:spcPts val="600"/>
              </a:spcBef>
              <a:spcAft>
                <a:spcPts val="600"/>
              </a:spcAft>
              <a:buFont typeface="+mj-lt"/>
              <a:buAutoNum type="arabicPeriod" startAt="3"/>
            </a:pPr>
            <a:r>
              <a:rPr lang="en-GB" sz="1800">
                <a:latin typeface="Calibri" panose="020F0502020204030204" pitchFamily="34" charset="0"/>
                <a:cs typeface="Arial" panose="020B0604020202020204" pitchFamily="34" charset="0"/>
              </a:rPr>
              <a:t>Computation of insurance liabilities requires advanced modelling and cash-flow projections (i.e. actuarial techniques and methodologies)</a:t>
            </a:r>
          </a:p>
          <a:p>
            <a:pPr marL="594900" lvl="2" indent="-342900">
              <a:lnSpc>
                <a:spcPct val="100000"/>
              </a:lnSpc>
              <a:spcBef>
                <a:spcPts val="600"/>
              </a:spcBef>
              <a:spcAft>
                <a:spcPts val="600"/>
              </a:spcAft>
              <a:buFont typeface="+mj-lt"/>
              <a:buAutoNum type="arabicPeriod" startAt="3"/>
            </a:pPr>
            <a:r>
              <a:rPr lang="en-GB" sz="1800">
                <a:latin typeface="Calibri" panose="020F0502020204030204" pitchFamily="34" charset="0"/>
                <a:cs typeface="Arial" panose="020B0604020202020204" pitchFamily="34" charset="0"/>
              </a:rPr>
              <a:t>Often, this cannot be done properly by accountants alone</a:t>
            </a:r>
          </a:p>
          <a:p>
            <a:pPr marL="594900" lvl="2" indent="-342900">
              <a:lnSpc>
                <a:spcPct val="100000"/>
              </a:lnSpc>
              <a:spcBef>
                <a:spcPts val="600"/>
              </a:spcBef>
              <a:spcAft>
                <a:spcPts val="600"/>
              </a:spcAft>
              <a:buFont typeface="+mj-lt"/>
              <a:buAutoNum type="arabicPeriod" startAt="3"/>
            </a:pPr>
            <a:endParaRPr lang="en-GB" sz="1800">
              <a:latin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A289CF-8F57-41E8-A7E6-A99F45EC5D4C}"/>
              </a:ext>
            </a:extLst>
          </p:cNvPr>
          <p:cNvSpPr txBox="1"/>
          <p:nvPr/>
        </p:nvSpPr>
        <p:spPr>
          <a:xfrm>
            <a:off x="4641575" y="2367171"/>
            <a:ext cx="4661452" cy="1661993"/>
          </a:xfrm>
          <a:prstGeom prst="rect">
            <a:avLst/>
          </a:prstGeom>
          <a:noFill/>
        </p:spPr>
        <p:txBody>
          <a:bodyPr wrap="square" rtlCol="0">
            <a:spAutoFit/>
          </a:bodyPr>
          <a:lstStyle/>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coverage units,</a:t>
            </a:r>
          </a:p>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risk adjustments,</a:t>
            </a:r>
          </a:p>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cost allocation and deferral,</a:t>
            </a:r>
          </a:p>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mutual business treatment,</a:t>
            </a:r>
          </a:p>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applicability of Premium Allocation Approach (PAA),</a:t>
            </a:r>
          </a:p>
          <a:p>
            <a:pPr marL="625475" indent="-285750" algn="l">
              <a:buFont typeface="Wingdings" panose="05000000000000000000" pitchFamily="2" charset="2"/>
              <a:buChar char="Ø"/>
            </a:pPr>
            <a:r>
              <a:rPr lang="en-GB" sz="1400">
                <a:solidFill>
                  <a:srgbClr val="0E4133"/>
                </a:solidFill>
                <a:latin typeface="Calibri" panose="020F0502020204030204" pitchFamily="34" charset="0"/>
                <a:ea typeface="+mn-ea"/>
              </a:rPr>
              <a:t>other Comprehensive Income (OCI) approach</a:t>
            </a:r>
          </a:p>
          <a:p>
            <a:endParaRPr lang="en-GB" sz="1800">
              <a:solidFill>
                <a:srgbClr val="0E4133"/>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9283251"/>
      </p:ext>
    </p:extLst>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007538-DFB7-403D-AFFF-FCFE6AB4785D}"/>
              </a:ext>
            </a:extLst>
          </p:cNvPr>
          <p:cNvGraphicFramePr>
            <a:graphicFrameLocks noChangeAspect="1"/>
          </p:cNvGraphicFramePr>
          <p:nvPr>
            <p:custDataLst>
              <p:tags r:id="rId1"/>
            </p:custDataLst>
            <p:extLst>
              <p:ext uri="{D42A27DB-BD31-4B8C-83A1-F6EECF244321}">
                <p14:modId xmlns:p14="http://schemas.microsoft.com/office/powerpoint/2010/main" val="1830460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99007538-DFB7-403D-AFFF-FCFE6AB478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p:nvPr>
        </p:nvSpPr>
        <p:spPr>
          <a:xfrm>
            <a:off x="651600" y="715163"/>
            <a:ext cx="7829550" cy="648392"/>
          </a:xfrm>
        </p:spPr>
        <p:txBody>
          <a:bodyPr vert="horz">
            <a:normAutofit/>
          </a:bodyPr>
          <a:lstStyle/>
          <a:p>
            <a:pPr>
              <a:defRPr/>
            </a:pPr>
            <a:r>
              <a:rPr lang="en-GB">
                <a:latin typeface="Arial" panose="020B0604020202020204" pitchFamily="34" charset="0"/>
                <a:cs typeface="Arial" panose="020B0604020202020204" pitchFamily="34" charset="0"/>
              </a:rPr>
              <a:t>AAE position</a:t>
            </a:r>
            <a:endParaRPr lang="en-GB" sz="2700">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0"/>
          </p:nvPr>
        </p:nvSpPr>
        <p:spPr/>
        <p:txBody>
          <a:bodyPr/>
          <a:lstStyle/>
          <a:p>
            <a:fld id="{306CB06F-8D94-B64C-AC66-62AFBAF0736E}" type="slidenum">
              <a:rPr lang="en-GB" smtClean="0"/>
              <a:pPr/>
              <a:t>3</a:t>
            </a:fld>
            <a:endParaRPr lang="en-GB"/>
          </a:p>
        </p:txBody>
      </p:sp>
      <p:sp>
        <p:nvSpPr>
          <p:cNvPr id="7" name="Tijdelijke aanduiding voor inhoud 6"/>
          <p:cNvSpPr>
            <a:spLocks noGrp="1"/>
          </p:cNvSpPr>
          <p:nvPr>
            <p:ph sz="quarter" idx="12"/>
          </p:nvPr>
        </p:nvSpPr>
        <p:spPr>
          <a:xfrm>
            <a:off x="490133" y="1498859"/>
            <a:ext cx="8737687" cy="983084"/>
          </a:xfrm>
        </p:spPr>
        <p:txBody>
          <a:bodyPr wrap="square">
            <a:noAutofit/>
          </a:bodyPr>
          <a:lstStyle/>
          <a:p>
            <a:pPr marL="0" lvl="1" indent="0">
              <a:lnSpc>
                <a:spcPct val="100000"/>
              </a:lnSpc>
              <a:spcAft>
                <a:spcPts val="600"/>
              </a:spcAft>
              <a:buNone/>
            </a:pPr>
            <a:r>
              <a:rPr lang="en-GB" sz="1800">
                <a:latin typeface="Calibri" panose="020F0502020204030204" pitchFamily="34" charset="0"/>
                <a:cs typeface="Arial" panose="020B0604020202020204" pitchFamily="34" charset="0"/>
              </a:rPr>
              <a:t>The AAE has suggested two compulsory roles for actuaries in the governance structure for companies reporting under IFRS 17:</a:t>
            </a:r>
          </a:p>
          <a:p>
            <a:pPr lvl="2">
              <a:lnSpc>
                <a:spcPct val="100000"/>
              </a:lnSpc>
              <a:spcAft>
                <a:spcPts val="600"/>
              </a:spcAft>
              <a:buFont typeface="Wingdings" panose="05000000000000000000" pitchFamily="2" charset="2"/>
              <a:buChar char="Ø"/>
            </a:pPr>
            <a:r>
              <a:rPr lang="en-GB" sz="1800">
                <a:latin typeface="Calibri" panose="020F0502020204030204" pitchFamily="34" charset="0"/>
                <a:cs typeface="Arial" panose="020B0604020202020204" pitchFamily="34" charset="0"/>
              </a:rPr>
              <a:t>One role for an actuary working in the entity</a:t>
            </a:r>
          </a:p>
          <a:p>
            <a:pPr lvl="2">
              <a:lnSpc>
                <a:spcPct val="100000"/>
              </a:lnSpc>
              <a:spcAft>
                <a:spcPts val="600"/>
              </a:spcAft>
              <a:buFont typeface="Wingdings" panose="05000000000000000000" pitchFamily="2" charset="2"/>
              <a:buChar char="Ø"/>
            </a:pPr>
            <a:r>
              <a:rPr lang="en-GB" sz="1800">
                <a:latin typeface="Calibri" panose="020F0502020204030204" pitchFamily="34" charset="0"/>
                <a:cs typeface="Arial" panose="020B0604020202020204" pitchFamily="34" charset="0"/>
              </a:rPr>
              <a:t>One role for an actuary assisting the auditors of the entity  </a:t>
            </a:r>
          </a:p>
        </p:txBody>
      </p:sp>
      <p:sp>
        <p:nvSpPr>
          <p:cNvPr id="10" name="Footer Placeholder 3"/>
          <p:cNvSpPr>
            <a:spLocks noGrp="1"/>
          </p:cNvSpPr>
          <p:nvPr>
            <p:ph type="ftr" sz="quarter" idx="11"/>
          </p:nvPr>
        </p:nvSpPr>
        <p:spPr>
          <a:xfrm>
            <a:off x="685800" y="6608789"/>
            <a:ext cx="3010640" cy="249211"/>
          </a:xfrm>
        </p:spPr>
        <p:txBody>
          <a:bodyPr/>
          <a:lstStyle/>
          <a:p>
            <a:r>
              <a:rPr lang="en-GB"/>
              <a:t>IFRS 17</a:t>
            </a:r>
          </a:p>
        </p:txBody>
      </p:sp>
    </p:spTree>
    <p:extLst>
      <p:ext uri="{BB962C8B-B14F-4D97-AF65-F5344CB8AC3E}">
        <p14:creationId xmlns:p14="http://schemas.microsoft.com/office/powerpoint/2010/main" val="2159712962"/>
      </p:ext>
    </p:extLst>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7A12B5-4574-4FFC-9A54-52D6058F6FBD}"/>
              </a:ext>
            </a:extLst>
          </p:cNvPr>
          <p:cNvGraphicFramePr>
            <a:graphicFrameLocks noChangeAspect="1"/>
          </p:cNvGraphicFramePr>
          <p:nvPr>
            <p:custDataLst>
              <p:tags r:id="rId1"/>
            </p:custDataLst>
            <p:extLst>
              <p:ext uri="{D42A27DB-BD31-4B8C-83A1-F6EECF244321}">
                <p14:modId xmlns:p14="http://schemas.microsoft.com/office/powerpoint/2010/main" val="3677840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FA7A12B5-4574-4FFC-9A54-52D6058F6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52785" y="715163"/>
            <a:ext cx="8301091" cy="648392"/>
          </a:xfrm>
        </p:spPr>
        <p:txBody>
          <a:bodyPr vert="horz">
            <a:normAutofit fontScale="90000"/>
          </a:bodyPr>
          <a:lstStyle/>
          <a:p>
            <a:r>
              <a:rPr lang="en-US" dirty="0"/>
              <a:t>The actuary in the entity (“The Reporting Actuary”?) (I/II)</a:t>
            </a:r>
          </a:p>
        </p:txBody>
      </p:sp>
      <p:sp>
        <p:nvSpPr>
          <p:cNvPr id="3" name="Slide Number Placeholder 2"/>
          <p:cNvSpPr>
            <a:spLocks noGrp="1"/>
          </p:cNvSpPr>
          <p:nvPr>
            <p:ph type="sldNum" sz="quarter" idx="10"/>
          </p:nvPr>
        </p:nvSpPr>
        <p:spPr/>
        <p:txBody>
          <a:bodyPr/>
          <a:lstStyle/>
          <a:p>
            <a:fld id="{306CB06F-8D94-B64C-AC66-62AFBAF0736E}" type="slidenum">
              <a:rPr lang="en-US" smtClean="0"/>
              <a:pPr/>
              <a:t>4</a:t>
            </a:fld>
            <a:endParaRPr lang="en-US" dirty="0"/>
          </a:p>
        </p:txBody>
      </p:sp>
      <p:sp>
        <p:nvSpPr>
          <p:cNvPr id="5" name="Content Placeholder 4"/>
          <p:cNvSpPr>
            <a:spLocks noGrp="1"/>
          </p:cNvSpPr>
          <p:nvPr>
            <p:ph sz="quarter" idx="12"/>
          </p:nvPr>
        </p:nvSpPr>
        <p:spPr>
          <a:xfrm>
            <a:off x="651600" y="1869232"/>
            <a:ext cx="7829550" cy="5040000"/>
          </a:xfrm>
        </p:spPr>
        <p:txBody>
          <a:bodyPr/>
          <a:lstStyle/>
          <a:p>
            <a:pPr>
              <a:lnSpc>
                <a:spcPct val="100000"/>
              </a:lnSpc>
              <a:spcAft>
                <a:spcPts val="600"/>
              </a:spcAft>
            </a:pPr>
            <a:r>
              <a:rPr lang="en-US" sz="1800" dirty="0">
                <a:latin typeface="Calibri" panose="020F0502020204030204" pitchFamily="34" charset="0"/>
                <a:cs typeface="Arial" panose="020B0604020202020204" pitchFamily="34" charset="0"/>
              </a:rPr>
              <a:t>The Tasks</a:t>
            </a:r>
          </a:p>
          <a:p>
            <a:pPr algn="l">
              <a:lnSpc>
                <a:spcPct val="100000"/>
              </a:lnSpc>
              <a:spcAft>
                <a:spcPts val="600"/>
              </a:spcAft>
            </a:pPr>
            <a:r>
              <a:rPr lang="en-US" sz="1400" b="0" i="0" u="none" strike="noStrike" baseline="0" dirty="0">
                <a:latin typeface="Calibri" panose="020F0502020204030204" pitchFamily="34" charset="0"/>
              </a:rPr>
              <a:t>The AAE considered that a Reporting Actuary could add value, quality and consistency (with Solvency II and with approaches of other preparers) to the process </a:t>
            </a:r>
            <a:r>
              <a:rPr lang="da-DK" sz="1400" b="0" i="0" u="none" strike="noStrike" baseline="0" dirty="0">
                <a:latin typeface="Calibri" panose="020F0502020204030204" pitchFamily="34" charset="0"/>
              </a:rPr>
              <a:t>by</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having an active statutory responsibility in preparing the measurement of insurance liabilities in the accounts, and</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providing assurance to the Board around assumptions, parameters and methodologies </a:t>
            </a:r>
            <a:r>
              <a:rPr lang="da-DK" sz="1400" b="0" i="0" u="none" strike="noStrike" baseline="0" dirty="0" err="1">
                <a:latin typeface="Calibri" panose="020F0502020204030204" pitchFamily="34" charset="0"/>
              </a:rPr>
              <a:t>used</a:t>
            </a:r>
            <a:r>
              <a:rPr lang="da-DK" sz="1400" b="0" i="0" u="none" strike="noStrike" baseline="0" dirty="0">
                <a:latin typeface="Calibri" panose="020F0502020204030204" pitchFamily="34" charset="0"/>
              </a:rPr>
              <a:t>.</a:t>
            </a:r>
          </a:p>
          <a:p>
            <a:pPr algn="l">
              <a:lnSpc>
                <a:spcPct val="100000"/>
              </a:lnSpc>
              <a:spcAft>
                <a:spcPts val="600"/>
              </a:spcAft>
            </a:pPr>
            <a:r>
              <a:rPr lang="en-US" sz="1400" b="0" i="0" u="none" strike="noStrike" baseline="0" dirty="0">
                <a:latin typeface="Calibri" panose="020F0502020204030204" pitchFamily="34" charset="0"/>
              </a:rPr>
              <a:t>The AAE therefore proposed that the function of Reporting Actuary should be introduced in Europe as a regulatory role in the accounting under IFRS 17.</a:t>
            </a:r>
          </a:p>
          <a:p>
            <a:pPr algn="l"/>
            <a:r>
              <a:rPr lang="da-DK" sz="1800" i="0" u="none" strike="noStrike" baseline="0" dirty="0">
                <a:latin typeface="Calibri-Bold"/>
              </a:rPr>
              <a:t>The </a:t>
            </a:r>
            <a:r>
              <a:rPr lang="da-DK" sz="1800" i="0" u="none" strike="noStrike" baseline="0" dirty="0" err="1">
                <a:latin typeface="Calibri-Bold"/>
              </a:rPr>
              <a:t>responsibility</a:t>
            </a:r>
            <a:endParaRPr lang="da-DK" sz="1800" i="0" u="none" strike="noStrike" baseline="0" dirty="0">
              <a:latin typeface="Calibri-Bold"/>
            </a:endParaRPr>
          </a:p>
          <a:p>
            <a:pPr marL="285750" indent="-285750">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The </a:t>
            </a:r>
            <a:r>
              <a:rPr lang="en-US" sz="1400" dirty="0">
                <a:latin typeface="Calibri" panose="020F0502020204030204" pitchFamily="34" charset="0"/>
              </a:rPr>
              <a:t>Board of an insurance company or group has overall responsibility for the IFRS and Solvency II financial statements. Therefore, AAE suggests that the Board is responsible for appointing a Reporting Actuary in order to ensure that adequate actuarial skills are involved in preparing the financial statements of an insurance company.</a:t>
            </a:r>
          </a:p>
        </p:txBody>
      </p:sp>
      <p:sp>
        <p:nvSpPr>
          <p:cNvPr id="13" name="Footer Placeholder 3">
            <a:extLst>
              <a:ext uri="{FF2B5EF4-FFF2-40B4-BE49-F238E27FC236}">
                <a16:creationId xmlns:a16="http://schemas.microsoft.com/office/drawing/2014/main" id="{9BEF4706-FEEA-450B-ACB7-39073A145113}"/>
              </a:ext>
            </a:extLst>
          </p:cNvPr>
          <p:cNvSpPr>
            <a:spLocks noGrp="1"/>
          </p:cNvSpPr>
          <p:nvPr>
            <p:ph type="ftr" sz="quarter" idx="11"/>
          </p:nvPr>
        </p:nvSpPr>
        <p:spPr>
          <a:xfrm>
            <a:off x="685800" y="6608789"/>
            <a:ext cx="3010640" cy="249211"/>
          </a:xfrm>
        </p:spPr>
        <p:txBody>
          <a:bodyPr/>
          <a:lstStyle/>
          <a:p>
            <a:r>
              <a:rPr lang="en-GB" dirty="0"/>
              <a:t>IFRS 17</a:t>
            </a:r>
          </a:p>
        </p:txBody>
      </p:sp>
    </p:spTree>
    <p:extLst>
      <p:ext uri="{BB962C8B-B14F-4D97-AF65-F5344CB8AC3E}">
        <p14:creationId xmlns:p14="http://schemas.microsoft.com/office/powerpoint/2010/main" val="1775548688"/>
      </p:ext>
    </p:extLst>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7A12B5-4574-4FFC-9A54-52D6058F6FBD}"/>
              </a:ext>
            </a:extLst>
          </p:cNvPr>
          <p:cNvGraphicFramePr>
            <a:graphicFrameLocks noChangeAspect="1"/>
          </p:cNvGraphicFramePr>
          <p:nvPr>
            <p:custDataLst>
              <p:tags r:id="rId1"/>
            </p:custDataLst>
            <p:extLst>
              <p:ext uri="{D42A27DB-BD31-4B8C-83A1-F6EECF244321}">
                <p14:modId xmlns:p14="http://schemas.microsoft.com/office/powerpoint/2010/main" val="4061890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FA7A12B5-4574-4FFC-9A54-52D6058F6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52785" y="715163"/>
            <a:ext cx="8301091" cy="648392"/>
          </a:xfrm>
        </p:spPr>
        <p:txBody>
          <a:bodyPr vert="horz">
            <a:normAutofit fontScale="90000"/>
          </a:bodyPr>
          <a:lstStyle/>
          <a:p>
            <a:r>
              <a:rPr lang="en-US" dirty="0"/>
              <a:t>The actuary in the entity (“The Reporting Actuary”?)</a:t>
            </a:r>
            <a:br>
              <a:rPr lang="en-US" dirty="0"/>
            </a:br>
            <a:r>
              <a:rPr lang="en-US" dirty="0"/>
              <a:t>(II/II)</a:t>
            </a:r>
          </a:p>
        </p:txBody>
      </p:sp>
      <p:sp>
        <p:nvSpPr>
          <p:cNvPr id="3" name="Slide Number Placeholder 2"/>
          <p:cNvSpPr>
            <a:spLocks noGrp="1"/>
          </p:cNvSpPr>
          <p:nvPr>
            <p:ph type="sldNum" sz="quarter" idx="10"/>
          </p:nvPr>
        </p:nvSpPr>
        <p:spPr/>
        <p:txBody>
          <a:bodyPr/>
          <a:lstStyle/>
          <a:p>
            <a:fld id="{306CB06F-8D94-B64C-AC66-62AFBAF0736E}" type="slidenum">
              <a:rPr lang="en-US" smtClean="0"/>
              <a:pPr/>
              <a:t>5</a:t>
            </a:fld>
            <a:endParaRPr lang="en-US" dirty="0"/>
          </a:p>
        </p:txBody>
      </p:sp>
      <p:sp>
        <p:nvSpPr>
          <p:cNvPr id="5" name="Content Placeholder 4"/>
          <p:cNvSpPr>
            <a:spLocks noGrp="1"/>
          </p:cNvSpPr>
          <p:nvPr>
            <p:ph sz="quarter" idx="12"/>
          </p:nvPr>
        </p:nvSpPr>
        <p:spPr>
          <a:xfrm>
            <a:off x="651600" y="1779774"/>
            <a:ext cx="7829550" cy="5040000"/>
          </a:xfrm>
        </p:spPr>
        <p:txBody>
          <a:bodyPr/>
          <a:lstStyle/>
          <a:p>
            <a:pPr>
              <a:lnSpc>
                <a:spcPct val="100000"/>
              </a:lnSpc>
              <a:spcAft>
                <a:spcPts val="600"/>
              </a:spcAft>
            </a:pPr>
            <a:r>
              <a:rPr lang="en-US" sz="1800" dirty="0">
                <a:latin typeface="Calibri-Bold"/>
              </a:rPr>
              <a:t>Reporting</a:t>
            </a:r>
          </a:p>
          <a:p>
            <a:pPr marL="285750" indent="-285750">
              <a:lnSpc>
                <a:spcPct val="100000"/>
              </a:lnSpc>
              <a:spcAft>
                <a:spcPts val="600"/>
              </a:spcAft>
              <a:buFont typeface="Wingdings" panose="05000000000000000000" pitchFamily="2" charset="2"/>
              <a:buChar char="Ø"/>
            </a:pPr>
            <a:r>
              <a:rPr lang="en-US" sz="1400" dirty="0">
                <a:latin typeface="Calibri" panose="020F0502020204030204" pitchFamily="34" charset="0"/>
              </a:rPr>
              <a:t>As part of the responsibility, the Reporting Actuary should report to the Board and should prepare an internal actuarial report to the Board to support financial statements, covering at least the applied methodology, the assumptions used, the data used, identification of the judgments applied, the results including their sensitivities in relation to the valuation of insurance liabilities and any material risks, uncertainties, limitations and recommendations. </a:t>
            </a:r>
          </a:p>
          <a:p>
            <a:pPr>
              <a:lnSpc>
                <a:spcPct val="100000"/>
              </a:lnSpc>
              <a:spcAft>
                <a:spcPts val="600"/>
              </a:spcAft>
            </a:pPr>
            <a:r>
              <a:rPr lang="da-DK" sz="1800" dirty="0" err="1">
                <a:latin typeface="Calibri-Bold"/>
              </a:rPr>
              <a:t>Proposed</a:t>
            </a:r>
            <a:r>
              <a:rPr lang="da-DK" sz="1800" dirty="0">
                <a:latin typeface="Calibri-Bold"/>
              </a:rPr>
              <a:t> </a:t>
            </a:r>
            <a:r>
              <a:rPr lang="da-DK" sz="1800" dirty="0" err="1">
                <a:latin typeface="Calibri-Bold"/>
              </a:rPr>
              <a:t>Regulation</a:t>
            </a:r>
            <a:endParaRPr lang="da-DK" sz="1800" dirty="0">
              <a:latin typeface="Calibri-Bold"/>
            </a:endParaRPr>
          </a:p>
          <a:p>
            <a:pPr marL="285750" indent="-285750">
              <a:lnSpc>
                <a:spcPct val="100000"/>
              </a:lnSpc>
              <a:spcAft>
                <a:spcPts val="600"/>
              </a:spcAft>
              <a:buFont typeface="Wingdings" panose="05000000000000000000" pitchFamily="2" charset="2"/>
              <a:buChar char="Ø"/>
            </a:pPr>
            <a:r>
              <a:rPr lang="en-US" sz="1400" dirty="0">
                <a:latin typeface="Calibri" panose="020F0502020204030204" pitchFamily="34" charset="0"/>
              </a:rPr>
              <a:t>The AAE recommends that the tasks and the responsibility of the Reporting Actuary should be defined as part of the accounting regulatory framework for insurance companies and groups reporting under IFRS 17. The AAE envisages that this framework would ideally be defined as part of the EU IFRS 17 endorsement process.</a:t>
            </a:r>
          </a:p>
        </p:txBody>
      </p:sp>
      <p:sp>
        <p:nvSpPr>
          <p:cNvPr id="13" name="Footer Placeholder 3">
            <a:extLst>
              <a:ext uri="{FF2B5EF4-FFF2-40B4-BE49-F238E27FC236}">
                <a16:creationId xmlns:a16="http://schemas.microsoft.com/office/drawing/2014/main" id="{9BEF4706-FEEA-450B-ACB7-39073A145113}"/>
              </a:ext>
            </a:extLst>
          </p:cNvPr>
          <p:cNvSpPr>
            <a:spLocks noGrp="1"/>
          </p:cNvSpPr>
          <p:nvPr>
            <p:ph type="ftr" sz="quarter" idx="11"/>
          </p:nvPr>
        </p:nvSpPr>
        <p:spPr>
          <a:xfrm>
            <a:off x="685800" y="6608789"/>
            <a:ext cx="3010640" cy="249211"/>
          </a:xfrm>
        </p:spPr>
        <p:txBody>
          <a:bodyPr/>
          <a:lstStyle/>
          <a:p>
            <a:r>
              <a:rPr lang="en-GB" dirty="0"/>
              <a:t>IFRS 17</a:t>
            </a:r>
          </a:p>
        </p:txBody>
      </p:sp>
    </p:spTree>
    <p:extLst>
      <p:ext uri="{BB962C8B-B14F-4D97-AF65-F5344CB8AC3E}">
        <p14:creationId xmlns:p14="http://schemas.microsoft.com/office/powerpoint/2010/main" val="1689709437"/>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7A12B5-4574-4FFC-9A54-52D6058F6FBD}"/>
              </a:ext>
            </a:extLst>
          </p:cNvPr>
          <p:cNvGraphicFramePr>
            <a:graphicFrameLocks noChangeAspect="1"/>
          </p:cNvGraphicFramePr>
          <p:nvPr>
            <p:custDataLst>
              <p:tags r:id="rId1"/>
            </p:custDataLst>
            <p:extLst>
              <p:ext uri="{D42A27DB-BD31-4B8C-83A1-F6EECF244321}">
                <p14:modId xmlns:p14="http://schemas.microsoft.com/office/powerpoint/2010/main" val="168234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FA7A12B5-4574-4FFC-9A54-52D6058F6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n-US" dirty="0"/>
              <a:t>An Actuary as part of the Audit process (I/II)</a:t>
            </a:r>
          </a:p>
        </p:txBody>
      </p:sp>
      <p:sp>
        <p:nvSpPr>
          <p:cNvPr id="3" name="Slide Number Placeholder 2"/>
          <p:cNvSpPr>
            <a:spLocks noGrp="1"/>
          </p:cNvSpPr>
          <p:nvPr>
            <p:ph type="sldNum" sz="quarter" idx="10"/>
          </p:nvPr>
        </p:nvSpPr>
        <p:spPr/>
        <p:txBody>
          <a:bodyPr/>
          <a:lstStyle/>
          <a:p>
            <a:fld id="{306CB06F-8D94-B64C-AC66-62AFBAF0736E}" type="slidenum">
              <a:rPr lang="en-US" smtClean="0"/>
              <a:pPr/>
              <a:t>6</a:t>
            </a:fld>
            <a:endParaRPr lang="en-US" dirty="0"/>
          </a:p>
        </p:txBody>
      </p:sp>
      <p:sp>
        <p:nvSpPr>
          <p:cNvPr id="5" name="Content Placeholder 4"/>
          <p:cNvSpPr>
            <a:spLocks noGrp="1"/>
          </p:cNvSpPr>
          <p:nvPr>
            <p:ph sz="quarter" idx="12"/>
          </p:nvPr>
        </p:nvSpPr>
        <p:spPr>
          <a:xfrm>
            <a:off x="651600" y="1267676"/>
            <a:ext cx="7919906" cy="5040000"/>
          </a:xfrm>
        </p:spPr>
        <p:txBody>
          <a:bodyPr/>
          <a:lstStyle/>
          <a:p>
            <a:pPr algn="l"/>
            <a:r>
              <a:rPr lang="en-US" sz="1800" b="0" i="0" u="none" strike="noStrike" baseline="0" dirty="0">
                <a:latin typeface="Calibri" panose="020F0502020204030204" pitchFamily="34" charset="0"/>
              </a:rPr>
              <a:t>Background</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cs typeface="Calibri" panose="020F0502020204030204" pitchFamily="34" charset="0"/>
              </a:rPr>
              <a:t>It requires a certain set of skills for the auditor to review the valuation of insurance liabilities under IFRS 17. Most notably, actuarial skills are required for the audit process.</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cs typeface="Calibri" panose="020F0502020204030204" pitchFamily="34" charset="0"/>
              </a:rPr>
              <a:t>The audit profession has developed international standards for auditing accounting estimates and valuations based professional judgements, the ISA 540, and standard for using non-audit experts in the auditing process, the ISA 620.</a:t>
            </a:r>
          </a:p>
          <a:p>
            <a:pPr algn="l">
              <a:lnSpc>
                <a:spcPct val="100000"/>
              </a:lnSpc>
              <a:spcAft>
                <a:spcPts val="600"/>
              </a:spcAft>
            </a:pPr>
            <a:r>
              <a:rPr lang="en-US" sz="1800" dirty="0">
                <a:solidFill>
                  <a:schemeClr val="tx1"/>
                </a:solidFill>
                <a:latin typeface="Calibri" panose="020F0502020204030204" pitchFamily="34" charset="0"/>
                <a:cs typeface="Calibri" panose="020F0502020204030204" pitchFamily="34" charset="0"/>
              </a:rPr>
              <a:t>The Task</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ISA 540 and ISA 620 set appropriate standards for auditing valuations based on professional judgement as well as the auditor’s use of non-audit technical experts.</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The AAE would like to encourage cooperation between auditors and actuaries in relation to the audit of insurance companies under IFRS 17. Together, the two professions can ensure quality in the audit process at a level that none of the professions would be able to by itself. The actuary in this context is employed or engaged by the auditor and should comply with the ISA 620 and ISA </a:t>
            </a:r>
            <a:r>
              <a:rPr lang="da-DK" sz="1400" b="0" i="0" u="none" strike="noStrike" baseline="0" dirty="0">
                <a:latin typeface="Calibri" panose="020F0502020204030204" pitchFamily="34" charset="0"/>
              </a:rPr>
              <a:t>540 standards of auditors.</a:t>
            </a:r>
            <a:endParaRPr lang="en-US" sz="1400" dirty="0">
              <a:solidFill>
                <a:schemeClr val="tx1"/>
              </a:solidFill>
              <a:latin typeface="Calibri" panose="020F0502020204030204" pitchFamily="34" charset="0"/>
              <a:cs typeface="Calibri" panose="020F0502020204030204" pitchFamily="34" charset="0"/>
            </a:endParaRPr>
          </a:p>
          <a:p>
            <a:pPr marL="285750" indent="-285750" algn="l">
              <a:lnSpc>
                <a:spcPct val="100000"/>
              </a:lnSpc>
              <a:spcAft>
                <a:spcPts val="600"/>
              </a:spcAft>
              <a:buFont typeface="Wingdings" panose="05000000000000000000" pitchFamily="2" charset="2"/>
              <a:buChar char="Ø"/>
            </a:pPr>
            <a:endParaRPr lang="en-US" sz="1400" dirty="0">
              <a:solidFill>
                <a:schemeClr val="tx1"/>
              </a:solidFill>
              <a:latin typeface="Calibri" panose="020F0502020204030204" pitchFamily="34" charset="0"/>
              <a:cs typeface="Calibri" panose="020F0502020204030204" pitchFamily="34" charset="0"/>
            </a:endParaRPr>
          </a:p>
          <a:p>
            <a:pPr marL="342900" indent="-342900">
              <a:lnSpc>
                <a:spcPct val="100000"/>
              </a:lnSpc>
              <a:spcAft>
                <a:spcPts val="0"/>
              </a:spcAft>
              <a:buFont typeface="+mj-lt"/>
              <a:buAutoNum type="arabicPeriod"/>
            </a:pPr>
            <a:endParaRPr lang="en-US" sz="1800" dirty="0">
              <a:latin typeface="Calibri" panose="020F0502020204030204" pitchFamily="34" charset="0"/>
              <a:cs typeface="Arial" panose="020B0604020202020204" pitchFamily="34" charset="0"/>
            </a:endParaRPr>
          </a:p>
        </p:txBody>
      </p:sp>
      <p:sp>
        <p:nvSpPr>
          <p:cNvPr id="9" name="Footer Placeholder 3">
            <a:extLst>
              <a:ext uri="{FF2B5EF4-FFF2-40B4-BE49-F238E27FC236}">
                <a16:creationId xmlns:a16="http://schemas.microsoft.com/office/drawing/2014/main" id="{E75BE657-4C75-40AD-B2CC-01704BA579B0}"/>
              </a:ext>
            </a:extLst>
          </p:cNvPr>
          <p:cNvSpPr>
            <a:spLocks noGrp="1"/>
          </p:cNvSpPr>
          <p:nvPr>
            <p:ph type="ftr" sz="quarter" idx="11"/>
          </p:nvPr>
        </p:nvSpPr>
        <p:spPr>
          <a:xfrm>
            <a:off x="685800" y="6608789"/>
            <a:ext cx="3010640" cy="249211"/>
          </a:xfrm>
        </p:spPr>
        <p:txBody>
          <a:bodyPr/>
          <a:lstStyle/>
          <a:p>
            <a:r>
              <a:rPr lang="en-GB" dirty="0"/>
              <a:t>IFRS 17</a:t>
            </a:r>
          </a:p>
        </p:txBody>
      </p:sp>
    </p:spTree>
    <p:extLst>
      <p:ext uri="{BB962C8B-B14F-4D97-AF65-F5344CB8AC3E}">
        <p14:creationId xmlns:p14="http://schemas.microsoft.com/office/powerpoint/2010/main" val="4027939209"/>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A7A12B5-4574-4FFC-9A54-52D6058F6FBD}"/>
              </a:ext>
            </a:extLst>
          </p:cNvPr>
          <p:cNvGraphicFramePr>
            <a:graphicFrameLocks noChangeAspect="1"/>
          </p:cNvGraphicFramePr>
          <p:nvPr>
            <p:custDataLst>
              <p:tags r:id="rId1"/>
            </p:custDataLst>
            <p:extLst>
              <p:ext uri="{D42A27DB-BD31-4B8C-83A1-F6EECF244321}">
                <p14:modId xmlns:p14="http://schemas.microsoft.com/office/powerpoint/2010/main" val="9057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FA7A12B5-4574-4FFC-9A54-52D6058F6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n-US" dirty="0"/>
              <a:t>An Actuary as part of the Audit process (II/II)</a:t>
            </a:r>
          </a:p>
        </p:txBody>
      </p:sp>
      <p:sp>
        <p:nvSpPr>
          <p:cNvPr id="3" name="Slide Number Placeholder 2"/>
          <p:cNvSpPr>
            <a:spLocks noGrp="1"/>
          </p:cNvSpPr>
          <p:nvPr>
            <p:ph type="sldNum" sz="quarter" idx="10"/>
          </p:nvPr>
        </p:nvSpPr>
        <p:spPr/>
        <p:txBody>
          <a:bodyPr/>
          <a:lstStyle/>
          <a:p>
            <a:fld id="{306CB06F-8D94-B64C-AC66-62AFBAF0736E}" type="slidenum">
              <a:rPr lang="en-US" smtClean="0"/>
              <a:pPr/>
              <a:t>7</a:t>
            </a:fld>
            <a:endParaRPr lang="en-US" dirty="0"/>
          </a:p>
        </p:txBody>
      </p:sp>
      <p:sp>
        <p:nvSpPr>
          <p:cNvPr id="5" name="Content Placeholder 4"/>
          <p:cNvSpPr>
            <a:spLocks noGrp="1"/>
          </p:cNvSpPr>
          <p:nvPr>
            <p:ph sz="quarter" idx="12"/>
          </p:nvPr>
        </p:nvSpPr>
        <p:spPr>
          <a:xfrm>
            <a:off x="651600" y="1267676"/>
            <a:ext cx="7919906" cy="5040000"/>
          </a:xfrm>
        </p:spPr>
        <p:txBody>
          <a:bodyPr/>
          <a:lstStyle/>
          <a:p>
            <a:pPr algn="l"/>
            <a:r>
              <a:rPr lang="da-DK" sz="1800" i="0" u="none" strike="noStrike" baseline="0" dirty="0">
                <a:latin typeface="Calibri-Bold"/>
              </a:rPr>
              <a:t>The </a:t>
            </a:r>
            <a:r>
              <a:rPr lang="da-DK" sz="1800" i="0" u="none" strike="noStrike" baseline="0" dirty="0" err="1">
                <a:latin typeface="Calibri-Bold"/>
              </a:rPr>
              <a:t>responsibility</a:t>
            </a:r>
            <a:endParaRPr lang="da-DK" sz="1800" i="0" u="none" strike="noStrike" baseline="0" dirty="0">
              <a:latin typeface="Calibri-Bold"/>
            </a:endParaRP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ISA 620 clearly governs the split of responsibility between the auditor and the expert used in the audit of financial statements, and clarifies that the auditor cannot delegate any part of the responsibility for the financial statement. The AAE does not propose any changes to this relationship, and consequently, the proposal does not suggest that actuary should co-sign the audit opinion or any other external documentation.</a:t>
            </a:r>
          </a:p>
          <a:p>
            <a:pPr marL="285750" indent="-285750" algn="l">
              <a:lnSpc>
                <a:spcPct val="100000"/>
              </a:lnSpc>
              <a:spcAft>
                <a:spcPts val="600"/>
              </a:spcAft>
              <a:buFont typeface="Wingdings" panose="05000000000000000000" pitchFamily="2" charset="2"/>
              <a:buChar char="Ø"/>
            </a:pPr>
            <a:r>
              <a:rPr lang="en-US" sz="1400" b="0" i="0" u="none" strike="noStrike" baseline="0" dirty="0">
                <a:latin typeface="Calibri" panose="020F0502020204030204" pitchFamily="34" charset="0"/>
              </a:rPr>
              <a:t>In the audit process, the actuary should work under the instruction of the auditor under the same conditions as are widely used today.</a:t>
            </a:r>
          </a:p>
          <a:p>
            <a:pPr algn="l"/>
            <a:r>
              <a:rPr lang="da-DK" sz="1800" b="1" i="0" u="none" strike="noStrike" baseline="0" dirty="0" err="1">
                <a:latin typeface="Calibri-Bold"/>
              </a:rPr>
              <a:t>Regulation</a:t>
            </a:r>
            <a:endParaRPr lang="da-DK" sz="1800" b="1" i="0" u="none" strike="noStrike" baseline="0" dirty="0">
              <a:latin typeface="Calibri-Bold"/>
            </a:endParaRPr>
          </a:p>
          <a:p>
            <a:pPr marL="285750" indent="-285750">
              <a:lnSpc>
                <a:spcPct val="100000"/>
              </a:lnSpc>
              <a:spcAft>
                <a:spcPts val="600"/>
              </a:spcAft>
              <a:buFont typeface="Wingdings" panose="05000000000000000000" pitchFamily="2" charset="2"/>
              <a:buChar char="Ø"/>
            </a:pPr>
            <a:r>
              <a:rPr lang="en-US" sz="1400" dirty="0">
                <a:latin typeface="Calibri" panose="020F0502020204030204" pitchFamily="34" charset="0"/>
              </a:rPr>
              <a:t>The AAE supports the motion to endorse ISA 620 and ISA 540 as part of the endorsement process of IFRS 17. In addition, the AAE proposes that the endorsement of IFRS 17 requires the auditor of insurance companies reporting under IFRS 17 to engage with actuarial experts. The </a:t>
            </a:r>
            <a:r>
              <a:rPr lang="en-US" sz="1400">
                <a:latin typeface="Calibri" panose="020F0502020204030204" pitchFamily="34" charset="0"/>
              </a:rPr>
              <a:t>AAE suggests that </a:t>
            </a:r>
            <a:r>
              <a:rPr lang="en-US" sz="1400" dirty="0">
                <a:latin typeface="Calibri" panose="020F0502020204030204" pitchFamily="34" charset="0"/>
              </a:rPr>
              <a:t>this requirement should be mandatory for audit of all insurance companies </a:t>
            </a:r>
            <a:r>
              <a:rPr lang="en-US" sz="1400">
                <a:latin typeface="Calibri" panose="020F0502020204030204" pitchFamily="34" charset="0"/>
              </a:rPr>
              <a:t>reporting under IFRS </a:t>
            </a:r>
            <a:r>
              <a:rPr lang="en-US" sz="1400" dirty="0">
                <a:latin typeface="Calibri" panose="020F0502020204030204" pitchFamily="34" charset="0"/>
              </a:rPr>
              <a:t>17. It should be possible to consider proportionality in the operation of the requirement.</a:t>
            </a:r>
          </a:p>
          <a:p>
            <a:pPr marL="342900" indent="-342900">
              <a:lnSpc>
                <a:spcPct val="100000"/>
              </a:lnSpc>
              <a:spcAft>
                <a:spcPts val="0"/>
              </a:spcAft>
              <a:buFont typeface="+mj-lt"/>
              <a:buAutoNum type="arabicPeriod"/>
            </a:pPr>
            <a:endParaRPr lang="en-US" sz="1800" dirty="0">
              <a:latin typeface="Calibri" panose="020F0502020204030204" pitchFamily="34" charset="0"/>
              <a:cs typeface="Arial" panose="020B0604020202020204" pitchFamily="34" charset="0"/>
            </a:endParaRPr>
          </a:p>
        </p:txBody>
      </p:sp>
      <p:sp>
        <p:nvSpPr>
          <p:cNvPr id="9" name="Footer Placeholder 3">
            <a:extLst>
              <a:ext uri="{FF2B5EF4-FFF2-40B4-BE49-F238E27FC236}">
                <a16:creationId xmlns:a16="http://schemas.microsoft.com/office/drawing/2014/main" id="{E75BE657-4C75-40AD-B2CC-01704BA579B0}"/>
              </a:ext>
            </a:extLst>
          </p:cNvPr>
          <p:cNvSpPr>
            <a:spLocks noGrp="1"/>
          </p:cNvSpPr>
          <p:nvPr>
            <p:ph type="ftr" sz="quarter" idx="11"/>
          </p:nvPr>
        </p:nvSpPr>
        <p:spPr>
          <a:xfrm>
            <a:off x="685800" y="6608789"/>
            <a:ext cx="3010640" cy="249211"/>
          </a:xfrm>
        </p:spPr>
        <p:txBody>
          <a:bodyPr/>
          <a:lstStyle/>
          <a:p>
            <a:r>
              <a:rPr lang="en-GB" dirty="0"/>
              <a:t>IFRS 17</a:t>
            </a:r>
          </a:p>
        </p:txBody>
      </p:sp>
    </p:spTree>
    <p:extLst>
      <p:ext uri="{BB962C8B-B14F-4D97-AF65-F5344CB8AC3E}">
        <p14:creationId xmlns:p14="http://schemas.microsoft.com/office/powerpoint/2010/main" val="3411370477"/>
      </p:ext>
    </p:extLst>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p:txBody>
          <a:bodyPr>
            <a:noAutofit/>
          </a:bodyPr>
          <a:lstStyle/>
          <a:p>
            <a:r>
              <a:rPr lang="en-US" sz="5400" dirty="0">
                <a:latin typeface="Calibri" panose="020F0502020204030204" pitchFamily="34" charset="0"/>
                <a:cs typeface="Arial" panose="020B0604020202020204" pitchFamily="34" charset="0"/>
              </a:rPr>
              <a:t>Questions</a:t>
            </a:r>
            <a:r>
              <a:rPr lang="en-US" sz="5400" dirty="0">
                <a:latin typeface="Arial" panose="020B0604020202020204" pitchFamily="34" charset="0"/>
                <a:cs typeface="Arial" panose="020B0604020202020204" pitchFamily="34" charset="0"/>
              </a:rPr>
              <a:t>?</a:t>
            </a:r>
            <a:endParaRPr lang="en-US" sz="5400" dirty="0"/>
          </a:p>
        </p:txBody>
      </p:sp>
      <p:sp>
        <p:nvSpPr>
          <p:cNvPr id="3" name="Espace réservé du numéro de diapositive 2"/>
          <p:cNvSpPr>
            <a:spLocks noGrp="1"/>
          </p:cNvSpPr>
          <p:nvPr>
            <p:ph type="sldNum" sz="quarter" idx="4294967295"/>
          </p:nvPr>
        </p:nvSpPr>
        <p:spPr>
          <a:xfrm>
            <a:off x="7381875" y="6608763"/>
            <a:ext cx="1762125" cy="258762"/>
          </a:xfrm>
        </p:spPr>
        <p:txBody>
          <a:bodyPr/>
          <a:lstStyle/>
          <a:p>
            <a:fld id="{306CB06F-8D94-B64C-AC66-62AFBAF0736E}" type="slidenum">
              <a:rPr lang="nl-NL" smtClean="0"/>
              <a:pPr/>
              <a:t>8</a:t>
            </a:fld>
            <a:endParaRPr lang="nl-NL" dirty="0"/>
          </a:p>
        </p:txBody>
      </p:sp>
    </p:spTree>
    <p:extLst>
      <p:ext uri="{BB962C8B-B14F-4D97-AF65-F5344CB8AC3E}">
        <p14:creationId xmlns:p14="http://schemas.microsoft.com/office/powerpoint/2010/main" val="2697116745"/>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7072D8-49D9-479B-B153-B161475774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F27072D8-49D9-479B-B153-B161475774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sz="quarter"/>
          </p:nvPr>
        </p:nvSpPr>
        <p:spPr/>
        <p:txBody>
          <a:bodyPr vert="horz">
            <a:normAutofit fontScale="90000"/>
          </a:bodyPr>
          <a:lstStyle/>
          <a:p>
            <a:r>
              <a:rPr lang="en-GB" sz="3200" dirty="0">
                <a:latin typeface="Arial" panose="020B0604020202020204" pitchFamily="34" charset="0"/>
                <a:cs typeface="Arial" panose="020B0604020202020204" pitchFamily="34" charset="0"/>
              </a:rPr>
              <a:t>ACTUARIAL ASSOCIATION OF EUROPE </a:t>
            </a:r>
            <a:endParaRPr lang="nl-NL" dirty="0">
              <a:latin typeface="Arial" panose="020B0604020202020204" pitchFamily="34" charset="0"/>
              <a:cs typeface="Arial" panose="020B0604020202020204" pitchFamily="34" charset="0"/>
            </a:endParaRPr>
          </a:p>
        </p:txBody>
      </p:sp>
      <p:sp>
        <p:nvSpPr>
          <p:cNvPr id="6" name="Sous-titre 5"/>
          <p:cNvSpPr>
            <a:spLocks noGrp="1"/>
          </p:cNvSpPr>
          <p:nvPr>
            <p:ph type="subTitle" idx="1"/>
          </p:nvPr>
        </p:nvSpPr>
        <p:spPr>
          <a:xfrm>
            <a:off x="906517" y="4048103"/>
            <a:ext cx="7543800" cy="2571358"/>
          </a:xfrm>
        </p:spPr>
        <p:txBody>
          <a:bodyPr>
            <a:normAutofit/>
          </a:bodyPr>
          <a:lstStyle/>
          <a:p>
            <a:pPr lvl="0" algn="just"/>
            <a:r>
              <a:rPr lang="en-GB" sz="2800" b="1" dirty="0">
                <a:latin typeface="Calibri" panose="020F0502020204030204" pitchFamily="34" charset="0"/>
                <a:cs typeface="Arial" panose="020B0604020202020204" pitchFamily="34" charset="0"/>
              </a:rPr>
              <a:t>Implementing IFRS 17 – Important Challenges for Actuaries to Deal With</a:t>
            </a:r>
            <a:endParaRPr lang="da-DK" sz="2800" b="1" dirty="0">
              <a:latin typeface="Calibri" panose="020F0502020204030204" pitchFamily="34" charset="0"/>
              <a:cs typeface="Arial" panose="020B0604020202020204" pitchFamily="34" charset="0"/>
            </a:endParaRPr>
          </a:p>
          <a:p>
            <a:r>
              <a:rPr lang="it-IT" sz="1800" b="1" dirty="0">
                <a:effectLst/>
                <a:latin typeface="Calibri" panose="020F0502020204030204" pitchFamily="34" charset="0"/>
                <a:ea typeface="Verdana" panose="020B0604030504040204" pitchFamily="34" charset="0"/>
                <a:cs typeface="Calibri" panose="020F0502020204030204" pitchFamily="34" charset="0"/>
              </a:rPr>
              <a:t>IFRS17 – Il punto di vista degli attuari </a:t>
            </a:r>
          </a:p>
          <a:p>
            <a:endParaRPr lang="it-IT" sz="1800" b="1" dirty="0">
              <a:effectLst/>
              <a:latin typeface="Calibri" panose="020F0502020204030204" pitchFamily="34" charset="0"/>
              <a:ea typeface="Verdana" panose="020B0604030504040204" pitchFamily="34" charset="0"/>
              <a:cs typeface="Calibri" panose="020F0502020204030204" pitchFamily="34" charset="0"/>
            </a:endParaRPr>
          </a:p>
          <a:p>
            <a:r>
              <a:rPr lang="en-GB" sz="1800" dirty="0">
                <a:latin typeface="Calibri" panose="020F0502020204030204" pitchFamily="34" charset="0"/>
                <a:cs typeface="Arial" panose="020B0604020202020204" pitchFamily="34" charset="0"/>
              </a:rPr>
              <a:t>4 July 2022, Virtual meeting</a:t>
            </a:r>
          </a:p>
          <a:p>
            <a:r>
              <a:rPr lang="en-GB" sz="1800" dirty="0">
                <a:latin typeface="Calibri" panose="020F0502020204030204" pitchFamily="34" charset="0"/>
                <a:cs typeface="Arial" panose="020B0604020202020204" pitchFamily="34" charset="0"/>
              </a:rPr>
              <a:t>Kristoffer Bork, Chairperson IFRS17 Working Group</a:t>
            </a:r>
          </a:p>
        </p:txBody>
      </p:sp>
      <p:sp>
        <p:nvSpPr>
          <p:cNvPr id="5" name="Tekstvak 4"/>
          <p:cNvSpPr txBox="1"/>
          <p:nvPr/>
        </p:nvSpPr>
        <p:spPr>
          <a:xfrm>
            <a:off x="1463040" y="6729984"/>
            <a:ext cx="184731" cy="461665"/>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27313892"/>
      </p:ext>
    </p:extLst>
  </p:cSld>
  <p:clrMapOvr>
    <a:masterClrMapping/>
  </p:clrMapOvr>
  <p:transition spd="med">
    <p:pull dir="d"/>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amodel AAE">
  <a:themeElements>
    <a:clrScheme name="Aangepast 12">
      <a:dk1>
        <a:srgbClr val="0B3D53"/>
      </a:dk1>
      <a:lt1>
        <a:srgbClr val="FFFFFF"/>
      </a:lt1>
      <a:dk2>
        <a:srgbClr val="C8BE9F"/>
      </a:dk2>
      <a:lt2>
        <a:srgbClr val="ECE8DC"/>
      </a:lt2>
      <a:accent1>
        <a:srgbClr val="007BBA"/>
      </a:accent1>
      <a:accent2>
        <a:srgbClr val="842A2B"/>
      </a:accent2>
      <a:accent3>
        <a:srgbClr val="CFB312"/>
      </a:accent3>
      <a:accent4>
        <a:srgbClr val="055849"/>
      </a:accent4>
      <a:accent5>
        <a:srgbClr val="006C92"/>
      </a:accent5>
      <a:accent6>
        <a:srgbClr val="A02B7C"/>
      </a:accent6>
      <a:hlink>
        <a:srgbClr val="007BBA"/>
      </a:hlink>
      <a:folHlink>
        <a:srgbClr val="007BBA"/>
      </a:folHlink>
    </a:clrScheme>
    <a:fontScheme name="HN-pp-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HN-pp-template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N-pp-template 2">
        <a:dk1>
          <a:srgbClr val="0E4133"/>
        </a:dk1>
        <a:lt1>
          <a:srgbClr val="FFFFFF"/>
        </a:lt1>
        <a:dk2>
          <a:srgbClr val="93B82B"/>
        </a:dk2>
        <a:lt2>
          <a:srgbClr val="9F9F9F"/>
        </a:lt2>
        <a:accent1>
          <a:srgbClr val="E4E4E4"/>
        </a:accent1>
        <a:accent2>
          <a:srgbClr val="B6CB90"/>
        </a:accent2>
        <a:accent3>
          <a:srgbClr val="FFFFFF"/>
        </a:accent3>
        <a:accent4>
          <a:srgbClr val="0A362A"/>
        </a:accent4>
        <a:accent5>
          <a:srgbClr val="EFEFEF"/>
        </a:accent5>
        <a:accent6>
          <a:srgbClr val="A5B882"/>
        </a:accent6>
        <a:hlink>
          <a:srgbClr val="93B82B"/>
        </a:hlink>
        <a:folHlink>
          <a:srgbClr val="A46322"/>
        </a:folHlink>
      </a:clrScheme>
      <a:clrMap bg1="lt1" tx1="dk1" bg2="lt2" tx2="dk2" accent1="accent1" accent2="accent2" accent3="accent3" accent4="accent4" accent5="accent5" accent6="accent6" hlink="hlink" folHlink="folHlink"/>
    </a:extraClrScheme>
    <a:extraClrScheme>
      <a:clrScheme name="HN-pp-template 3">
        <a:dk1>
          <a:srgbClr val="0E4133"/>
        </a:dk1>
        <a:lt1>
          <a:srgbClr val="FFFFFF"/>
        </a:lt1>
        <a:dk2>
          <a:srgbClr val="D06000"/>
        </a:dk2>
        <a:lt2>
          <a:srgbClr val="9F9F9F"/>
        </a:lt2>
        <a:accent1>
          <a:srgbClr val="E4E4E4"/>
        </a:accent1>
        <a:accent2>
          <a:srgbClr val="B6CB90"/>
        </a:accent2>
        <a:accent3>
          <a:srgbClr val="FFFFFF"/>
        </a:accent3>
        <a:accent4>
          <a:srgbClr val="0A362A"/>
        </a:accent4>
        <a:accent5>
          <a:srgbClr val="EFEFEF"/>
        </a:accent5>
        <a:accent6>
          <a:srgbClr val="A5B882"/>
        </a:accent6>
        <a:hlink>
          <a:srgbClr val="93B82B"/>
        </a:hlink>
        <a:folHlink>
          <a:srgbClr val="A463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FD6CE1B11B14E81A6650FC13FBC32" ma:contentTypeVersion="13" ma:contentTypeDescription="Create a new document." ma:contentTypeScope="" ma:versionID="123d7ff0a2a96251754b5889df28e8b5">
  <xsd:schema xmlns:xsd="http://www.w3.org/2001/XMLSchema" xmlns:xs="http://www.w3.org/2001/XMLSchema" xmlns:p="http://schemas.microsoft.com/office/2006/metadata/properties" xmlns:ns3="6b8f3733-8c9a-4c75-98ea-d6e9eebd46b8" xmlns:ns4="02104b0c-1cae-4c2a-ac57-24a9516d1907" targetNamespace="http://schemas.microsoft.com/office/2006/metadata/properties" ma:root="true" ma:fieldsID="e67d05362336c440adc8ff28b9b3f14e" ns3:_="" ns4:_="">
    <xsd:import namespace="6b8f3733-8c9a-4c75-98ea-d6e9eebd46b8"/>
    <xsd:import namespace="02104b0c-1cae-4c2a-ac57-24a9516d19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f3733-8c9a-4c75-98ea-d6e9eebd46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04b0c-1cae-4c2a-ac57-24a9516d19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364CC-D457-4269-80FD-56BD13855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8f3733-8c9a-4c75-98ea-d6e9eebd46b8"/>
    <ds:schemaRef ds:uri="02104b0c-1cae-4c2a-ac57-24a9516d1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1C5F9D-8A1A-4290-A561-C414781385E5}">
  <ds:schemaRefs>
    <ds:schemaRef ds:uri="http://purl.org/dc/elements/1.1/"/>
    <ds:schemaRef ds:uri="http://schemas.microsoft.com/office/2006/documentManagement/types"/>
    <ds:schemaRef ds:uri="http://purl.org/dc/terms/"/>
    <ds:schemaRef ds:uri="http://purl.org/dc/dcmitype/"/>
    <ds:schemaRef ds:uri="6b8f3733-8c9a-4c75-98ea-d6e9eebd46b8"/>
    <ds:schemaRef ds:uri="http://schemas.microsoft.com/office/2006/metadata/properties"/>
    <ds:schemaRef ds:uri="http://www.w3.org/XML/1998/namespace"/>
    <ds:schemaRef ds:uri="02104b0c-1cae-4c2a-ac57-24a9516d1907"/>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B71A54A-2E4A-4D5C-A476-7119EC672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AAE-Powerpoint template 19 04 2019 EN</Template>
  <TotalTime>3749</TotalTime>
  <Words>1403</Words>
  <Application>Microsoft Office PowerPoint</Application>
  <PresentationFormat>Presentazione su schermo (4:3)</PresentationFormat>
  <Paragraphs>157</Paragraphs>
  <Slides>15</Slides>
  <Notes>11</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15</vt:i4>
      </vt:variant>
    </vt:vector>
  </HeadingPairs>
  <TitlesOfParts>
    <vt:vector size="27" baseType="lpstr">
      <vt:lpstr>Amerigo BT</vt:lpstr>
      <vt:lpstr>Arial</vt:lpstr>
      <vt:lpstr>Calibri</vt:lpstr>
      <vt:lpstr>Calibri Normaal</vt:lpstr>
      <vt:lpstr>Calibri Vet</vt:lpstr>
      <vt:lpstr>Calibri-Bold</vt:lpstr>
      <vt:lpstr>Times</vt:lpstr>
      <vt:lpstr>Trebuchet MS</vt:lpstr>
      <vt:lpstr>Verdana</vt:lpstr>
      <vt:lpstr>Wingdings</vt:lpstr>
      <vt:lpstr>Diamodel AAE</vt:lpstr>
      <vt:lpstr>think-cell Slide</vt:lpstr>
      <vt:lpstr>ACTUARIAL ASSOCIATION OF EUROPE </vt:lpstr>
      <vt:lpstr>Background</vt:lpstr>
      <vt:lpstr>AAE position</vt:lpstr>
      <vt:lpstr>The actuary in the entity (“The Reporting Actuary”?) (I/II)</vt:lpstr>
      <vt:lpstr>The actuary in the entity (“The Reporting Actuary”?) (II/II)</vt:lpstr>
      <vt:lpstr>An Actuary as part of the Audit process (I/II)</vt:lpstr>
      <vt:lpstr>An Actuary as part of the Audit process (II/II)</vt:lpstr>
      <vt:lpstr>Questions?</vt:lpstr>
      <vt:lpstr>ACTUARIAL ASSOCIATION OF EUROPE </vt:lpstr>
      <vt:lpstr>Challenges</vt:lpstr>
      <vt:lpstr>Examples of tricky issues – cash flow</vt:lpstr>
      <vt:lpstr>Examples of tricky issues – Risk Adjustment</vt:lpstr>
      <vt:lpstr>Examples of other tricky issues – Stochastic models: Risk neutral vs. Expected return</vt:lpstr>
      <vt:lpstr>Examples of other tricky issues – Business combinations and transition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AAE</dc:creator>
  <cp:lastModifiedBy>Giampaolo Crenca</cp:lastModifiedBy>
  <cp:revision>407</cp:revision>
  <cp:lastPrinted>2018-07-03T07:11:16Z</cp:lastPrinted>
  <dcterms:created xsi:type="dcterms:W3CDTF">2017-04-07T11:37:20Z</dcterms:created>
  <dcterms:modified xsi:type="dcterms:W3CDTF">2022-07-04T12:23:56Z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dlc_DocIdItemGuid">
    <vt:lpwstr>ae146b81-0019-4069-8583-42f58f2dab27</vt:lpwstr>
  </property>
  <property fmtid="{D5CDD505-2E9C-101B-9397-08002B2CF9AE}" pid="4" name="ContentTypeId">
    <vt:lpwstr>0x010100929FD6CE1B11B14E81A6650FC13FBC32</vt:lpwstr>
  </property>
</Properties>
</file>