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utente" providerId="None"/>
      </p:ext>
    </p:extLst>
  </p:cmAuthor>
  <p:cmAuthor id="2" name="Davide Biancalan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5B9BD5"/>
    <a:srgbClr val="FB7136"/>
    <a:srgbClr val="F6BE99"/>
    <a:srgbClr val="FFFFFF"/>
    <a:srgbClr val="15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82" autoAdjust="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421D9-2635-4D40-BF98-333C281E329A}" type="datetimeFigureOut">
              <a:rPr lang="it-IT" smtClean="0"/>
              <a:t>22/05/2019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75517-AE1F-49E2-A0C0-673BDC8679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4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5517-AE1F-49E2-A0C0-673BDC86792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EA28B-EBC1-4CFA-97DF-4BA5C181F8E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78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EA28B-EBC1-4CFA-97DF-4BA5C181F8E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30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1638" y="1235075"/>
            <a:ext cx="5921375" cy="33321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EA28B-EBC1-4CFA-97DF-4BA5C181F8EF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92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56" y="3838074"/>
            <a:ext cx="2062717" cy="2779294"/>
          </a:xfrm>
          <a:prstGeom prst="rect">
            <a:avLst/>
          </a:prstGeom>
        </p:spPr>
      </p:pic>
      <p:grpSp>
        <p:nvGrpSpPr>
          <p:cNvPr id="5" name="Gruppo 4"/>
          <p:cNvGrpSpPr>
            <a:grpSpLocks noChangeAspect="1"/>
          </p:cNvGrpSpPr>
          <p:nvPr userDrawn="1"/>
        </p:nvGrpSpPr>
        <p:grpSpPr>
          <a:xfrm>
            <a:off x="9457295" y="5909058"/>
            <a:ext cx="1953428" cy="828000"/>
            <a:chOff x="8572876" y="5894069"/>
            <a:chExt cx="1678029" cy="711267"/>
          </a:xfrm>
        </p:grpSpPr>
        <p:pic>
          <p:nvPicPr>
            <p:cNvPr id="3" name="Immagin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572876" y="5894069"/>
              <a:ext cx="763193" cy="711267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487276" y="6099876"/>
              <a:ext cx="763629" cy="299652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53849" y="5532102"/>
            <a:ext cx="3007895" cy="13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53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22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122363"/>
            <a:ext cx="10560000" cy="238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 algn="ctr"/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000" y="4112021"/>
            <a:ext cx="960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723903" y="3949148"/>
            <a:ext cx="1065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 userDrawn="1"/>
        </p:nvCxnSpPr>
        <p:spPr>
          <a:xfrm>
            <a:off x="720000" y="3780000"/>
            <a:ext cx="10560000" cy="0"/>
          </a:xfrm>
          <a:prstGeom prst="line">
            <a:avLst/>
          </a:prstGeom>
          <a:ln>
            <a:solidFill>
              <a:srgbClr val="154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6957" y="6356352"/>
            <a:ext cx="9241183" cy="365125"/>
          </a:xfrm>
        </p:spPr>
        <p:txBody>
          <a:bodyPr vert="horz" lIns="68580" tIns="34290" rIns="68580" bIns="34290" rtlCol="0" anchor="ctr"/>
          <a:lstStyle>
            <a:lvl1pPr>
              <a:defRPr lang="en-US" b="0" smtClean="0">
                <a:solidFill>
                  <a:srgbClr val="1546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9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5776"/>
          </a:xfrm>
        </p:spPr>
        <p:txBody>
          <a:bodyPr>
            <a:normAutofit/>
          </a:bodyPr>
          <a:lstStyle>
            <a:lvl1pPr algn="ctr">
              <a:defRPr sz="3600" b="1">
                <a:latin typeface="+mj-lt"/>
              </a:defRPr>
            </a:lvl1pPr>
          </a:lstStyle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titolo</a:t>
            </a:r>
            <a:endParaRPr lang="en-GB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2712" y="1118489"/>
            <a:ext cx="11500104" cy="4939436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853359" y="6266411"/>
            <a:ext cx="477253" cy="365125"/>
          </a:xfrm>
        </p:spPr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-4014" y="772050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712" y="5360093"/>
            <a:ext cx="1035823" cy="1395663"/>
          </a:xfrm>
          <a:prstGeom prst="rect">
            <a:avLst/>
          </a:prstGeom>
        </p:spPr>
      </p:pic>
      <p:grpSp>
        <p:nvGrpSpPr>
          <p:cNvPr id="13" name="Gruppo 12"/>
          <p:cNvGrpSpPr>
            <a:grpSpLocks noChangeAspect="1"/>
          </p:cNvGrpSpPr>
          <p:nvPr userDrawn="1"/>
        </p:nvGrpSpPr>
        <p:grpSpPr>
          <a:xfrm>
            <a:off x="10420082" y="6205280"/>
            <a:ext cx="1298690" cy="550476"/>
            <a:chOff x="8572876" y="5894069"/>
            <a:chExt cx="1678029" cy="711267"/>
          </a:xfrm>
        </p:grpSpPr>
        <p:pic>
          <p:nvPicPr>
            <p:cNvPr id="17" name="Immagin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572876" y="5894069"/>
              <a:ext cx="763193" cy="711267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487276" y="6099876"/>
              <a:ext cx="763629" cy="299652"/>
            </a:xfrm>
            <a:prstGeom prst="rect">
              <a:avLst/>
            </a:prstGeom>
          </p:spPr>
        </p:pic>
      </p:grpSp>
      <p:pic>
        <p:nvPicPr>
          <p:cNvPr id="19" name="Immagine 18"/>
          <p:cNvPicPr>
            <a:picLocks noChangeAspect="1"/>
          </p:cNvPicPr>
          <p:nvPr userDrawn="1"/>
        </p:nvPicPr>
        <p:blipFill rotWithShape="1">
          <a:blip r:embed="rId5"/>
          <a:srcRect t="10574" b="14603"/>
          <a:stretch/>
        </p:blipFill>
        <p:spPr>
          <a:xfrm>
            <a:off x="7673017" y="6106074"/>
            <a:ext cx="2079298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9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16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1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12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97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0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6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56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titolo</a:t>
            </a:r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292A-03A9-4707-88A2-3F81F831B25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l"/>
          <p:cNvSpPr txBox="1"/>
          <p:nvPr userDrawn="1"/>
        </p:nvSpPr>
        <p:spPr>
          <a:xfrm>
            <a:off x="0" y="654558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it-IT" sz="800" b="0" i="0" u="none" baseline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024128" y="534892"/>
            <a:ext cx="10107168" cy="16811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A0000"/>
                </a:solidFill>
                <a:latin typeface="Georgia" panose="02040502050405020303" pitchFamily="18" charset="0"/>
              </a:rPr>
              <a:t>An individual risk model for premium calculation based on quantile: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531395" y="2388262"/>
            <a:ext cx="9092634" cy="9699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a comparison between Generalized Linear Models and Quantile Regression</a:t>
            </a:r>
            <a:r>
              <a:rPr lang="en-US" sz="5400" dirty="0"/>
              <a:t/>
            </a:r>
            <a:br>
              <a:rPr lang="en-US" sz="5400" dirty="0"/>
            </a:br>
            <a:endParaRPr lang="it-IT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024128" y="4999470"/>
            <a:ext cx="10107168" cy="47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200" i="1" dirty="0" smtClean="0"/>
              <a:t>22 </a:t>
            </a:r>
            <a:r>
              <a:rPr lang="it-IT" sz="3200" i="1" dirty="0" err="1" smtClean="0"/>
              <a:t>May</a:t>
            </a:r>
            <a:r>
              <a:rPr lang="it-IT" sz="3200" i="1" dirty="0" smtClean="0"/>
              <a:t> 2019</a:t>
            </a:r>
            <a:endParaRPr lang="it-IT" sz="3200" i="1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030224" y="4217578"/>
            <a:ext cx="10107168" cy="47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u="sng" dirty="0"/>
              <a:t>Fabio Baione</a:t>
            </a:r>
            <a:r>
              <a:rPr lang="it-IT" sz="2000" dirty="0"/>
              <a:t>, Davide </a:t>
            </a:r>
            <a:r>
              <a:rPr lang="it-IT" sz="2000" dirty="0" err="1" smtClean="0"/>
              <a:t>Biancalana</a:t>
            </a:r>
            <a:endParaRPr lang="it-IT" sz="2000" dirty="0"/>
          </a:p>
        </p:txBody>
      </p:sp>
      <p:sp>
        <p:nvSpPr>
          <p:cNvPr id="4" name="hlFirstPage"/>
          <p:cNvSpPr txBox="1"/>
          <p:nvPr/>
        </p:nvSpPr>
        <p:spPr>
          <a:xfrm>
            <a:off x="254000" y="438150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Two-part models for insurance ratemaking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egnaposto contenuto 4"/>
              <p:cNvSpPr>
                <a:spLocks noGrp="1"/>
              </p:cNvSpPr>
              <p:nvPr>
                <p:ph idx="1"/>
              </p:nvPr>
            </p:nvSpPr>
            <p:spPr>
              <a:xfrm>
                <a:off x="218364" y="2386013"/>
                <a:ext cx="5595582" cy="3776662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it-IT" sz="2000" dirty="0" smtClean="0"/>
                  <a:t>Individual </a:t>
                </a:r>
                <a:r>
                  <a:rPr lang="it-IT" sz="2000" dirty="0" err="1"/>
                  <a:t>Risk</a:t>
                </a:r>
                <a:r>
                  <a:rPr lang="it-IT" sz="2000" dirty="0"/>
                  <a:t> Model 1 (</a:t>
                </a:r>
                <a:r>
                  <a:rPr lang="it-IT" sz="2000" b="1" dirty="0"/>
                  <a:t>RM1</a:t>
                </a:r>
                <a:r>
                  <a:rPr lang="it-IT" sz="2000" dirty="0"/>
                  <a:t>)</a:t>
                </a:r>
                <a:endParaRPr lang="it-IT" sz="2000" dirty="0"/>
              </a:p>
              <a:p>
                <a:pPr marL="0" indent="0">
                  <a:buNone/>
                </a:pPr>
                <a:r>
                  <a:rPr lang="it-IT" sz="2000" dirty="0" err="1"/>
                  <a:t>Let</a:t>
                </a:r>
                <a:endParaRPr lang="it-IT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it-IT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>
                            <a:latin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d>
                              <m:d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it-IT" sz="20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it-IT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it-IT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it-IT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6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it-IT" sz="1600" dirty="0"/>
              </a:p>
              <a:p>
                <a:r>
                  <a:rPr lang="it-IT" sz="2000" dirty="0" err="1"/>
                  <a:t>Where</a:t>
                </a:r>
                <a:endParaRPr lang="it-IT" sz="2000" dirty="0"/>
              </a:p>
              <a:p>
                <a:pPr lvl="1"/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it-IT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00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sup>
                          <m:e>
                            <m:sSubSup>
                              <m:sSub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00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00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e>
                      <m:e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d>
                              <m:d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it-IT" sz="200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it-IT" sz="20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it-IT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𝕀</m:t>
                            </m:r>
                          </m:e>
                          <m:sub>
                            <m:sSup>
                              <m:s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sub>
                        </m:sSub>
                        <m:r>
                          <a:rPr lang="it-IT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0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it-IT" sz="2000" dirty="0"/>
              </a:p>
            </p:txBody>
          </p:sp>
        </mc:Choice>
        <mc:Fallback>
          <p:sp>
            <p:nvSpPr>
              <p:cNvPr id="5" name="Segnaposto contenut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364" y="2386013"/>
                <a:ext cx="5595582" cy="3776662"/>
              </a:xfrm>
              <a:blipFill>
                <a:blip r:embed="rId2"/>
                <a:stretch>
                  <a:fillRect l="-1087" t="-14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egnaposto contenuto 5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005015" y="2386013"/>
                <a:ext cx="6186985" cy="3776662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it-IT" sz="2000" dirty="0" smtClean="0"/>
                  <a:t>Individual </a:t>
                </a:r>
                <a:r>
                  <a:rPr lang="it-IT" sz="2000" dirty="0" err="1"/>
                  <a:t>Risk</a:t>
                </a:r>
                <a:r>
                  <a:rPr lang="it-IT" sz="2000" dirty="0"/>
                  <a:t> </a:t>
                </a:r>
                <a:r>
                  <a:rPr lang="it-IT" sz="2000" dirty="0"/>
                  <a:t>Model </a:t>
                </a:r>
                <a:r>
                  <a:rPr lang="it-IT" sz="2000" dirty="0"/>
                  <a:t>2 </a:t>
                </a:r>
                <a:r>
                  <a:rPr lang="it-IT" sz="2000" dirty="0"/>
                  <a:t>(</a:t>
                </a:r>
                <a:r>
                  <a:rPr lang="it-IT" sz="2000" b="1" dirty="0"/>
                  <a:t>RM2</a:t>
                </a:r>
                <a:r>
                  <a:rPr lang="it-IT" sz="2000" dirty="0"/>
                  <a:t>)</a:t>
                </a:r>
              </a:p>
              <a:p>
                <a:r>
                  <a:rPr lang="it-IT" sz="2000" dirty="0" err="1"/>
                  <a:t>Let</a:t>
                </a:r>
                <a:endParaRPr lang="it-IT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it-IT" sz="20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d>
                              <m:d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sup>
                      <m:e>
                        <m:sSubSup>
                          <m:sSub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200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it-IT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⋯+</m:t>
                              </m:r>
                              <m:sSubSup>
                                <m:sSub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  <m:e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it-IT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>
                          <a:latin typeface="Cambria Math" panose="02040503050406030204" pitchFamily="18" charset="0"/>
                        </a:rPr>
                        <m:t>⇓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00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005015" y="2386013"/>
                <a:ext cx="6186985" cy="3776662"/>
              </a:xfrm>
              <a:blipFill>
                <a:blip r:embed="rId3"/>
                <a:stretch>
                  <a:fillRect l="-787" t="-14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118281" y="1024395"/>
                <a:ext cx="11955438" cy="1143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rmAutofit lnSpcReduction="10000"/>
              </a:bodyPr>
              <a:lstStyle/>
              <a:p>
                <a:pPr algn="ctr"/>
                <a:r>
                  <a:rPr lang="en-US" sz="195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Collective risk </a:t>
                </a:r>
                <a:r>
                  <a:rPr lang="en-US" sz="19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- The </a:t>
                </a:r>
                <a:r>
                  <a:rPr lang="en-US" sz="19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loss of the </a:t>
                </a:r>
                <a:r>
                  <a:rPr lang="en-US" sz="195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portfolio </a:t>
                </a:r>
                <a:endParaRPr lang="it-IT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it-I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it-I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it-I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it-I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it-IT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p>
                            <m:e>
                              <m:sSubSup>
                                <m:sSubSupPr>
                                  <m:ctrlP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it-IT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it-IT" sz="19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1" y="1024395"/>
                <a:ext cx="11955438" cy="1143000"/>
              </a:xfrm>
              <a:prstGeom prst="rect">
                <a:avLst/>
              </a:prstGeom>
              <a:blipFill>
                <a:blip r:embed="rId4"/>
                <a:stretch>
                  <a:fillRect t="-421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4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 quantile premium principle based on a two-part model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362712" y="916269"/>
                <a:ext cx="5779879" cy="232074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t-IT" dirty="0" smtClean="0"/>
                  <a:t>RM1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r>
                            <a:rPr lang="it-IT"/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it-IT"/>
                              </m:ctrlPr>
                            </m:sSupPr>
                            <m:e>
                              <m:r>
                                <a:rPr lang="it-IT"/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/>
                                  </m:ctrlPr>
                                </m:dPr>
                                <m:e>
                                  <m:r>
                                    <a:rPr lang="it-IT"/>
                                    <m:t>𝑖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ctrlPr>
                            <a:rPr lang="it-IT"/>
                          </m:ctrlPr>
                        </m:dPr>
                        <m:e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r>
                                <a:rPr lang="it-IT"/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/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/>
                                      </m:ctrlPr>
                                    </m:accPr>
                                    <m:e>
                                      <m:r>
                                        <a:rPr lang="it-IT"/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/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/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/>
                                      </m:ctrlPr>
                                    </m:accPr>
                                    <m:e>
                                      <m:r>
                                        <a:rPr lang="it-IT"/>
                                        <m:t>𝑌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it-IT"/>
                                      </m:ctrlPr>
                                    </m:dPr>
                                    <m:e>
                                      <m:r>
                                        <a:rPr lang="it-IT"/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it-IT"/>
                        <m:t>=</m:t>
                      </m:r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r>
                            <a:rPr lang="it-IT"/>
                            <m:t>𝑝</m:t>
                          </m:r>
                        </m:e>
                        <m:sub>
                          <m:r>
                            <a:rPr lang="it-IT"/>
                            <m:t>𝑖</m:t>
                          </m:r>
                        </m:sub>
                      </m:sSub>
                      <m:r>
                        <a:rPr lang="it-IT"/>
                        <m:t>+</m:t>
                      </m:r>
                      <m:d>
                        <m:dPr>
                          <m:ctrlPr>
                            <a:rPr lang="it-IT"/>
                          </m:ctrlPr>
                        </m:dPr>
                        <m:e>
                          <m:r>
                            <a:rPr lang="it-IT"/>
                            <m:t>1−</m:t>
                          </m:r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r>
                                <a:rPr lang="it-IT"/>
                                <m:t>𝑝</m:t>
                              </m:r>
                            </m:e>
                            <m:sub>
                              <m:r>
                                <a:rPr lang="it-IT"/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/>
                        <m:t>∙</m:t>
                      </m:r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r>
                            <a:rPr lang="it-IT"/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it-IT"/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/>
                                  </m:ctrlPr>
                                </m:accPr>
                                <m:e>
                                  <m:r>
                                    <a:rPr lang="it-IT"/>
                                    <m:t>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it-IT"/>
                                  </m:ctrlPr>
                                </m:dPr>
                                <m:e>
                                  <m:r>
                                    <a:rPr lang="it-IT"/>
                                    <m:t>𝑖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ctrlPr>
                            <a:rPr lang="it-IT"/>
                          </m:ctrlPr>
                        </m:dPr>
                        <m:e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r>
                                <a:rPr lang="it-IT"/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/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/>
                                      </m:ctrlPr>
                                    </m:accPr>
                                    <m:e>
                                      <m:r>
                                        <a:rPr lang="it-IT"/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/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/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/>
                                      </m:ctrlPr>
                                    </m:accPr>
                                    <m:e>
                                      <m:r>
                                        <a:rPr lang="it-IT"/>
                                        <m:t>𝑌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it-IT"/>
                                      </m:ctrlPr>
                                    </m:dPr>
                                    <m:e>
                                      <m:r>
                                        <a:rPr lang="it-IT"/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 smtClean="0"/>
                  <a:t>By </a:t>
                </a:r>
                <a:r>
                  <a:rPr lang="it-IT" dirty="0" err="1"/>
                  <a:t>setting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/>
                        </m:ctrlPr>
                      </m:sSubPr>
                      <m:e>
                        <m:r>
                          <a:rPr lang="it-IT"/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it-IT"/>
                            </m:ctrlPr>
                          </m:sSupPr>
                          <m:e>
                            <m:r>
                              <a:rPr lang="it-IT"/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it-IT"/>
                                </m:ctrlPr>
                              </m:dPr>
                              <m:e>
                                <m:r>
                                  <a:rPr lang="it-IT"/>
                                  <m:t>𝑖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ctrlPr>
                          <a:rPr lang="it-IT"/>
                        </m:ctrlPr>
                      </m:dPr>
                      <m:e>
                        <m:sSub>
                          <m:sSubPr>
                            <m:ctrlPr>
                              <a:rPr lang="it-IT"/>
                            </m:ctrlPr>
                          </m:sSubPr>
                          <m:e>
                            <m:r>
                              <a:rPr lang="it-IT"/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/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it-IT"/>
                                    </m:ctrlPr>
                                  </m:accPr>
                                  <m:e>
                                    <m:r>
                                      <a:rPr lang="it-IT"/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/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it-IT"/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/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it-IT"/>
                                    </m:ctrlPr>
                                  </m:accPr>
                                  <m:e>
                                    <m:r>
                                      <a:rPr lang="it-IT"/>
                                      <m:t>𝑌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it-IT"/>
                                    </m:ctrlPr>
                                  </m:dPr>
                                  <m:e>
                                    <m:r>
                                      <a:rPr lang="it-IT"/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it-IT"/>
                      <m:t>=</m:t>
                    </m:r>
                    <m:sSub>
                      <m:sSubPr>
                        <m:ctrlPr>
                          <a:rPr lang="it-IT"/>
                        </m:ctrlPr>
                      </m:sSubPr>
                      <m:e>
                        <m:r>
                          <a:rPr lang="it-IT"/>
                          <m:t>𝜃</m:t>
                        </m:r>
                      </m:e>
                      <m:sub>
                        <m:r>
                          <a:rPr lang="it-IT"/>
                          <m:t>𝑖</m:t>
                        </m:r>
                      </m:sub>
                    </m:sSub>
                  </m:oMath>
                </a14:m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r>
                            <a:rPr lang="it-IT"/>
                            <m:t>𝜃</m:t>
                          </m:r>
                        </m:e>
                        <m:sub>
                          <m:r>
                            <a:rPr lang="it-IT"/>
                            <m:t>𝑖</m:t>
                          </m:r>
                        </m:sub>
                      </m:sSub>
                      <m:r>
                        <a:rPr lang="it-IT"/>
                        <m:t>=</m:t>
                      </m:r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r>
                            <a:rPr lang="it-IT"/>
                            <m:t>𝑝</m:t>
                          </m:r>
                        </m:e>
                        <m:sub>
                          <m:r>
                            <a:rPr lang="it-IT"/>
                            <m:t>𝑖</m:t>
                          </m:r>
                        </m:sub>
                      </m:sSub>
                      <m:r>
                        <a:rPr lang="it-IT"/>
                        <m:t>+</m:t>
                      </m:r>
                      <m:d>
                        <m:dPr>
                          <m:ctrlPr>
                            <a:rPr lang="it-IT"/>
                          </m:ctrlPr>
                        </m:dPr>
                        <m:e>
                          <m:r>
                            <a:rPr lang="it-IT"/>
                            <m:t>1−</m:t>
                          </m:r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r>
                                <a:rPr lang="it-IT"/>
                                <m:t>𝑝</m:t>
                              </m:r>
                            </m:e>
                            <m:sub>
                              <m:r>
                                <a:rPr lang="it-IT"/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/>
                        <m:t>∙</m:t>
                      </m:r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it-IT"/>
                              </m:ctrlPr>
                            </m:accPr>
                            <m:e>
                              <m:r>
                                <a:rPr lang="it-IT"/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it-IT"/>
                            <m:t>𝑖</m:t>
                          </m:r>
                        </m:sub>
                      </m:sSub>
                      <m:r>
                        <a:rPr lang="it-IT"/>
                        <m:t>⇔</m:t>
                      </m:r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it-IT"/>
                              </m:ctrlPr>
                            </m:accPr>
                            <m:e>
                              <m:r>
                                <a:rPr lang="it-IT"/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it-IT"/>
                            <m:t>𝑖</m:t>
                          </m:r>
                        </m:sub>
                      </m:sSub>
                      <m:r>
                        <a:rPr lang="it-IT"/>
                        <m:t>=</m:t>
                      </m:r>
                      <m:f>
                        <m:fPr>
                          <m:ctrlPr>
                            <a:rPr lang="it-IT"/>
                          </m:ctrlPr>
                        </m:fPr>
                        <m:num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r>
                                <a:rPr lang="it-IT"/>
                                <m:t>𝜃</m:t>
                              </m:r>
                            </m:e>
                            <m:sub>
                              <m:r>
                                <a:rPr lang="it-IT"/>
                                <m:t>𝑖</m:t>
                              </m:r>
                            </m:sub>
                          </m:sSub>
                          <m:r>
                            <a:rPr lang="it-IT"/>
                            <m:t>−</m:t>
                          </m:r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r>
                                <a:rPr lang="it-IT"/>
                                <m:t>𝑝</m:t>
                              </m:r>
                            </m:e>
                            <m:sub>
                              <m:r>
                                <a:rPr lang="it-IT"/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/>
                            <m:t>1−</m:t>
                          </m:r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r>
                                <a:rPr lang="it-IT"/>
                                <m:t>𝑝</m:t>
                              </m:r>
                            </m:e>
                            <m:sub>
                              <m:r>
                                <a:rPr lang="it-IT"/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/>
                        <m:t>⇓</m:t>
                      </m:r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r>
                            <a:rPr lang="it-IT"/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/>
                                  </m:ctrlPr>
                                </m:accPr>
                                <m:e>
                                  <m:r>
                                    <a:rPr lang="it-IT"/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/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/>
                          </m:ctrlPr>
                        </m:dPr>
                        <m:e>
                          <m:sSup>
                            <m:sSupPr>
                              <m:ctrlPr>
                                <a:rPr lang="it-IT"/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/>
                                  </m:ctrlPr>
                                </m:accPr>
                                <m:e>
                                  <m:r>
                                    <a:rPr lang="it-IT"/>
                                    <m:t>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it-IT"/>
                                  </m:ctrlPr>
                                </m:dPr>
                                <m:e>
                                  <m:r>
                                    <a:rPr lang="it-IT"/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it-IT"/>
                        <m:t>=</m:t>
                      </m:r>
                      <m:sSub>
                        <m:sSubPr>
                          <m:ctrlPr>
                            <a:rPr lang="it-IT"/>
                          </m:ctrlPr>
                        </m:sSubPr>
                        <m:e>
                          <m:r>
                            <a:rPr lang="it-IT"/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/>
                              </m:ctrlPr>
                            </m:sSubPr>
                            <m:e>
                              <m:r>
                                <a:rPr lang="it-IT"/>
                                <m:t>𝜃</m:t>
                              </m:r>
                            </m:e>
                            <m:sub>
                              <m:r>
                                <a:rPr lang="it-IT"/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/>
                          </m:ctrlPr>
                        </m:dPr>
                        <m:e>
                          <m:sSup>
                            <m:sSupPr>
                              <m:ctrlPr>
                                <a:rPr lang="it-IT"/>
                              </m:ctrlPr>
                            </m:sSupPr>
                            <m:e>
                              <m:r>
                                <a:rPr lang="it-IT"/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/>
                                  </m:ctrlPr>
                                </m:dPr>
                                <m:e>
                                  <m:r>
                                    <a:rPr lang="it-IT"/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712" y="916269"/>
                <a:ext cx="5779879" cy="2320747"/>
              </a:xfrm>
              <a:blipFill>
                <a:blip r:embed="rId2"/>
                <a:stretch>
                  <a:fillRect l="-949" t="-4724" b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454775" y="805777"/>
                <a:ext cx="5737225" cy="2272423"/>
              </a:xfrm>
            </p:spPr>
            <p:txBody>
              <a:bodyPr>
                <a:noAutofit/>
              </a:bodyPr>
              <a:lstStyle/>
              <a:p>
                <a:r>
                  <a:rPr lang="it-IT" sz="1600" dirty="0" smtClean="0"/>
                  <a:t>RM2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/>
                          </m:ctrlPr>
                        </m:sSubPr>
                        <m:e>
                          <m:r>
                            <a:rPr lang="it-IT" sz="1600"/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it-IT" sz="1600"/>
                              </m:ctrlPr>
                            </m:sSupPr>
                            <m:e>
                              <m:r>
                                <a:rPr lang="it-IT" sz="1600"/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/>
                                  </m:ctrlPr>
                                </m:dPr>
                                <m:e>
                                  <m:r>
                                    <a:rPr lang="it-IT" sz="1600"/>
                                    <m:t>𝑖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ctrlPr>
                            <a:rPr lang="it-IT" sz="1600"/>
                          </m:ctrlPr>
                        </m:dPr>
                        <m:e>
                          <m:sSub>
                            <m:sSubPr>
                              <m:ctrlPr>
                                <a:rPr lang="it-IT" sz="1600"/>
                              </m:ctrlPr>
                            </m:sSubPr>
                            <m:e>
                              <m:r>
                                <a:rPr lang="it-IT" sz="1600"/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1600"/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sz="1600"/>
                                      </m:ctrlPr>
                                    </m:accPr>
                                    <m:e>
                                      <m:r>
                                        <a:rPr lang="it-IT" sz="1600"/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600"/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1600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/>
                                  </m:ctrlPr>
                                </m:sSupPr>
                                <m:e>
                                  <m:r>
                                    <a:rPr lang="it-IT" sz="1600"/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/>
                                      </m:ctrlPr>
                                    </m:dPr>
                                    <m:e>
                                      <m:r>
                                        <a:rPr lang="it-IT" sz="1600"/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it-IT" sz="1600"/>
                        <m:t>=</m:t>
                      </m:r>
                      <m:r>
                        <a:rPr lang="it-IT" sz="1600"/>
                        <m:t>𝑃𝑟</m:t>
                      </m:r>
                      <m:d>
                        <m:dPr>
                          <m:ctrlPr>
                            <a:rPr lang="it-IT" sz="1600"/>
                          </m:ctrlPr>
                        </m:dPr>
                        <m:e>
                          <m:sSup>
                            <m:sSupPr>
                              <m:ctrlPr>
                                <a:rPr lang="it-IT" sz="1600"/>
                              </m:ctrlPr>
                            </m:sSupPr>
                            <m:e>
                              <m:r>
                                <a:rPr lang="it-IT" sz="1600"/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/>
                                  </m:ctrlPr>
                                </m:dPr>
                                <m:e>
                                  <m:r>
                                    <a:rPr lang="it-IT" sz="1600"/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/>
                            <m:t>=0</m:t>
                          </m:r>
                        </m:e>
                      </m:d>
                      <m:r>
                        <a:rPr lang="it-IT" sz="1600"/>
                        <m:t>+</m:t>
                      </m:r>
                      <m:r>
                        <a:rPr lang="it-IT" sz="1600"/>
                        <m:t>𝑃𝑟</m:t>
                      </m:r>
                      <m:d>
                        <m:dPr>
                          <m:ctrlPr>
                            <a:rPr lang="it-IT" sz="1600"/>
                          </m:ctrlPr>
                        </m:dPr>
                        <m:e>
                          <m:sSup>
                            <m:sSupPr>
                              <m:ctrlPr>
                                <a:rPr lang="it-IT" sz="1600"/>
                              </m:ctrlPr>
                            </m:sSupPr>
                            <m:e>
                              <m:r>
                                <a:rPr lang="it-IT" sz="1600"/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/>
                                  </m:ctrlPr>
                                </m:dPr>
                                <m:e>
                                  <m:r>
                                    <a:rPr lang="it-IT" sz="1600"/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/>
                            <m:t>=1</m:t>
                          </m:r>
                        </m:e>
                      </m:d>
                      <m:r>
                        <a:rPr lang="it-IT" sz="1600"/>
                        <m:t>∙</m:t>
                      </m:r>
                      <m:sSub>
                        <m:sSubPr>
                          <m:ctrlPr>
                            <a:rPr lang="it-IT" sz="1600"/>
                          </m:ctrlPr>
                        </m:sSubPr>
                        <m:e>
                          <m:r>
                            <a:rPr lang="it-IT" sz="1600"/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it-IT" sz="1600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1600"/>
                                <m:t>Z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/>
                                  </m:ctrlPr>
                                </m:dPr>
                                <m:e>
                                  <m:r>
                                    <a:rPr lang="it-IT" sz="1600"/>
                                    <m:t>𝑖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ctrlPr>
                            <a:rPr lang="it-IT" sz="1600"/>
                          </m:ctrlPr>
                        </m:dPr>
                        <m:e>
                          <m:sSub>
                            <m:sSubPr>
                              <m:ctrlPr>
                                <a:rPr lang="it-IT" sz="1600"/>
                              </m:ctrlPr>
                            </m:sSubPr>
                            <m:e>
                              <m:r>
                                <a:rPr lang="it-IT" sz="1600"/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1600"/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sz="1600"/>
                                      </m:ctrlPr>
                                    </m:accPr>
                                    <m:e>
                                      <m:r>
                                        <a:rPr lang="it-IT" sz="1600"/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600"/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sz="1600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/>
                                  </m:ctrlPr>
                                </m:sSupPr>
                                <m:e>
                                  <m:r>
                                    <a:rPr lang="it-IT" sz="1600"/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/>
                                      </m:ctrlPr>
                                    </m:dPr>
                                    <m:e>
                                      <m:r>
                                        <a:rPr lang="it-IT" sz="1600"/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it-IT" sz="1600"/>
                        <m:t>+</m:t>
                      </m:r>
                      <m:nary>
                        <m:naryPr>
                          <m:chr m:val="∑"/>
                          <m:ctrlPr>
                            <a:rPr lang="it-IT" sz="1600"/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/>
                            <m:t>𝑛</m:t>
                          </m:r>
                          <m:r>
                            <a:rPr lang="it-IT" sz="1600"/>
                            <m:t>=2</m:t>
                          </m:r>
                        </m:sub>
                        <m:sup>
                          <m:r>
                            <a:rPr lang="it-IT" sz="1600"/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it-IT" sz="1600"/>
                              </m:ctrlPr>
                            </m:sSubSupPr>
                            <m:e>
                              <m:r>
                                <a:rPr lang="it-IT" sz="1600"/>
                                <m:t>𝐹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1600"/>
                                  </m:ctrlPr>
                                </m:sSupPr>
                                <m:e>
                                  <m:r>
                                    <a:rPr lang="it-IT" sz="1600"/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/>
                                      </m:ctrlPr>
                                    </m:dPr>
                                    <m:e>
                                      <m:r>
                                        <a:rPr lang="it-IT" sz="1600"/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  <m:sup>
                              <m:r>
                                <a:rPr lang="it-IT" sz="1600"/>
                                <m:t>𝑛</m:t>
                              </m:r>
                              <m:r>
                                <a:rPr lang="it-IT" sz="1600"/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sz="1600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/>
                                  </m:ctrlPr>
                                </m:sSubPr>
                                <m:e>
                                  <m:r>
                                    <a:rPr lang="it-IT" sz="1600"/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sz="1600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it-IT" sz="1600"/>
                                          </m:ctrlPr>
                                        </m:accPr>
                                        <m:e>
                                          <m:r>
                                            <a:rPr lang="it-IT" sz="1600"/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600"/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600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1600"/>
                                      </m:ctrlPr>
                                    </m:sSupPr>
                                    <m:e>
                                      <m:r>
                                        <a:rPr lang="it-IT" sz="1600"/>
                                        <m:t>𝑍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it-IT" sz="1600"/>
                                          </m:ctrlPr>
                                        </m:dPr>
                                        <m:e>
                                          <m:r>
                                            <a:rPr lang="it-IT" sz="1600"/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it-IT" sz="1600"/>
                        <m:t>∙</m:t>
                      </m:r>
                      <m:r>
                        <a:rPr lang="it-IT" sz="1600"/>
                        <m:t>𝑃𝑟</m:t>
                      </m:r>
                      <m:d>
                        <m:dPr>
                          <m:ctrlPr>
                            <a:rPr lang="it-IT" sz="1600"/>
                          </m:ctrlPr>
                        </m:dPr>
                        <m:e>
                          <m:sSup>
                            <m:sSupPr>
                              <m:ctrlPr>
                                <a:rPr lang="it-IT" sz="1600"/>
                              </m:ctrlPr>
                            </m:sSupPr>
                            <m:e>
                              <m:r>
                                <a:rPr lang="it-IT" sz="1600"/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/>
                                  </m:ctrlPr>
                                </m:dPr>
                                <m:e>
                                  <m:r>
                                    <a:rPr lang="it-IT" sz="1600"/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/>
                            <m:t>=</m:t>
                          </m:r>
                          <m:r>
                            <a:rPr lang="it-IT" sz="1600"/>
                            <m:t>𝑛</m:t>
                          </m:r>
                        </m:e>
                      </m:d>
                    </m:oMath>
                  </m:oMathPara>
                </a14:m>
                <a:endParaRPr lang="it-IT" sz="1600" dirty="0"/>
              </a:p>
              <a:p>
                <a:r>
                  <a:rPr lang="it-IT" sz="1600" dirty="0"/>
                  <a:t>By </a:t>
                </a:r>
                <a:r>
                  <a:rPr lang="it-IT" sz="1600" dirty="0" err="1"/>
                  <a:t>setting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/>
                        </m:ctrlPr>
                      </m:sSubPr>
                      <m:e>
                        <m:r>
                          <a:rPr lang="it-IT" sz="1600"/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it-IT" sz="1600"/>
                            </m:ctrlPr>
                          </m:sSupPr>
                          <m:e>
                            <m:r>
                              <a:rPr lang="it-IT" sz="1600"/>
                              <m:t>𝑌</m:t>
                            </m:r>
                          </m:e>
                          <m:sup>
                            <m:d>
                              <m:dPr>
                                <m:ctrlPr>
                                  <a:rPr lang="it-IT" sz="1600"/>
                                </m:ctrlPr>
                              </m:dPr>
                              <m:e>
                                <m:r>
                                  <a:rPr lang="it-IT" sz="1600"/>
                                  <m:t>𝑖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ctrlPr>
                          <a:rPr lang="it-IT" sz="1600"/>
                        </m:ctrlPr>
                      </m:dPr>
                      <m:e>
                        <m:sSub>
                          <m:sSubPr>
                            <m:ctrlPr>
                              <a:rPr lang="it-IT" sz="1600"/>
                            </m:ctrlPr>
                          </m:sSubPr>
                          <m:e>
                            <m:r>
                              <a:rPr lang="it-IT" sz="1600"/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1600"/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it-IT" sz="1600"/>
                                    </m:ctrlPr>
                                  </m:accPr>
                                  <m:e>
                                    <m:r>
                                      <a:rPr lang="it-IT" sz="1600"/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sz="1600"/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it-IT" sz="1600"/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600"/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it-IT" sz="1600"/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1600"/>
                                      <m:t>Z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it-IT" sz="1600"/>
                                    </m:ctrlPr>
                                  </m:dPr>
                                  <m:e>
                                    <m:r>
                                      <a:rPr lang="it-IT" sz="1600"/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it-IT" sz="1600"/>
                      <m:t>=</m:t>
                    </m:r>
                    <m:sSubSup>
                      <m:sSubSupPr>
                        <m:ctrlPr>
                          <a:rPr lang="it-IT" sz="1600"/>
                        </m:ctrlPr>
                      </m:sSubSupPr>
                      <m:e>
                        <m:r>
                          <a:rPr lang="it-IT" sz="1600"/>
                          <m:t>𝜃</m:t>
                        </m:r>
                      </m:e>
                      <m:sub>
                        <m:r>
                          <a:rPr lang="it-IT" sz="1600"/>
                          <m:t>𝑖</m:t>
                        </m:r>
                      </m:sub>
                      <m:sup>
                        <m:r>
                          <a:rPr lang="it-IT" sz="1600"/>
                          <m:t>#</m:t>
                        </m:r>
                      </m:sup>
                    </m:sSubSup>
                  </m:oMath>
                </a14:m>
                <a:endParaRPr lang="it-IT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/>
                          </m:ctrlPr>
                        </m:sSubSupPr>
                        <m:e>
                          <m:r>
                            <a:rPr lang="it-IT" sz="1600"/>
                            <m:t>𝜃</m:t>
                          </m:r>
                        </m:e>
                        <m:sub>
                          <m:r>
                            <a:rPr lang="it-IT" sz="1600"/>
                            <m:t>𝑖</m:t>
                          </m:r>
                        </m:sub>
                        <m:sup>
                          <m:r>
                            <a:rPr lang="it-IT" sz="1600"/>
                            <m:t>#</m:t>
                          </m:r>
                        </m:sup>
                      </m:sSubSup>
                      <m:r>
                        <a:rPr lang="it-IT" sz="1600"/>
                        <m:t>=</m:t>
                      </m:r>
                      <m:r>
                        <a:rPr lang="it-IT" sz="1600"/>
                        <m:t>=</m:t>
                      </m:r>
                      <m:r>
                        <a:rPr lang="it-IT" sz="1600"/>
                        <m:t>𝑃𝑟</m:t>
                      </m:r>
                      <m:d>
                        <m:dPr>
                          <m:ctrlPr>
                            <a:rPr lang="it-IT" sz="1600"/>
                          </m:ctrlPr>
                        </m:dPr>
                        <m:e>
                          <m:sSup>
                            <m:sSupPr>
                              <m:ctrlPr>
                                <a:rPr lang="it-IT" sz="1600"/>
                              </m:ctrlPr>
                            </m:sSupPr>
                            <m:e>
                              <m:r>
                                <a:rPr lang="it-IT" sz="1600"/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/>
                                  </m:ctrlPr>
                                </m:dPr>
                                <m:e>
                                  <m:r>
                                    <a:rPr lang="it-IT" sz="1600"/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/>
                            <m:t>=0</m:t>
                          </m:r>
                        </m:e>
                      </m:d>
                      <m:r>
                        <a:rPr lang="it-IT" sz="1600"/>
                        <m:t>+</m:t>
                      </m:r>
                      <m:r>
                        <a:rPr lang="it-IT" sz="1600"/>
                        <m:t>𝑃𝑟</m:t>
                      </m:r>
                      <m:d>
                        <m:dPr>
                          <m:ctrlPr>
                            <a:rPr lang="it-IT" sz="1600"/>
                          </m:ctrlPr>
                        </m:dPr>
                        <m:e>
                          <m:sSup>
                            <m:sSupPr>
                              <m:ctrlPr>
                                <a:rPr lang="it-IT" sz="1600"/>
                              </m:ctrlPr>
                            </m:sSupPr>
                            <m:e>
                              <m:r>
                                <a:rPr lang="it-IT" sz="1600"/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/>
                                  </m:ctrlPr>
                                </m:dPr>
                                <m:e>
                                  <m:r>
                                    <a:rPr lang="it-IT" sz="1600"/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/>
                            <m:t>=1</m:t>
                          </m:r>
                        </m:e>
                      </m:d>
                      <m:r>
                        <a:rPr lang="it-IT" sz="1600"/>
                        <m:t>∙</m:t>
                      </m:r>
                      <m:sSub>
                        <m:sSubPr>
                          <m:ctrlPr>
                            <a:rPr lang="it-IT" sz="1600"/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it-IT" sz="1600"/>
                              </m:ctrlPr>
                            </m:accPr>
                            <m:e>
                              <m:r>
                                <a:rPr lang="it-IT" sz="1600"/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it-IT" sz="1600"/>
                            <m:t>𝑖</m:t>
                          </m:r>
                        </m:sub>
                      </m:sSub>
                      <m:r>
                        <a:rPr lang="it-IT" sz="1600"/>
                        <m:t>+</m:t>
                      </m:r>
                      <m:nary>
                        <m:naryPr>
                          <m:chr m:val="∑"/>
                          <m:ctrlPr>
                            <a:rPr lang="it-IT" sz="1600"/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600"/>
                            <m:t>𝑛</m:t>
                          </m:r>
                          <m:r>
                            <a:rPr lang="it-IT" sz="1600"/>
                            <m:t>=2</m:t>
                          </m:r>
                        </m:sub>
                        <m:sup>
                          <m:r>
                            <a:rPr lang="it-IT" sz="1600"/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it-IT" sz="1600"/>
                              </m:ctrlPr>
                            </m:sSubSupPr>
                            <m:e>
                              <m:r>
                                <a:rPr lang="it-IT" sz="1600"/>
                                <m:t>𝐹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1600"/>
                                  </m:ctrlPr>
                                </m:sSupPr>
                                <m:e>
                                  <m:r>
                                    <a:rPr lang="it-IT" sz="1600"/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/>
                                      </m:ctrlPr>
                                    </m:dPr>
                                    <m:e>
                                      <m:r>
                                        <a:rPr lang="it-IT" sz="1600"/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  <m:sup>
                              <m:r>
                                <a:rPr lang="it-IT" sz="1600"/>
                                <m:t>𝑛</m:t>
                              </m:r>
                              <m:r>
                                <a:rPr lang="it-IT" sz="1600"/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sz="1600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/>
                                  </m:ctrlPr>
                                </m:sSubPr>
                                <m:e>
                                  <m:r>
                                    <a:rPr lang="it-IT" sz="1600"/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sz="1600"/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it-IT" sz="1600"/>
                                          </m:ctrlPr>
                                        </m:accPr>
                                        <m:e>
                                          <m:r>
                                            <a:rPr lang="it-IT" sz="1600"/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 sz="1600"/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600"/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1600"/>
                                      </m:ctrlPr>
                                    </m:sSupPr>
                                    <m:e>
                                      <m:r>
                                        <a:rPr lang="it-IT" sz="1600"/>
                                        <m:t>𝑍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it-IT" sz="1600"/>
                                          </m:ctrlPr>
                                        </m:dPr>
                                        <m:e>
                                          <m:r>
                                            <a:rPr lang="it-IT" sz="1600"/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it-IT" sz="1600"/>
                        <m:t>∙</m:t>
                      </m:r>
                      <m:r>
                        <a:rPr lang="it-IT" sz="1600"/>
                        <m:t>𝑃𝑟</m:t>
                      </m:r>
                      <m:d>
                        <m:dPr>
                          <m:ctrlPr>
                            <a:rPr lang="it-IT" sz="1600"/>
                          </m:ctrlPr>
                        </m:dPr>
                        <m:e>
                          <m:sSup>
                            <m:sSupPr>
                              <m:ctrlPr>
                                <a:rPr lang="it-IT" sz="1600"/>
                              </m:ctrlPr>
                            </m:sSupPr>
                            <m:e>
                              <m:r>
                                <a:rPr lang="it-IT" sz="1600"/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600"/>
                                  </m:ctrlPr>
                                </m:dPr>
                                <m:e>
                                  <m:r>
                                    <a:rPr lang="it-IT" sz="1600"/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600"/>
                            <m:t>=</m:t>
                          </m:r>
                          <m:r>
                            <a:rPr lang="it-IT" sz="1600"/>
                            <m:t>𝑛</m:t>
                          </m:r>
                        </m:e>
                      </m:d>
                    </m:oMath>
                  </m:oMathPara>
                </a14:m>
                <a:endParaRPr lang="it-IT" sz="1600" dirty="0"/>
              </a:p>
              <a:p>
                <a:endParaRPr lang="it-IT" sz="1600" dirty="0"/>
              </a:p>
              <a:p>
                <a:endParaRPr lang="it-IT" sz="1600" dirty="0"/>
              </a:p>
              <a:p>
                <a:endParaRPr lang="it-IT" sz="16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454775" y="805777"/>
                <a:ext cx="5737225" cy="2272423"/>
              </a:xfrm>
              <a:blipFill>
                <a:blip r:embed="rId3"/>
                <a:stretch>
                  <a:fillRect l="-425" t="-1877" b="-27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egnaposto contenuto 1"/>
              <p:cNvSpPr txBox="1">
                <a:spLocks/>
              </p:cNvSpPr>
              <p:nvPr/>
            </p:nvSpPr>
            <p:spPr>
              <a:xfrm>
                <a:off x="362712" y="3747535"/>
                <a:ext cx="5433447" cy="29124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it-IT" sz="195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24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20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18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u="sng" dirty="0" smtClean="0">
                    <a:solidFill>
                      <a:schemeClr val="tx1"/>
                    </a:solidFill>
                  </a:rPr>
                  <a:t>RM1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z="1800" dirty="0" err="1">
                    <a:solidFill>
                      <a:schemeClr val="tx1"/>
                    </a:solidFill>
                  </a:rPr>
                  <a:t>Equivalence</a:t>
                </a:r>
                <a:r>
                  <a:rPr lang="it-IT" sz="1800" dirty="0">
                    <a:solidFill>
                      <a:schemeClr val="tx1"/>
                    </a:solidFill>
                  </a:rPr>
                  <a:t> Premium: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it-IT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it-IT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z="1800" dirty="0">
                    <a:solidFill>
                      <a:schemeClr val="tx1"/>
                    </a:solidFill>
                  </a:rPr>
                  <a:t>Net Premium: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it-IT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it-IT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it-IT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ar-AE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ar-AE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ar-AE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Segnaposto contenu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2" y="3747535"/>
                <a:ext cx="5433447" cy="2912401"/>
              </a:xfrm>
              <a:prstGeom prst="rect">
                <a:avLst/>
              </a:prstGeom>
              <a:blipFill>
                <a:blip r:embed="rId4"/>
                <a:stretch>
                  <a:fillRect t="-125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egnaposto contenuto 2"/>
              <p:cNvSpPr txBox="1">
                <a:spLocks/>
              </p:cNvSpPr>
              <p:nvPr/>
            </p:nvSpPr>
            <p:spPr>
              <a:xfrm>
                <a:off x="6620262" y="3747535"/>
                <a:ext cx="5185051" cy="271459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it-IT" sz="195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24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20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18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u="sng" dirty="0" smtClean="0">
                    <a:solidFill>
                      <a:schemeClr val="tx1"/>
                    </a:solidFill>
                  </a:rPr>
                  <a:t>RM2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z="1800" dirty="0" err="1">
                    <a:solidFill>
                      <a:schemeClr val="tx1"/>
                    </a:solidFill>
                  </a:rPr>
                  <a:t>Equivalence</a:t>
                </a:r>
                <a:r>
                  <a:rPr lang="it-IT" sz="1800" dirty="0">
                    <a:solidFill>
                      <a:schemeClr val="tx1"/>
                    </a:solidFill>
                  </a:rPr>
                  <a:t> Premium:</a:t>
                </a:r>
                <a:endParaRPr lang="ar-AE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ar-AE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ar-AE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it-IT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ar-AE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z="1800" dirty="0">
                    <a:solidFill>
                      <a:schemeClr val="tx1"/>
                    </a:solidFill>
                  </a:rPr>
                  <a:t>Net Premium</a:t>
                </a:r>
                <a:endParaRPr lang="it-IT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ar-AE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ar-AE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ar-A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ar-AE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ar-AE" sz="2400" dirty="0">
                  <a:solidFill>
                    <a:schemeClr val="tx1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ar-AE" sz="24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ar-AE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262" y="3747535"/>
                <a:ext cx="5185051" cy="2714594"/>
              </a:xfrm>
              <a:prstGeom prst="rect">
                <a:avLst/>
              </a:prstGeom>
              <a:blipFill>
                <a:blip r:embed="rId5"/>
                <a:stretch>
                  <a:fillRect t="-13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13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Generalized Linear Models (GLMs)</a:t>
            </a:r>
            <a:br>
              <a:rPr lang="it-IT" smtClean="0"/>
            </a:br>
            <a:r>
              <a:rPr lang="it-IT" smtClean="0"/>
              <a:t>Nelder e Weddenburn,1972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62712" y="886472"/>
                <a:ext cx="11500104" cy="551432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/>
                  <a:t>GLMs  are </a:t>
                </a:r>
                <a:r>
                  <a:rPr lang="en-US" sz="1400" dirty="0"/>
                  <a:t>a flexible generalization of </a:t>
                </a:r>
                <a:r>
                  <a:rPr lang="en-US" sz="1400" dirty="0" smtClean="0"/>
                  <a:t>OL Regression: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200" dirty="0" smtClean="0"/>
                  <a:t>The response </a:t>
                </a:r>
                <a:r>
                  <a:rPr lang="en-US" sz="1200" dirty="0"/>
                  <a:t>variables that have error distribution models other than a normal distribution</a:t>
                </a:r>
                <a:r>
                  <a:rPr lang="en-US" sz="1200" dirty="0" smtClean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200" dirty="0" smtClean="0"/>
                  <a:t>The </a:t>
                </a:r>
                <a:r>
                  <a:rPr lang="en-US" sz="1200" dirty="0"/>
                  <a:t>dependent </a:t>
                </a:r>
                <a:r>
                  <a:rPr lang="en-US" sz="1200" dirty="0" smtClean="0"/>
                  <a:t>variable </a:t>
                </a:r>
                <a:r>
                  <a:rPr lang="en-US" sz="1200" dirty="0"/>
                  <a:t>has a distribution from the exponential family with  probability density function</a:t>
                </a:r>
                <a:r>
                  <a:rPr lang="en-US" sz="1200" dirty="0" smtClean="0"/>
                  <a:t> (normal</a:t>
                </a:r>
                <a:r>
                  <a:rPr lang="en-US" sz="1200" dirty="0"/>
                  <a:t>, binomial, Poisson and gamma </a:t>
                </a:r>
                <a:r>
                  <a:rPr lang="en-US" sz="1200" dirty="0" smtClean="0"/>
                  <a:t>distribution etc.)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400" smtClean="0"/>
                      <m:t>𝑓</m:t>
                    </m:r>
                    <m:d>
                      <m:dPr>
                        <m:ctrlPr>
                          <a:rPr lang="en-US" sz="1400"/>
                        </m:ctrlPr>
                      </m:dPr>
                      <m:e>
                        <m:r>
                          <a:rPr lang="en-US" sz="1400"/>
                          <m:t>𝑦</m:t>
                        </m:r>
                        <m:r>
                          <a:rPr lang="en-US" sz="1400"/>
                          <m:t>,</m:t>
                        </m:r>
                        <m:r>
                          <a:rPr lang="en-US" sz="1400"/>
                          <m:t>𝜅</m:t>
                        </m:r>
                        <m:r>
                          <a:rPr lang="en-US" sz="1400"/>
                          <m:t>,</m:t>
                        </m:r>
                        <m:r>
                          <a:rPr lang="en-US" sz="1400"/>
                          <m:t>𝜑</m:t>
                        </m:r>
                      </m:e>
                    </m:d>
                    <m:r>
                      <a:rPr lang="en-US" sz="1400"/>
                      <m:t>=</m:t>
                    </m:r>
                    <m:r>
                      <a:rPr lang="en-US" sz="1400"/>
                      <m:t>𝑒𝑥𝑝</m:t>
                    </m:r>
                    <m:d>
                      <m:dPr>
                        <m:begChr m:val="{"/>
                        <m:endChr m:val="}"/>
                        <m:ctrlPr>
                          <a:rPr lang="en-US" sz="1400"/>
                        </m:ctrlPr>
                      </m:dPr>
                      <m:e>
                        <m:f>
                          <m:fPr>
                            <m:ctrlPr>
                              <a:rPr lang="en-US" sz="1400"/>
                            </m:ctrlPr>
                          </m:fPr>
                          <m:num>
                            <m:r>
                              <a:rPr lang="en-US" sz="1400"/>
                              <m:t>𝑦</m:t>
                            </m:r>
                            <m:r>
                              <a:rPr lang="en-US" sz="1400" smtClean="0"/>
                              <m:t>𝜅</m:t>
                            </m:r>
                            <m:r>
                              <a:rPr lang="en-US" sz="1400"/>
                              <m:t>−</m:t>
                            </m:r>
                            <m:r>
                              <a:rPr lang="en-US" sz="1400"/>
                              <m:t>𝑏</m:t>
                            </m:r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/>
                                  <m:t>𝜅</m:t>
                                </m:r>
                              </m:e>
                            </m:d>
                          </m:num>
                          <m:den>
                            <m:r>
                              <a:rPr lang="en-US" sz="1400"/>
                              <m:t>𝑎</m:t>
                            </m:r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/>
                                  <m:t>𝜑</m:t>
                                </m:r>
                              </m:e>
                            </m:d>
                          </m:den>
                        </m:f>
                        <m:r>
                          <a:rPr lang="en-US" sz="1400"/>
                          <m:t>+</m:t>
                        </m:r>
                        <m:r>
                          <a:rPr lang="en-US" sz="1400"/>
                          <m:t>𝑐</m:t>
                        </m:r>
                        <m:d>
                          <m:dPr>
                            <m:ctrlPr>
                              <a:rPr lang="en-US" sz="1400"/>
                            </m:ctrlPr>
                          </m:dPr>
                          <m:e>
                            <m:r>
                              <a:rPr lang="en-US" sz="1400"/>
                              <m:t>𝑦</m:t>
                            </m:r>
                            <m:r>
                              <a:rPr lang="en-US" sz="1400"/>
                              <m:t>,</m:t>
                            </m:r>
                            <m:r>
                              <a:rPr lang="en-US" sz="1400" smtClean="0"/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it-IT" sz="14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1400" dirty="0"/>
                  <a:t>	</a:t>
                </a:r>
                <a:r>
                  <a:rPr lang="en-US" sz="1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400"/>
                      <m:t>𝑎</m:t>
                    </m:r>
                    <m:r>
                      <a:rPr lang="en-US" sz="1400"/>
                      <m:t>,</m:t>
                    </m:r>
                    <m:r>
                      <a:rPr lang="en-US" sz="1400"/>
                      <m:t>𝑏</m:t>
                    </m:r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r>
                      <a:rPr lang="en-US" sz="1400"/>
                      <m:t>𝑐</m:t>
                    </m:r>
                  </m:oMath>
                </a14:m>
                <a:r>
                  <a:rPr lang="en-US" sz="1400" dirty="0"/>
                  <a:t> are known functions and </a:t>
                </a:r>
                <a14:m>
                  <m:oMath xmlns:m="http://schemas.openxmlformats.org/officeDocument/2006/math">
                    <m:r>
                      <a:rPr lang="en-US" sz="1400"/>
                      <m:t>𝜅</m:t>
                    </m:r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r>
                      <a:rPr lang="it-IT" sz="1400" smtClean="0"/>
                      <m:t> </m:t>
                    </m:r>
                    <m:r>
                      <a:rPr lang="en-US" sz="1400"/>
                      <m:t>𝜑</m:t>
                    </m:r>
                  </m:oMath>
                </a14:m>
                <a:r>
                  <a:rPr lang="en-US" sz="1400" dirty="0"/>
                  <a:t> are unknown canonical and </a:t>
                </a:r>
                <a:r>
                  <a:rPr lang="en-US" sz="1400" dirty="0" smtClean="0"/>
                  <a:t>dispersion </a:t>
                </a:r>
                <a:r>
                  <a:rPr lang="en-US" sz="1400" dirty="0"/>
                  <a:t>parameters</a:t>
                </a:r>
                <a:r>
                  <a:rPr lang="en-US" sz="1400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it-IT" sz="1400" dirty="0"/>
              </a:p>
              <a:p>
                <a:pPr>
                  <a:lnSpc>
                    <a:spcPct val="100000"/>
                  </a:lnSpc>
                </a:pPr>
                <a:endParaRPr lang="it-IT" sz="1400" dirty="0" smtClean="0"/>
              </a:p>
              <a:p>
                <a:pPr>
                  <a:lnSpc>
                    <a:spcPct val="100000"/>
                  </a:lnSpc>
                </a:pPr>
                <a:endParaRPr lang="it-IT" sz="1400" dirty="0" smtClean="0"/>
              </a:p>
              <a:p>
                <a:pPr>
                  <a:lnSpc>
                    <a:spcPct val="100000"/>
                  </a:lnSpc>
                </a:pPr>
                <a:endParaRPr lang="it-IT" sz="1400" dirty="0" smtClean="0"/>
              </a:p>
              <a:p>
                <a:pPr>
                  <a:lnSpc>
                    <a:spcPct val="100000"/>
                  </a:lnSpc>
                </a:pPr>
                <a:endParaRPr lang="it-IT" sz="14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1200" dirty="0" smtClean="0"/>
                  <a:t>The </a:t>
                </a:r>
                <a:r>
                  <a:rPr lang="en-US" sz="1200" dirty="0"/>
                  <a:t>function </a:t>
                </a:r>
                <a14:m>
                  <m:oMath xmlns:m="http://schemas.openxmlformats.org/officeDocument/2006/math">
                    <m:r>
                      <a:rPr lang="en-US" sz="1200"/>
                      <m:t>𝑎</m:t>
                    </m:r>
                    <m:d>
                      <m:dPr>
                        <m:ctrlPr>
                          <a:rPr lang="en-US" sz="1200"/>
                        </m:ctrlPr>
                      </m:dPr>
                      <m:e>
                        <m:r>
                          <a:rPr lang="en-US" sz="1200"/>
                          <m:t>𝜑</m:t>
                        </m:r>
                      </m:e>
                    </m:d>
                  </m:oMath>
                </a14:m>
                <a:r>
                  <a:rPr lang="en-US" sz="1200" dirty="0"/>
                  <a:t> is commonly of the </a:t>
                </a:r>
                <a:r>
                  <a:rPr lang="en-US" sz="1200" dirty="0" smtClean="0"/>
                  <a:t>form </a:t>
                </a:r>
                <a14:m>
                  <m:oMath xmlns:m="http://schemas.openxmlformats.org/officeDocument/2006/math">
                    <m:r>
                      <a:rPr lang="en-US" sz="1200"/>
                      <m:t>𝑎</m:t>
                    </m:r>
                    <m:d>
                      <m:dPr>
                        <m:ctrlPr>
                          <a:rPr lang="en-US" sz="1200"/>
                        </m:ctrlPr>
                      </m:dPr>
                      <m:e>
                        <m:r>
                          <a:rPr lang="en-US" sz="1200"/>
                          <m:t>𝜑</m:t>
                        </m:r>
                      </m:e>
                    </m:d>
                    <m:r>
                      <a:rPr lang="en-US" sz="1200"/>
                      <m:t>=</m:t>
                    </m:r>
                    <m:r>
                      <a:rPr lang="en-US" sz="1200"/>
                      <m:t>𝜑</m:t>
                    </m:r>
                    <m:r>
                      <a:rPr lang="en-US" sz="1200"/>
                      <m:t>/</m:t>
                    </m:r>
                    <m:r>
                      <a:rPr lang="en-US" sz="1200"/>
                      <m:t>𝜔</m:t>
                    </m:r>
                  </m:oMath>
                </a14:m>
                <a:r>
                  <a:rPr lang="it-IT" sz="1200" dirty="0" smtClean="0"/>
                  <a:t> </a:t>
                </a:r>
                <a:r>
                  <a:rPr lang="en-US" sz="1200" dirty="0"/>
                  <a:t>where </a:t>
                </a:r>
                <a14:m>
                  <m:oMath xmlns:m="http://schemas.openxmlformats.org/officeDocument/2006/math">
                    <m:r>
                      <a:rPr lang="en-US" sz="1200" smtClean="0"/>
                      <m:t>𝜑</m:t>
                    </m:r>
                  </m:oMath>
                </a14:m>
                <a:r>
                  <a:rPr lang="en-US" sz="1200" dirty="0"/>
                  <a:t> is constant over observation, and </a:t>
                </a:r>
                <a14:m>
                  <m:oMath xmlns:m="http://schemas.openxmlformats.org/officeDocument/2006/math">
                    <m:r>
                      <a:rPr lang="en-US" sz="1200"/>
                      <m:t>𝜔</m:t>
                    </m:r>
                  </m:oMath>
                </a14:m>
                <a:r>
                  <a:rPr lang="en-US" sz="1200" dirty="0"/>
                  <a:t> is a known prior weight that </a:t>
                </a:r>
                <a:r>
                  <a:rPr lang="en-US" sz="1200" dirty="0" smtClean="0"/>
                  <a:t>can be variable for each observation.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200" dirty="0"/>
                  <a:t>The magnitude of the variance of each measurement to be a function of its predicted value </a:t>
                </a:r>
                <a14:m>
                  <m:oMath xmlns:m="http://schemas.openxmlformats.org/officeDocument/2006/math">
                    <m:r>
                      <a:rPr lang="en-US" sz="1200"/>
                      <m:t>𝑉𝑎𝑟</m:t>
                    </m:r>
                    <m:d>
                      <m:dPr>
                        <m:ctrlPr>
                          <a:rPr lang="en-US" sz="1200"/>
                        </m:ctrlPr>
                      </m:dPr>
                      <m:e>
                        <m:r>
                          <a:rPr lang="en-US" sz="1200"/>
                          <m:t>𝑌</m:t>
                        </m:r>
                      </m:e>
                    </m:d>
                    <m:r>
                      <a:rPr lang="en-US" sz="1200"/>
                      <m:t>=</m:t>
                    </m:r>
                    <m:r>
                      <a:rPr lang="en-US" sz="1200"/>
                      <m:t>𝑎</m:t>
                    </m:r>
                    <m:d>
                      <m:dPr>
                        <m:ctrlPr>
                          <a:rPr lang="en-US" sz="1200"/>
                        </m:ctrlPr>
                      </m:dPr>
                      <m:e>
                        <m:r>
                          <a:rPr lang="en-US" sz="1200"/>
                          <m:t>𝜑</m:t>
                        </m:r>
                      </m:e>
                    </m:d>
                    <m:r>
                      <a:rPr lang="en-US" sz="1200"/>
                      <m:t>∙</m:t>
                    </m:r>
                    <m:r>
                      <a:rPr lang="en-US" sz="1200"/>
                      <m:t>𝑉</m:t>
                    </m:r>
                    <m:d>
                      <m:dPr>
                        <m:ctrlPr>
                          <a:rPr lang="en-US" sz="1200"/>
                        </m:ctrlPr>
                      </m:dPr>
                      <m:e>
                        <m:r>
                          <a:rPr lang="en-US" sz="1200"/>
                          <m:t>𝜇</m:t>
                        </m:r>
                      </m:e>
                    </m:d>
                  </m:oMath>
                </a14:m>
                <a:endParaRPr lang="en-US" sz="1200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sz="1200" dirty="0"/>
                  <a:t>The dependency is described by a link function </a:t>
                </a:r>
                <a14:m>
                  <m:oMath xmlns:m="http://schemas.openxmlformats.org/officeDocument/2006/math">
                    <m:r>
                      <a:rPr lang="en-US" sz="1200" dirty="0" smtClean="0"/>
                      <m:t>𝑔</m:t>
                    </m:r>
                  </m:oMath>
                </a14:m>
                <a:r>
                  <a:rPr lang="en-US" sz="1200" dirty="0"/>
                  <a:t> which is strictly monotonous and twice differentiable </a:t>
                </a:r>
                <a14:m>
                  <m:oMath xmlns:m="http://schemas.openxmlformats.org/officeDocument/2006/math">
                    <m:r>
                      <a:rPr lang="en-US" sz="1200"/>
                      <m:t>𝐸</m:t>
                    </m:r>
                    <m:d>
                      <m:dPr>
                        <m:ctrlPr>
                          <a:rPr lang="en-US" sz="1200"/>
                        </m:ctrlPr>
                      </m:dPr>
                      <m:e>
                        <m:r>
                          <a:rPr lang="en-US" sz="1200"/>
                          <m:t>𝑌</m:t>
                        </m:r>
                        <m:r>
                          <a:rPr lang="en-US" sz="1200"/>
                          <m:t>|</m:t>
                        </m:r>
                        <m:sSub>
                          <m:sSubPr>
                            <m:ctrlPr>
                              <a:rPr lang="en-US" sz="1200"/>
                            </m:ctrlPr>
                          </m:sSubPr>
                          <m:e>
                            <m:r>
                              <a:rPr lang="en-US" sz="1200"/>
                              <m:t>𝒙</m:t>
                            </m:r>
                          </m:e>
                          <m:sub>
                            <m:r>
                              <a:rPr lang="en-US" sz="1200"/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200"/>
                      <m:t>=</m:t>
                    </m:r>
                    <m:r>
                      <a:rPr lang="en-US" sz="1200"/>
                      <m:t>𝐸</m:t>
                    </m:r>
                    <m:d>
                      <m:dPr>
                        <m:ctrlPr>
                          <a:rPr lang="en-US" sz="1200"/>
                        </m:ctrlPr>
                      </m:dPr>
                      <m:e>
                        <m:sSub>
                          <m:sSubPr>
                            <m:ctrlPr>
                              <a:rPr lang="en-US" sz="1200"/>
                            </m:ctrlPr>
                          </m:sSubPr>
                          <m:e>
                            <m:r>
                              <a:rPr lang="en-US" sz="1200"/>
                              <m:t>𝑌</m:t>
                            </m:r>
                          </m:e>
                          <m:sub>
                            <m:r>
                              <a:rPr lang="en-US" sz="1200"/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200"/>
                      <m:t>=</m:t>
                    </m:r>
                    <m:sSup>
                      <m:sSupPr>
                        <m:ctrlPr>
                          <a:rPr lang="en-US" sz="1200"/>
                        </m:ctrlPr>
                      </m:sSupPr>
                      <m:e>
                        <m:r>
                          <a:rPr lang="en-US" sz="1200"/>
                          <m:t>𝑔</m:t>
                        </m:r>
                      </m:e>
                      <m:sup>
                        <m:r>
                          <a:rPr lang="en-US" sz="1200"/>
                          <m:t>−1</m:t>
                        </m:r>
                      </m:sup>
                    </m:sSup>
                    <m:d>
                      <m:dPr>
                        <m:ctrlPr>
                          <a:rPr lang="en-US" sz="1200"/>
                        </m:ctrlPr>
                      </m:dPr>
                      <m:e>
                        <m:sSub>
                          <m:sSubPr>
                            <m:ctrlPr>
                              <a:rPr lang="en-US" sz="1200"/>
                            </m:ctrlPr>
                          </m:sSubPr>
                          <m:e>
                            <m:r>
                              <a:rPr lang="en-US" sz="1200"/>
                              <m:t>𝒙</m:t>
                            </m:r>
                          </m:e>
                          <m:sub>
                            <m:r>
                              <a:rPr lang="en-US" sz="1200"/>
                              <m:t>𝑖</m:t>
                            </m:r>
                          </m:sub>
                        </m:sSub>
                        <m:r>
                          <a:rPr lang="en-US" sz="1200"/>
                          <m:t>𝛃</m:t>
                        </m:r>
                      </m:e>
                    </m:d>
                  </m:oMath>
                </a14:m>
                <a:endParaRPr lang="en-US" sz="12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1400" dirty="0" smtClean="0"/>
                  <a:t>An approximately unbiased </a:t>
                </a:r>
                <a:r>
                  <a:rPr lang="en-US" sz="1400" dirty="0"/>
                  <a:t>estimator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smtClean="0"/>
                      <m:t>φ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is </a:t>
                </a:r>
                <a:endParaRPr lang="en-US" sz="140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/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/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400" smtClean="0"/>
                                <m:t>φ</m:t>
                              </m:r>
                            </m:e>
                          </m:acc>
                        </m:e>
                        <m:sub>
                          <m:r>
                            <a:rPr lang="en-US" sz="1400"/>
                            <m:t>𝑋</m:t>
                          </m:r>
                        </m:sub>
                      </m:sSub>
                      <m:r>
                        <a:rPr lang="en-US" sz="1400"/>
                        <m:t>=</m:t>
                      </m:r>
                      <m:f>
                        <m:fPr>
                          <m:ctrlPr>
                            <a:rPr lang="en-US" sz="1400"/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400" smtClean="0"/>
                                <m:t>φ</m:t>
                              </m:r>
                              <m:r>
                                <a:rPr lang="en-US" sz="1400"/>
                                <m:t>𝑋</m:t>
                              </m:r>
                            </m:e>
                            <m:sup>
                              <m:r>
                                <a:rPr lang="en-US" sz="1400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/>
                            <m:t>𝑛</m:t>
                          </m:r>
                          <m:r>
                            <a:rPr lang="en-US" sz="1400"/>
                            <m:t>−</m:t>
                          </m:r>
                          <m:r>
                            <a:rPr lang="en-US" sz="1400"/>
                            <m:t>𝑟</m:t>
                          </m:r>
                        </m:den>
                      </m:f>
                      <m:r>
                        <a:rPr lang="en-US" sz="1400"/>
                        <m:t>=</m:t>
                      </m:r>
                      <m:f>
                        <m:fPr>
                          <m:ctrlPr>
                            <a:rPr lang="en-US" sz="1400"/>
                          </m:ctrlPr>
                        </m:fPr>
                        <m:num>
                          <m:r>
                            <a:rPr lang="en-US" sz="1400"/>
                            <m:t>1</m:t>
                          </m:r>
                        </m:num>
                        <m:den>
                          <m:r>
                            <a:rPr lang="en-US" sz="1400"/>
                            <m:t>𝑛</m:t>
                          </m:r>
                          <m:r>
                            <a:rPr lang="en-US" sz="1400"/>
                            <m:t>−</m:t>
                          </m:r>
                          <m:r>
                            <a:rPr lang="en-US" sz="1400"/>
                            <m:t>𝑟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400"/>
                          </m:ctrlPr>
                        </m:naryPr>
                        <m:sub>
                          <m:r>
                            <a:rPr lang="en-US" sz="1400"/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/>
                              </m:ctrlPr>
                            </m:sSubPr>
                            <m:e>
                              <m:r>
                                <a:rPr lang="en-US" sz="1400"/>
                                <m:t>𝜔</m:t>
                              </m:r>
                            </m:e>
                            <m:sub>
                              <m:r>
                                <a:rPr lang="en-US" sz="1400"/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400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400"/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400"/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400"/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/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/>
                                <m:t>𝑉</m:t>
                              </m:r>
                              <m:d>
                                <m:dPr>
                                  <m:ctrlPr>
                                    <a:rPr lang="en-US" sz="140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00000"/>
                  </a:lnSpc>
                </a:pPr>
                <a:endParaRPr lang="en-US" sz="1400" dirty="0"/>
              </a:p>
              <a:p>
                <a:pPr>
                  <a:lnSpc>
                    <a:spcPct val="100000"/>
                  </a:lnSpc>
                </a:pPr>
                <a:endParaRPr lang="en-US" sz="14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712" y="886472"/>
                <a:ext cx="11500104" cy="5514327"/>
              </a:xfrm>
              <a:blipFill>
                <a:blip r:embed="rId2"/>
                <a:stretch>
                  <a:fillRect l="-106" t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846" y="2461388"/>
            <a:ext cx="5715000" cy="17744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2425818" y="3585177"/>
                <a:ext cx="969618" cy="650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it-IT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it-IT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1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10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it-IT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10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10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1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818" y="3585177"/>
                <a:ext cx="969618" cy="650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umetto 1 19"/>
          <p:cNvSpPr/>
          <p:nvPr/>
        </p:nvSpPr>
        <p:spPr>
          <a:xfrm>
            <a:off x="7652657" y="5147385"/>
            <a:ext cx="1738086" cy="341832"/>
          </a:xfrm>
          <a:prstGeom prst="wedgeRectCallout">
            <a:avLst>
              <a:gd name="adj1" fmla="val 18641"/>
              <a:gd name="adj2" fmla="val -1051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The most widely adopted is the logarithm</a:t>
            </a:r>
            <a:endParaRPr lang="en-US" sz="10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Risk margin estimation via GLMs: </a:t>
            </a:r>
            <a:br>
              <a:rPr lang="en-US" sz="2800" dirty="0"/>
            </a:br>
            <a:r>
              <a:rPr lang="en-US" sz="2400" dirty="0"/>
              <a:t>the case of Gamma distribution with unitary prior weights</a:t>
            </a:r>
            <a:endParaRPr lang="it-I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egnaposto contenuto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68491" y="1827728"/>
                <a:ext cx="5667880" cy="4334309"/>
              </a:xfrm>
              <a:ln>
                <a:solidFill>
                  <a:schemeClr val="accent1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600" dirty="0"/>
                  <a:t>Proposition 1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600"/>
                      <m:t>T</m:t>
                    </m:r>
                    <m:r>
                      <m:rPr>
                        <m:nor/>
                      </m:rPr>
                      <a:rPr lang="en-US" sz="1600"/>
                      <m:t>he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Coefficient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of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Variation</m:t>
                    </m:r>
                    <m:r>
                      <m:rPr>
                        <m:nor/>
                      </m:rPr>
                      <a:rPr lang="en-US" sz="1600"/>
                      <m:t> (</m:t>
                    </m:r>
                    <m:r>
                      <m:rPr>
                        <m:nor/>
                      </m:rPr>
                      <a:rPr lang="en-US" sz="1600"/>
                      <m:t>CV</m:t>
                    </m:r>
                    <m:r>
                      <m:rPr>
                        <m:nor/>
                      </m:rPr>
                      <a:rPr lang="en-US" sz="1600"/>
                      <m:t>) </m:t>
                    </m:r>
                    <m:r>
                      <m:rPr>
                        <m:nor/>
                      </m:rPr>
                      <a:rPr lang="en-US" sz="1600"/>
                      <m:t>of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each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individual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loss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per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claimant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is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constant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/>
                      <m:t>and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equal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/>
                      <m:t>to</m:t>
                    </m:r>
                    <m:r>
                      <m:rPr>
                        <m:nor/>
                      </m:rPr>
                      <a:rPr lang="it-IT" sz="1600"/>
                      <m:t> 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rad>
                    <m:r>
                      <m:rPr>
                        <m:nor/>
                      </m:rPr>
                      <a:rPr lang="en-US" sz="1600"/>
                      <m:t>. </m:t>
                    </m:r>
                    <m:r>
                      <m:rPr>
                        <m:nor/>
                      </m:rPr>
                      <a:rPr lang="en-US" sz="1600"/>
                      <m:t>Then</m:t>
                    </m:r>
                    <m:r>
                      <m:rPr>
                        <m:nor/>
                      </m:rPr>
                      <a:rPr lang="en-US" sz="1600"/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6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6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 ⋯</m:t>
                    </m:r>
                    <m:r>
                      <a:rPr lang="it-IT" sz="16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Proof.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By </a:t>
                </a:r>
                <a:r>
                  <a:rPr lang="en-US" sz="1600" dirty="0"/>
                  <a:t>1)	</a:t>
                </a:r>
                <a:endParaRPr lang="en-US" sz="16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i="1" dirty="0"/>
                  <a:t>  </a:t>
                </a:r>
                <a:r>
                  <a:rPr lang="en-US" sz="1600" i="1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it-IT" sz="1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it-IT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𝐶𝑉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it-IT" sz="1600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By </a:t>
                </a:r>
                <a:r>
                  <a:rPr lang="en-US" sz="1600" dirty="0"/>
                  <a:t>2) </a:t>
                </a:r>
                <a:endParaRPr lang="it-IT" sz="1600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it-IT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it-IT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it-IT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CV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rad>
                      <m:r>
                        <a:rPr lang="en-US" sz="1600" dirty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it-IT" sz="16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1600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1600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 ⋯</m:t>
                      </m:r>
                      <m:r>
                        <a:rPr lang="it-IT" sz="1600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600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it-IT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>
          <p:sp>
            <p:nvSpPr>
              <p:cNvPr id="14" name="Segnaposto contenut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8491" y="1827728"/>
                <a:ext cx="5667880" cy="4334309"/>
              </a:xfrm>
              <a:blipFill>
                <a:blip r:embed="rId2"/>
                <a:stretch>
                  <a:fillRect l="-322" t="-140" b="-448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egnaposto contenuto 5"/>
              <p:cNvSpPr txBox="1">
                <a:spLocks/>
              </p:cNvSpPr>
              <p:nvPr/>
            </p:nvSpPr>
            <p:spPr>
              <a:xfrm>
                <a:off x="6117191" y="1827728"/>
                <a:ext cx="5606236" cy="255799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800" dirty="0" smtClean="0"/>
                  <a:t>Proposition 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6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is obtained by multiplying the expected value </a:t>
                </a:r>
                <a14:m>
                  <m:oMath xmlns:m="http://schemas.openxmlformats.org/officeDocument/2006/math">
                    <m:r>
                      <a:rPr lang="it-IT" sz="160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by a constant depending exclusively by level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it-IT" sz="1600">
                            <a:latin typeface="Cambria Math" panose="02040503050406030204" pitchFamily="18" charset="0"/>
                          </a:rPr>
                          <m:t>:</m:t>
                        </m:r>
                      </m:e>
                    </m:acc>
                  </m:oMath>
                </a14:m>
                <a:endParaRPr lang="en-US" sz="1600" dirty="0"/>
              </a:p>
              <a:p>
                <a:pPr marL="0" lvl="1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it-IT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000" dirty="0">
                  <a:solidFill>
                    <a:srgbClr val="FF0000"/>
                  </a:solidFill>
                </a:endParaRPr>
              </a:p>
              <a:p>
                <a:pPr marL="0" lvl="1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sz="1600" dirty="0"/>
                  <a:t>Proof.</a:t>
                </a:r>
              </a:p>
              <a:p>
                <a:pPr marL="0" lvl="1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sz="1600" dirty="0"/>
                  <a:t>By proposition 1 we show :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it-IT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it-IT" sz="1400" dirty="0"/>
              </a:p>
            </p:txBody>
          </p:sp>
        </mc:Choice>
        <mc:Fallback>
          <p:sp>
            <p:nvSpPr>
              <p:cNvPr id="15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91" y="1827728"/>
                <a:ext cx="5606236" cy="2557993"/>
              </a:xfrm>
              <a:prstGeom prst="rect">
                <a:avLst/>
              </a:prstGeom>
              <a:blipFill>
                <a:blip r:embed="rId3"/>
                <a:stretch>
                  <a:fillRect l="-542" t="-713" b="-484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368491" y="838386"/>
                <a:ext cx="11354936" cy="95673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indent="0" algn="ctr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it-IT" sz="1600">
                    <a:solidFill>
                      <a:srgbClr val="15467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1600">
                    <a:solidFill>
                      <a:srgbClr val="15467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2000">
                    <a:solidFill>
                      <a:srgbClr val="15467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>
                    <a:solidFill>
                      <a:srgbClr val="15467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>
                    <a:solidFill>
                      <a:srgbClr val="15467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l"/>
                <a:r>
                  <a:rPr lang="it-IT" dirty="0" smtClean="0">
                    <a:solidFill>
                      <a:schemeClr val="tx1"/>
                    </a:solidFill>
                  </a:rPr>
                  <a:t>Assuming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</a:rPr>
                  <a:t>that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prior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⋯</m:t>
                    </m:r>
                    <m:r>
                      <a:rPr lang="it-IT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1" y="838386"/>
                <a:ext cx="11354936" cy="956733"/>
              </a:xfrm>
              <a:prstGeom prst="rect">
                <a:avLst/>
              </a:prstGeom>
              <a:blipFill>
                <a:blip r:embed="rId4"/>
                <a:stretch>
                  <a:fillRect l="-214" t="-3797" b="-63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a destra rientrata 16"/>
          <p:cNvSpPr/>
          <p:nvPr/>
        </p:nvSpPr>
        <p:spPr>
          <a:xfrm>
            <a:off x="5755861" y="3634778"/>
            <a:ext cx="424442" cy="2399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egnaposto contenuto 5"/>
              <p:cNvSpPr txBox="1">
                <a:spLocks/>
              </p:cNvSpPr>
              <p:nvPr/>
            </p:nvSpPr>
            <p:spPr>
              <a:xfrm>
                <a:off x="6117191" y="4531057"/>
                <a:ext cx="5606236" cy="163097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it-IT" sz="195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24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20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it-IT" sz="18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>
                    <a:solidFill>
                      <a:srgbClr val="15467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3663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z="1600" dirty="0"/>
                  <a:t>Net Premium:</a:t>
                </a:r>
              </a:p>
              <a:p>
                <a:pPr marL="93663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</m:sSubSup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6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it-IT" sz="16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it-IT" sz="1600" i="1" dirty="0">
                  <a:latin typeface="Cambria Math" panose="02040503050406030204" pitchFamily="18" charset="0"/>
                </a:endParaRPr>
              </a:p>
              <a:p>
                <a:pPr marL="93663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it-IT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𝐺𝐿𝑀</m:t>
                          </m:r>
                        </m:sup>
                      </m:sSubSup>
                      <m:r>
                        <a:rPr lang="it-IT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1600" dirty="0"/>
              </a:p>
              <a:p>
                <a:pPr marL="93663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z="1600" dirty="0" err="1"/>
                  <a:t>Risk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margin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</a:t>
                </a:r>
                <a:r>
                  <a:rPr lang="it-IT" sz="1600" dirty="0"/>
                  <a:t>:</a:t>
                </a:r>
              </a:p>
              <a:p>
                <a:pPr marL="93663" lvl="1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it-I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it-IT" sz="1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𝑅𝑀</m:t>
                                </m:r>
                                <m:r>
                                  <a:rPr lang="it-IT" sz="1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𝐺𝐿𝑀</m:t>
                            </m:r>
                          </m:sup>
                        </m:sSubSup>
                      </m:den>
                    </m:f>
                    <m:r>
                      <a:rPr lang="it-I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r>
                      <a:rPr lang="en-US" sz="1600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6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6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 ⋯</m:t>
                    </m:r>
                    <m:r>
                      <a:rPr lang="it-IT" sz="16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endParaRPr lang="ar-AE" sz="1600" dirty="0"/>
              </a:p>
            </p:txBody>
          </p:sp>
        </mc:Choice>
        <mc:Fallback>
          <p:sp>
            <p:nvSpPr>
              <p:cNvPr id="18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91" y="4531057"/>
                <a:ext cx="5606236" cy="1630979"/>
              </a:xfrm>
              <a:prstGeom prst="rect">
                <a:avLst/>
              </a:prstGeom>
              <a:blipFill>
                <a:blip r:embed="rId5"/>
                <a:stretch>
                  <a:fillRect t="-7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ccia a destra rientrata 18"/>
          <p:cNvSpPr/>
          <p:nvPr/>
        </p:nvSpPr>
        <p:spPr>
          <a:xfrm rot="2113927">
            <a:off x="6072888" y="4523121"/>
            <a:ext cx="574464" cy="3090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5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margin estimation with QR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Remember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</m:sSubSup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it-IT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By the </a:t>
                </a:r>
                <a:r>
                  <a:rPr lang="en-US" dirty="0" err="1" smtClean="0"/>
                  <a:t>equivariance</a:t>
                </a:r>
                <a:r>
                  <a:rPr lang="en-US" dirty="0" smtClean="0"/>
                  <a:t> </a:t>
                </a:r>
                <a:r>
                  <a:rPr lang="en-US" dirty="0"/>
                  <a:t>to monotone transformation</a:t>
                </a:r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it-IT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it-IT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it-IT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it-IT" dirty="0" smtClean="0"/>
                  <a:t>Net Premium: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it-IT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sup>
                      </m:sSubSup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it-IT" dirty="0"/>
                  <a:t>Risk </a:t>
                </a:r>
                <a:r>
                  <a:rPr lang="it-IT" dirty="0" err="1"/>
                  <a:t>margin</a:t>
                </a:r>
                <a:r>
                  <a:rPr lang="it-IT" dirty="0"/>
                  <a:t> </a:t>
                </a:r>
                <a:r>
                  <a:rPr lang="it-IT" dirty="0" err="1"/>
                  <a:t>function</a:t>
                </a:r>
                <a:r>
                  <a:rPr lang="it-IT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𝑅𝑀</m:t>
                                  </m:r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𝑄𝑅</m:t>
                              </m:r>
                            </m:sup>
                          </m:sSubSup>
                        </m:den>
                      </m:f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10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Investigation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sets are characterized by the same total exposure and number of claimants. We consider two rating factors (e.g. sex and age-class) each one with two levels (e.g. "Male" and "Female" and "High" and "Low" respectively). Then we have four risk profiles, briefly "M-H", "F-H", "M-L" and "F-L". We assume that each risk profile has a different exposure but the same number of claimants.</a:t>
            </a:r>
          </a:p>
          <a:p>
            <a:r>
              <a:rPr lang="en-US" smtClean="0"/>
              <a:t>The main difference between data sets is the assumptions adopted for the distribution for the total claim amount per claimants</a:t>
            </a:r>
          </a:p>
          <a:p>
            <a:r>
              <a:rPr lang="it-IT" smtClean="0"/>
              <a:t>Let:</a:t>
            </a:r>
          </a:p>
          <a:p>
            <a:r>
              <a:rPr lang="en-US" smtClean="0"/>
              <a:t>k = 1;2;3 index the number of data set.</a:t>
            </a:r>
            <a:endParaRPr lang="it-IT" smtClean="0"/>
          </a:p>
          <a:p>
            <a:r>
              <a:rPr lang="en-US" smtClean="0"/>
              <a:t>r = 100;000 be the number of insured/exposure</a:t>
            </a:r>
          </a:p>
          <a:p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80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Investigation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72" y="1557867"/>
            <a:ext cx="7743189" cy="44704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7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Theoretical</a:t>
            </a:r>
            <a:r>
              <a:rPr lang="it-IT" dirty="0" smtClean="0"/>
              <a:t> </a:t>
            </a:r>
            <a:r>
              <a:rPr lang="it-IT" dirty="0" err="1" smtClean="0"/>
              <a:t>Distributions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64" y="1816535"/>
            <a:ext cx="2785074" cy="3600000"/>
          </a:xfrm>
          <a:prstGeom prst="rect">
            <a:avLst/>
          </a:prstGeom>
        </p:spPr>
      </p:pic>
      <p:pic>
        <p:nvPicPr>
          <p:cNvPr id="7" name="Immagin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1816535"/>
            <a:ext cx="2739538" cy="34073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210" y="1816535"/>
            <a:ext cx="2767193" cy="3600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1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Distribution </a:t>
            </a:r>
            <a:r>
              <a:rPr lang="it-IT" dirty="0" err="1" smtClean="0"/>
              <a:t>Fitting</a:t>
            </a:r>
            <a:r>
              <a:rPr lang="it-IT" dirty="0" smtClean="0"/>
              <a:t> Analysis:</a:t>
            </a:r>
            <a:br>
              <a:rPr lang="it-IT" dirty="0" smtClean="0"/>
            </a:br>
            <a:r>
              <a:rPr lang="it-IT" sz="3100" dirty="0"/>
              <a:t>Gamma </a:t>
            </a:r>
            <a:r>
              <a:rPr lang="it-IT" sz="3100" dirty="0" err="1"/>
              <a:t>same</a:t>
            </a:r>
            <a:r>
              <a:rPr lang="it-IT" sz="3100" dirty="0"/>
              <a:t> CV - k=1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15" y="1212143"/>
            <a:ext cx="3771354" cy="32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150" y="4815645"/>
            <a:ext cx="3663484" cy="10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533" y="3245998"/>
            <a:ext cx="2346266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288" y="1212143"/>
            <a:ext cx="2473726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0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Distribution </a:t>
            </a:r>
            <a:r>
              <a:rPr lang="it-IT" dirty="0" err="1" smtClean="0"/>
              <a:t>Fitting</a:t>
            </a:r>
            <a:r>
              <a:rPr lang="it-IT" dirty="0" smtClean="0"/>
              <a:t> Analysis:</a:t>
            </a:r>
            <a:br>
              <a:rPr lang="it-IT" dirty="0" smtClean="0"/>
            </a:br>
            <a:r>
              <a:rPr lang="it-IT" sz="3100" dirty="0"/>
              <a:t>Gamma </a:t>
            </a:r>
            <a:r>
              <a:rPr lang="it-IT" sz="3100" dirty="0" err="1"/>
              <a:t>same</a:t>
            </a:r>
            <a:r>
              <a:rPr lang="it-IT" sz="3100" dirty="0"/>
              <a:t> </a:t>
            </a:r>
            <a:r>
              <a:rPr lang="it-IT" sz="3100" dirty="0" err="1"/>
              <a:t>Mean</a:t>
            </a:r>
            <a:r>
              <a:rPr lang="it-IT" sz="3100" dirty="0"/>
              <a:t> - k=2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60" y="1124048"/>
            <a:ext cx="4253640" cy="3268403"/>
          </a:xfrm>
          <a:prstGeom prst="rect">
            <a:avLst/>
          </a:prstGeom>
        </p:spPr>
      </p:pic>
      <p:pic>
        <p:nvPicPr>
          <p:cNvPr id="10" name="Immagin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82658" y="4687084"/>
            <a:ext cx="3600000" cy="108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502" y="1202935"/>
            <a:ext cx="2292292" cy="274347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801" y="3485698"/>
            <a:ext cx="2113943" cy="273596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81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2712" y="872830"/>
            <a:ext cx="11500104" cy="45180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brief introduction on…myself!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Quantile</a:t>
            </a:r>
          </a:p>
          <a:p>
            <a:pPr lvl="1"/>
            <a:r>
              <a:rPr lang="en-US" dirty="0" smtClean="0"/>
              <a:t>Regression</a:t>
            </a:r>
          </a:p>
          <a:p>
            <a:r>
              <a:rPr lang="en-US" dirty="0" smtClean="0"/>
              <a:t>References on QR in Actuarial context</a:t>
            </a:r>
          </a:p>
          <a:p>
            <a:r>
              <a:rPr lang="en-US" dirty="0" smtClean="0"/>
              <a:t>Risk Model</a:t>
            </a:r>
          </a:p>
          <a:p>
            <a:r>
              <a:rPr lang="en-US" dirty="0" smtClean="0"/>
              <a:t>Premium Principles</a:t>
            </a:r>
          </a:p>
          <a:p>
            <a:r>
              <a:rPr lang="en-US" dirty="0" smtClean="0"/>
              <a:t>Ratemaking</a:t>
            </a:r>
          </a:p>
          <a:p>
            <a:pPr lvl="1"/>
            <a:r>
              <a:rPr lang="en-US" dirty="0" smtClean="0"/>
              <a:t>GLM</a:t>
            </a:r>
          </a:p>
          <a:p>
            <a:pPr lvl="1"/>
            <a:r>
              <a:rPr lang="en-US" dirty="0" smtClean="0"/>
              <a:t>QR</a:t>
            </a:r>
          </a:p>
          <a:p>
            <a:r>
              <a:rPr lang="en-US" dirty="0" smtClean="0"/>
              <a:t>Pros and cons</a:t>
            </a:r>
          </a:p>
          <a:p>
            <a:r>
              <a:rPr lang="en-US" dirty="0" smtClean="0"/>
              <a:t>Further researches and conclusions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72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Distribution </a:t>
            </a:r>
            <a:r>
              <a:rPr lang="it-IT" dirty="0" err="1"/>
              <a:t>Fitting</a:t>
            </a:r>
            <a:r>
              <a:rPr lang="it-IT" dirty="0"/>
              <a:t> Analysis:</a:t>
            </a:r>
            <a:br>
              <a:rPr lang="it-IT" dirty="0"/>
            </a:br>
            <a:r>
              <a:rPr lang="it-IT" sz="3100" dirty="0" err="1" smtClean="0"/>
              <a:t>Lognmormal</a:t>
            </a:r>
            <a:r>
              <a:rPr lang="it-IT" sz="3100" dirty="0" smtClean="0"/>
              <a:t> - k=3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09" y="1146974"/>
            <a:ext cx="4381658" cy="3240000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09" y="4653294"/>
            <a:ext cx="3600000" cy="107857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762" y="1348675"/>
            <a:ext cx="2398745" cy="276612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014" y="3037627"/>
            <a:ext cx="2469494" cy="319793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55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Estimated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: QR vs </a:t>
            </a:r>
            <a:r>
              <a:rPr lang="it-IT" dirty="0" err="1" smtClean="0"/>
              <a:t>GLMs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684" y="1129909"/>
            <a:ext cx="2160000" cy="1429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987" y="1129911"/>
            <a:ext cx="2160000" cy="14399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023" y="1150716"/>
            <a:ext cx="2160000" cy="13877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magine 7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47368" y="2710719"/>
            <a:ext cx="2160000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magine 8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14987" y="2710719"/>
            <a:ext cx="2160000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magine 11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740023" y="2710719"/>
            <a:ext cx="2160000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magine 12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957684" y="4322997"/>
            <a:ext cx="2160000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magine 13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814987" y="4322997"/>
            <a:ext cx="2160000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magine 14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740023" y="4322997"/>
            <a:ext cx="2160000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43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Premium </a:t>
            </a:r>
            <a:r>
              <a:rPr lang="it-IT" dirty="0" err="1" smtClean="0"/>
              <a:t>Estimates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24" y="2311862"/>
            <a:ext cx="3747151" cy="314877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5" y="2311861"/>
            <a:ext cx="4116183" cy="31487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351" y="2311863"/>
            <a:ext cx="3743477" cy="31669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43443" y="1866937"/>
            <a:ext cx="30970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k</a:t>
            </a:r>
            <a:r>
              <a:rPr lang="it-IT" dirty="0"/>
              <a:t>=1 Gamma </a:t>
            </a:r>
            <a:r>
              <a:rPr lang="it-IT" dirty="0" err="1"/>
              <a:t>same</a:t>
            </a:r>
            <a:r>
              <a:rPr lang="it-IT" dirty="0"/>
              <a:t> CV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686300" y="1820691"/>
            <a:ext cx="2819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k</a:t>
            </a:r>
            <a:r>
              <a:rPr lang="it-IT" dirty="0"/>
              <a:t>=2 Gamma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Mean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951493" y="1866937"/>
            <a:ext cx="28004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k=3 </a:t>
            </a:r>
            <a:r>
              <a:rPr lang="it-IT" dirty="0" err="1"/>
              <a:t>LogN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62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Conclusions and Further research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Conclusions</a:t>
            </a:r>
            <a:endParaRPr lang="en-US" smtClean="0"/>
          </a:p>
          <a:p>
            <a:pPr lvl="1"/>
            <a:r>
              <a:rPr lang="en-US" smtClean="0"/>
              <a:t>The well known drawbacks GLMs are confirmed (if necessary) by our analysis.</a:t>
            </a:r>
          </a:p>
          <a:p>
            <a:pPr lvl="1"/>
            <a:r>
              <a:rPr lang="en-US" smtClean="0"/>
              <a:t>The most widely adopted method used in MTPL ratemaking based on a two-part model (frequency-severity) for net premium involves a traditional expected value principle with a limited view on the variability on the risk. However it is easy to compute and to be understood.</a:t>
            </a:r>
          </a:p>
          <a:p>
            <a:pPr lvl="1"/>
            <a:r>
              <a:rPr lang="en-US" smtClean="0"/>
              <a:t>The solution based on a QR on the severity is more appropriate to catch the individual variability. However, the product of the mean of frequency and the quantile of the severity is not a canonical statistical measure.</a:t>
            </a:r>
          </a:p>
          <a:p>
            <a:pPr lvl="1"/>
            <a:r>
              <a:rPr lang="en-US" smtClean="0"/>
              <a:t>The adoption of a separate QR model for frequency and severity does not solve this issue</a:t>
            </a:r>
            <a:r>
              <a:rPr lang="it-IT" smtClean="0"/>
              <a:t>.</a:t>
            </a:r>
            <a:endParaRPr lang="en-US" smtClean="0"/>
          </a:p>
          <a:p>
            <a:r>
              <a:rPr lang="en-US" smtClean="0"/>
              <a:t>Further research</a:t>
            </a:r>
          </a:p>
          <a:p>
            <a:pPr lvl="1"/>
            <a:r>
              <a:rPr lang="en-US" smtClean="0"/>
              <a:t>Estensione ai collective models</a:t>
            </a:r>
          </a:p>
          <a:p>
            <a:pPr lvl="1"/>
            <a:r>
              <a:rPr lang="en-US" smtClean="0"/>
              <a:t>Estensione a famiglia esponenziale per severity Inverse Gaussian e Tweedie</a:t>
            </a:r>
          </a:p>
          <a:p>
            <a:pPr lvl="1"/>
            <a:r>
              <a:rPr lang="en-US" smtClean="0"/>
              <a:t>Quantile su variabili discrete</a:t>
            </a:r>
          </a:p>
          <a:p>
            <a:pPr lvl="1"/>
            <a:r>
              <a:rPr lang="en-US" smtClean="0"/>
              <a:t>ALD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4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37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Motivation….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it-IT" smtClean="0"/>
                        </m:ctrlPr>
                      </m:sSubPr>
                      <m:e>
                        <m:r>
                          <a:rPr lang="en-US"/>
                          <m:t>𝑄</m:t>
                        </m:r>
                      </m:e>
                      <m:sub>
                        <m:r>
                          <a:rPr lang="en-US"/>
                          <m:t>𝑌</m:t>
                        </m:r>
                      </m:sub>
                    </m:sSub>
                    <m:d>
                      <m:dPr>
                        <m:ctrlPr>
                          <a:rPr lang="it-IT"/>
                        </m:ctrlPr>
                      </m:dPr>
                      <m:e>
                        <m:r>
                          <a:rPr lang="en-US"/>
                          <m:t>𝜃</m:t>
                        </m:r>
                      </m:e>
                    </m:d>
                    <m:r>
                      <a:rPr lang="en-US"/>
                      <m:t>=</m:t>
                    </m:r>
                    <m:sSubSup>
                      <m:sSubSupPr>
                        <m:ctrlPr>
                          <a:rPr lang="it-IT"/>
                        </m:ctrlPr>
                      </m:sSubSupPr>
                      <m:e>
                        <m:r>
                          <a:rPr lang="en-US"/>
                          <m:t>𝐹</m:t>
                        </m:r>
                      </m:e>
                      <m:sub>
                        <m:r>
                          <a:rPr lang="en-US"/>
                          <m:t>𝑌</m:t>
                        </m:r>
                      </m:sub>
                      <m:sup>
                        <m:r>
                          <a:rPr lang="en-US"/>
                          <m:t>−1</m:t>
                        </m:r>
                      </m:sup>
                    </m:sSubSup>
                    <m:d>
                      <m:dPr>
                        <m:ctrlPr>
                          <a:rPr lang="it-IT"/>
                        </m:ctrlPr>
                      </m:dPr>
                      <m:e>
                        <m:r>
                          <a:rPr lang="en-US"/>
                          <m:t>𝜃</m:t>
                        </m:r>
                      </m:e>
                    </m:d>
                    <m:r>
                      <a:rPr lang="en-US"/>
                      <m:t>= </m:t>
                    </m:r>
                    <m:r>
                      <a:rPr lang="en-US"/>
                      <m:t>𝑖𝑛𝑓</m:t>
                    </m:r>
                    <m:d>
                      <m:dPr>
                        <m:begChr m:val="{"/>
                        <m:endChr m:val="}"/>
                        <m:ctrlPr>
                          <a:rPr lang="en-US"/>
                        </m:ctrlPr>
                      </m:dPr>
                      <m:e>
                        <m:r>
                          <a:rPr lang="en-US"/>
                          <m:t>𝑦</m:t>
                        </m:r>
                        <m:r>
                          <a:rPr lang="en-US"/>
                          <m:t> : </m:t>
                        </m:r>
                        <m:r>
                          <a:rPr lang="en-US"/>
                          <m:t>𝐹</m:t>
                        </m:r>
                        <m:d>
                          <m:dPr>
                            <m:ctrlPr>
                              <a:rPr lang="en-US"/>
                            </m:ctrlPr>
                          </m:dPr>
                          <m:e>
                            <m:r>
                              <a:rPr lang="en-US"/>
                              <m:t>𝑦</m:t>
                            </m:r>
                          </m:e>
                        </m:d>
                        <m:r>
                          <a:rPr lang="en-US"/>
                          <m:t>&gt; </m:t>
                        </m:r>
                        <m:r>
                          <a:rPr lang="en-US"/>
                          <m:t>𝜃</m:t>
                        </m:r>
                      </m:e>
                    </m:d>
                    <m:r>
                      <a:rPr lang="it-IT" smtClean="0"/>
                      <m:t>, </m:t>
                    </m:r>
                    <m:r>
                      <m:rPr>
                        <m:sty m:val="p"/>
                      </m:rPr>
                      <a:rPr lang="it-IT" smtClean="0"/>
                      <m:t>with</m:t>
                    </m:r>
                    <m:r>
                      <a:rPr lang="it-IT" smtClean="0"/>
                      <m:t> </m:t>
                    </m:r>
                    <m:r>
                      <a:rPr lang="it-IT"/>
                      <m:t>𝜃𝜖</m:t>
                    </m:r>
                    <m:d>
                      <m:dPr>
                        <m:begChr m:val="["/>
                        <m:endChr m:val="]"/>
                        <m:ctrlPr>
                          <a:rPr lang="it-IT"/>
                        </m:ctrlPr>
                      </m:dPr>
                      <m:e>
                        <m:r>
                          <a:rPr lang="it-IT"/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Why Actuaries use </a:t>
                </a:r>
                <a:r>
                  <a:rPr lang="en-US" dirty="0" err="1" smtClean="0"/>
                  <a:t>Quantile</a:t>
                </a:r>
                <a:r>
                  <a:rPr lang="en-US" dirty="0" smtClean="0"/>
                  <a:t>?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Because we live in a quantile world….</a:t>
                </a:r>
              </a:p>
              <a:p>
                <a:pPr lvl="1"/>
                <a:r>
                  <a:rPr lang="en-US" dirty="0"/>
                  <a:t>Solvency II </a:t>
                </a:r>
                <a:r>
                  <a:rPr lang="en-US" dirty="0" smtClean="0"/>
                  <a:t>Directive:  </a:t>
                </a:r>
                <a:r>
                  <a:rPr lang="en-US" dirty="0"/>
                  <a:t>Article 101 </a:t>
                </a:r>
                <a:r>
                  <a:rPr lang="en-US" dirty="0" smtClean="0"/>
                  <a:t>states: </a:t>
                </a:r>
                <a:endParaRPr lang="it-IT" dirty="0"/>
              </a:p>
              <a:p>
                <a:pPr lvl="2"/>
                <a:r>
                  <a:rPr lang="en-US" dirty="0"/>
                  <a:t>“ The Solvency Capital Requirement (SCR) shall correspond to the Value-at-Risk (</a:t>
                </a:r>
                <a:r>
                  <a:rPr lang="en-US" dirty="0" err="1"/>
                  <a:t>VaR</a:t>
                </a:r>
                <a:r>
                  <a:rPr lang="en-US" dirty="0"/>
                  <a:t>) of the basic own funds of an insurance or reinsurance undertaking subject to a confidence level of 99.5% over a one-year period. ”</a:t>
                </a:r>
                <a:endParaRPr lang="it-IT" dirty="0"/>
              </a:p>
              <a:p>
                <a:pPr lvl="1"/>
                <a:r>
                  <a:rPr lang="en-US" dirty="0" smtClean="0"/>
                  <a:t>Basel III – Paragraph </a:t>
                </a:r>
                <a:r>
                  <a:rPr lang="en-US" dirty="0"/>
                  <a:t>186 Minimum capital requirements for market </a:t>
                </a:r>
                <a:r>
                  <a:rPr lang="en-US" dirty="0" smtClean="0"/>
                  <a:t>risk states:</a:t>
                </a:r>
                <a:endParaRPr lang="en-US" dirty="0"/>
              </a:p>
              <a:p>
                <a:pPr lvl="2"/>
                <a:r>
                  <a:rPr lang="en-US" dirty="0" smtClean="0"/>
                  <a:t>“Default </a:t>
                </a:r>
                <a:r>
                  <a:rPr lang="en-US" dirty="0"/>
                  <a:t>risk must be measured using a </a:t>
                </a:r>
                <a:r>
                  <a:rPr lang="en-US" dirty="0" err="1"/>
                  <a:t>VaR</a:t>
                </a:r>
                <a:r>
                  <a:rPr lang="en-US" dirty="0"/>
                  <a:t> model </a:t>
                </a:r>
                <a:r>
                  <a:rPr lang="en-US" dirty="0" smtClean="0"/>
                  <a:t>…must </a:t>
                </a:r>
                <a:r>
                  <a:rPr lang="en-US" dirty="0"/>
                  <a:t>be done weekly and be based on a one-year time horizon at a one-tail, 99.9 percentile confidence </a:t>
                </a:r>
                <a:r>
                  <a:rPr lang="en-US" dirty="0" smtClean="0"/>
                  <a:t>level”</a:t>
                </a:r>
              </a:p>
              <a:p>
                <a:pPr lvl="1"/>
                <a:r>
                  <a:rPr lang="en-US" dirty="0" smtClean="0"/>
                  <a:t>IFRS 17 - Risk adjustment for non-financial risk – paragraph 119 states: </a:t>
                </a:r>
              </a:p>
              <a:p>
                <a:pPr lvl="2"/>
                <a:r>
                  <a:rPr lang="en-US" dirty="0" smtClean="0"/>
                  <a:t>“An entity shall disclose the confidence level used to determine the risk adjustment for non-financial risk</a:t>
                </a:r>
                <a:r>
                  <a:rPr lang="it-IT" dirty="0" smtClean="0"/>
                  <a:t>» </a:t>
                </a:r>
                <a:endParaRPr lang="en-US" dirty="0" smtClean="0"/>
              </a:p>
              <a:p>
                <a:r>
                  <a:rPr lang="en-US" dirty="0" smtClean="0"/>
                  <a:t>When Actuaries use </a:t>
                </a:r>
                <a:r>
                  <a:rPr lang="en-US" dirty="0" err="1" smtClean="0"/>
                  <a:t>Quantile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Risk Assessment</a:t>
                </a:r>
              </a:p>
              <a:p>
                <a:pPr lvl="2"/>
                <a:r>
                  <a:rPr lang="en-US" dirty="0" smtClean="0"/>
                  <a:t>Premium principles</a:t>
                </a:r>
              </a:p>
              <a:p>
                <a:pPr lvl="2"/>
                <a:r>
                  <a:rPr lang="en-US" dirty="0" smtClean="0"/>
                  <a:t>Reserves, especially in non-life sector.</a:t>
                </a:r>
              </a:p>
              <a:p>
                <a:pPr lvl="1"/>
                <a:r>
                  <a:rPr lang="en-US" dirty="0"/>
                  <a:t>Risk Theory</a:t>
                </a:r>
              </a:p>
              <a:p>
                <a:pPr lvl="2"/>
                <a:r>
                  <a:rPr lang="en-US" dirty="0" smtClean="0"/>
                  <a:t>Ruin Probability  </a:t>
                </a:r>
                <a14:m>
                  <m:oMath xmlns:m="http://schemas.openxmlformats.org/officeDocument/2006/math">
                    <m:r>
                      <a:rPr lang="en-US" smtClean="0"/>
                      <m:t>⟶</m:t>
                    </m:r>
                  </m:oMath>
                </a14:m>
                <a:r>
                  <a:rPr lang="en-US" dirty="0" smtClean="0"/>
                  <a:t> Solvency Capital Requirement </a:t>
                </a:r>
              </a:p>
              <a:p>
                <a:pPr lvl="1"/>
                <a:r>
                  <a:rPr lang="en-US" dirty="0" smtClean="0"/>
                  <a:t>Enterprise (Quantitative) Risk </a:t>
                </a:r>
                <a:r>
                  <a:rPr lang="en-US" dirty="0"/>
                  <a:t>Management</a:t>
                </a:r>
              </a:p>
              <a:p>
                <a:pPr lvl="2"/>
                <a:r>
                  <a:rPr lang="en-US" dirty="0" smtClean="0"/>
                  <a:t>Extreme Value Theory</a:t>
                </a:r>
              </a:p>
              <a:p>
                <a:pPr lvl="2"/>
                <a:r>
                  <a:rPr lang="en-US" dirty="0" smtClean="0"/>
                  <a:t>Risk Measure: </a:t>
                </a:r>
                <a:r>
                  <a:rPr lang="en-US" dirty="0" err="1" smtClean="0"/>
                  <a:t>VaR</a:t>
                </a:r>
                <a:r>
                  <a:rPr lang="en-US" dirty="0" smtClean="0"/>
                  <a:t>, ES, </a:t>
                </a:r>
                <a:r>
                  <a:rPr lang="en-US" dirty="0" err="1" smtClean="0"/>
                  <a:t>Expectile</a:t>
                </a:r>
                <a:endParaRPr lang="en-US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77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metto 2 4"/>
          <p:cNvSpPr/>
          <p:nvPr/>
        </p:nvSpPr>
        <p:spPr>
          <a:xfrm>
            <a:off x="8249163" y="3833239"/>
            <a:ext cx="3071923" cy="738581"/>
          </a:xfrm>
          <a:prstGeom prst="wedgeRoundRectCallout">
            <a:avLst>
              <a:gd name="adj1" fmla="val -17270"/>
              <a:gd name="adj2" fmla="val -6993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The compensation an entity requires for bearing the </a:t>
            </a:r>
            <a:r>
              <a:rPr lang="en-US" sz="1050" dirty="0"/>
              <a:t>uncertainty about </a:t>
            </a:r>
            <a:r>
              <a:rPr lang="en-US" sz="1050" dirty="0"/>
              <a:t>the amount and timing of the cash flows that arises </a:t>
            </a:r>
            <a:r>
              <a:rPr lang="en-US" sz="1050" dirty="0"/>
              <a:t>from non-financial </a:t>
            </a:r>
            <a:r>
              <a:rPr lang="en-US" sz="1050" dirty="0"/>
              <a:t>risk as the entity fulfils </a:t>
            </a:r>
            <a:r>
              <a:rPr lang="en-US" sz="1050" b="1" dirty="0"/>
              <a:t>insurance contracts</a:t>
            </a:r>
            <a:r>
              <a:rPr lang="en-US" sz="1050" dirty="0"/>
              <a:t>.</a:t>
            </a:r>
            <a:endParaRPr lang="it-IT" sz="105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24" y="-16407"/>
            <a:ext cx="2288600" cy="22620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74" y="2769595"/>
            <a:ext cx="1251697" cy="4814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632" y="2262066"/>
            <a:ext cx="827153" cy="4911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64" y="3366872"/>
            <a:ext cx="1112820" cy="211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87" y="4838597"/>
            <a:ext cx="2435038" cy="1314921"/>
          </a:xfrm>
          <a:prstGeom prst="rect">
            <a:avLst/>
          </a:prstGeom>
        </p:spPr>
      </p:pic>
      <p:sp>
        <p:nvSpPr>
          <p:cNvPr id="13" name="Fumetto 2 12"/>
          <p:cNvSpPr/>
          <p:nvPr/>
        </p:nvSpPr>
        <p:spPr>
          <a:xfrm>
            <a:off x="10004495" y="4844100"/>
            <a:ext cx="1706359" cy="420733"/>
          </a:xfrm>
          <a:prstGeom prst="wedgeRoundRectCallout">
            <a:avLst>
              <a:gd name="adj1" fmla="val -33727"/>
              <a:gd name="adj2" fmla="val 944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“The </a:t>
            </a:r>
            <a:r>
              <a:rPr lang="en-US" sz="1050" dirty="0"/>
              <a:t>devil is in the </a:t>
            </a:r>
            <a:r>
              <a:rPr lang="en-US" sz="1050" dirty="0"/>
              <a:t>tails” Donnelly &amp; </a:t>
            </a:r>
            <a:r>
              <a:rPr lang="en-US" sz="1050" dirty="0" err="1"/>
              <a:t>Embrechts</a:t>
            </a:r>
            <a:endParaRPr lang="it-IT" sz="105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09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Motivation….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it-IT" dirty="0" smtClean="0"/>
                        </m:ctrlPr>
                      </m:sSubPr>
                      <m:e>
                        <m:r>
                          <a:rPr lang="it-IT" dirty="0"/>
                          <m:t>𝑌</m:t>
                        </m:r>
                      </m:e>
                      <m:sub>
                        <m:r>
                          <a:rPr lang="it-IT" dirty="0"/>
                          <m:t>𝑖</m:t>
                        </m:r>
                      </m:sub>
                    </m:sSub>
                    <m:r>
                      <a:rPr lang="it-IT" dirty="0"/>
                      <m:t>=</m:t>
                    </m:r>
                    <m:sSub>
                      <m:sSubPr>
                        <m:ctrlPr>
                          <a:rPr lang="el-GR" dirty="0"/>
                        </m:ctrlPr>
                      </m:sSubPr>
                      <m:e>
                        <m:r>
                          <a:rPr lang="el-GR" dirty="0"/>
                          <m:t>𝛽</m:t>
                        </m:r>
                      </m:e>
                      <m:sub>
                        <m:r>
                          <a:rPr lang="it-IT" dirty="0"/>
                          <m:t>0</m:t>
                        </m:r>
                      </m:sub>
                    </m:sSub>
                    <m:r>
                      <a:rPr lang="el-GR" dirty="0"/>
                      <m:t>+</m:t>
                    </m:r>
                    <m:nary>
                      <m:naryPr>
                        <m:chr m:val="∑"/>
                        <m:ctrlPr>
                          <a:rPr lang="el-GR" dirty="0"/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dirty="0"/>
                          <m:t>𝑗</m:t>
                        </m:r>
                        <m:r>
                          <a:rPr lang="it-IT" dirty="0"/>
                          <m:t>=1</m:t>
                        </m:r>
                      </m:sub>
                      <m:sup>
                        <m:r>
                          <a:rPr lang="it-IT" dirty="0"/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l-GR" dirty="0"/>
                            </m:ctrlPr>
                          </m:sSubPr>
                          <m:e>
                            <m:r>
                              <a:rPr lang="el-GR" dirty="0"/>
                              <m:t>𝛽</m:t>
                            </m:r>
                          </m:e>
                          <m:sub>
                            <m:r>
                              <a:rPr lang="it-IT" dirty="0"/>
                              <m:t>𝑗</m:t>
                            </m:r>
                          </m:sub>
                        </m:sSub>
                        <m:r>
                          <a:rPr lang="it-IT" dirty="0"/>
                          <m:t>∙</m:t>
                        </m:r>
                        <m:sSub>
                          <m:sSubPr>
                            <m:ctrlPr>
                              <a:rPr lang="it-IT" dirty="0"/>
                            </m:ctrlPr>
                          </m:sSubPr>
                          <m:e>
                            <m:r>
                              <a:rPr lang="it-IT" dirty="0"/>
                              <m:t>𝑥</m:t>
                            </m:r>
                          </m:e>
                          <m:sub>
                            <m:r>
                              <a:rPr lang="it-IT" dirty="0"/>
                              <m:t>𝑖</m:t>
                            </m:r>
                            <m:r>
                              <a:rPr lang="it-IT" dirty="0"/>
                              <m:t>,</m:t>
                            </m:r>
                            <m:r>
                              <a:rPr lang="it-IT" dirty="0"/>
                              <m:t>𝑗</m:t>
                            </m:r>
                          </m:sub>
                        </m:sSub>
                      </m:e>
                    </m:nary>
                    <m:r>
                      <a:rPr lang="it-IT" dirty="0"/>
                      <m:t>+</m:t>
                    </m:r>
                    <m:sSub>
                      <m:sSubPr>
                        <m:ctrlPr>
                          <a:rPr lang="it-IT" dirty="0"/>
                        </m:ctrlPr>
                      </m:sSubPr>
                      <m:e>
                        <m:r>
                          <a:rPr lang="it-IT" dirty="0"/>
                          <m:t>𝜖</m:t>
                        </m:r>
                      </m:e>
                      <m:sub>
                        <m:r>
                          <a:rPr lang="it-IT" dirty="0"/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Why </a:t>
                </a:r>
                <a:r>
                  <a:rPr lang="en-US" dirty="0"/>
                  <a:t>Actuaries use </a:t>
                </a:r>
                <a:r>
                  <a:rPr lang="en-US" dirty="0" smtClean="0"/>
                  <a:t>Regression?</a:t>
                </a:r>
              </a:p>
              <a:p>
                <a:pPr lvl="1"/>
                <a:r>
                  <a:rPr lang="en-US" dirty="0"/>
                  <a:t>Because a large part of insured risks are related to risk factors which characterize </a:t>
                </a:r>
                <a:r>
                  <a:rPr lang="en-US" dirty="0" smtClean="0"/>
                  <a:t>their risk profiles (e.g. </a:t>
                </a:r>
                <a:r>
                  <a:rPr lang="en-US" dirty="0"/>
                  <a:t>demographic, economic or geographical </a:t>
                </a:r>
                <a:r>
                  <a:rPr lang="en-US" dirty="0" smtClean="0"/>
                  <a:t>factors).</a:t>
                </a:r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Actuaries use Regression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lvl="1"/>
                <a:r>
                  <a:rPr lang="en-US" dirty="0"/>
                  <a:t>A priori </a:t>
                </a:r>
                <a:r>
                  <a:rPr lang="en-US" dirty="0" smtClean="0"/>
                  <a:t>ratemaking </a:t>
                </a:r>
                <a:r>
                  <a:rPr lang="en-US" dirty="0"/>
                  <a:t>(</a:t>
                </a:r>
                <a:r>
                  <a:rPr lang="en-US" dirty="0" smtClean="0"/>
                  <a:t>GLMs for Insurance Rating </a:t>
                </a:r>
                <a:r>
                  <a:rPr lang="it-IT" dirty="0" smtClean="0"/>
                  <a:t>CAS)</a:t>
                </a:r>
              </a:p>
              <a:p>
                <a:pPr lvl="1"/>
                <a:r>
                  <a:rPr lang="en-US" dirty="0" smtClean="0"/>
                  <a:t>Survival Models, Mortality Laws (</a:t>
                </a:r>
                <a:r>
                  <a:rPr lang="en-US" dirty="0" err="1" smtClean="0"/>
                  <a:t>Gompertz</a:t>
                </a:r>
                <a:r>
                  <a:rPr lang="en-US" dirty="0" smtClean="0"/>
                  <a:t>, Perks, Cox  (1972</a:t>
                </a:r>
                <a:r>
                  <a:rPr lang="en-US" dirty="0"/>
                  <a:t>). "Regression Models and Life-Tables". Journal of the Royal Statistical Society, Series B. 34 (2): 187–220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 smtClean="0"/>
                  <a:t>Claim Reserving (e.g. Chain ladder method,  Claims Count Process with ODP)</a:t>
                </a:r>
              </a:p>
              <a:p>
                <a:pPr lvl="1"/>
                <a:r>
                  <a:rPr lang="en-US" dirty="0" smtClean="0"/>
                  <a:t>Least Square Monte Carlo (as a proxy for SCR)</a:t>
                </a:r>
              </a:p>
              <a:p>
                <a:r>
                  <a:rPr lang="en-US" dirty="0" smtClean="0"/>
                  <a:t>Which regression models are applied by </a:t>
                </a:r>
                <a:r>
                  <a:rPr lang="en-US" dirty="0" err="1" smtClean="0"/>
                  <a:t>Actuariaes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it-IT" dirty="0" err="1" smtClean="0"/>
                  <a:t>Ordinary</a:t>
                </a:r>
                <a:r>
                  <a:rPr lang="it-IT" dirty="0" smtClean="0"/>
                  <a:t> Linear or </a:t>
                </a:r>
                <a:r>
                  <a:rPr lang="it-IT" dirty="0" err="1" smtClean="0"/>
                  <a:t>Polynomial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Regression</a:t>
                </a:r>
                <a:endParaRPr lang="it-IT" dirty="0"/>
              </a:p>
              <a:p>
                <a:pPr lvl="1"/>
                <a:r>
                  <a:rPr lang="it-IT" dirty="0" err="1" smtClean="0"/>
                  <a:t>Generalized</a:t>
                </a:r>
                <a:r>
                  <a:rPr lang="it-IT" dirty="0" smtClean="0"/>
                  <a:t> </a:t>
                </a:r>
                <a:r>
                  <a:rPr lang="it-IT" dirty="0"/>
                  <a:t>Linear </a:t>
                </a:r>
                <a:r>
                  <a:rPr lang="it-IT" dirty="0" err="1"/>
                  <a:t>Models</a:t>
                </a:r>
                <a:r>
                  <a:rPr lang="it-IT" dirty="0"/>
                  <a:t> (</a:t>
                </a:r>
                <a:r>
                  <a:rPr lang="it-IT" dirty="0" err="1"/>
                  <a:t>GLMs</a:t>
                </a:r>
                <a:r>
                  <a:rPr lang="it-IT" dirty="0"/>
                  <a:t>) </a:t>
                </a:r>
                <a:r>
                  <a:rPr lang="en-US" dirty="0" smtClean="0"/>
                  <a:t>are </a:t>
                </a:r>
                <a:r>
                  <a:rPr lang="en-US" dirty="0"/>
                  <a:t>the most widely accepted method </a:t>
                </a:r>
                <a:r>
                  <a:rPr lang="en-US" dirty="0" smtClean="0"/>
                  <a:t>in a </a:t>
                </a:r>
                <a:r>
                  <a:rPr lang="it-IT" dirty="0" smtClean="0"/>
                  <a:t>priori </a:t>
                </a:r>
                <a:r>
                  <a:rPr lang="it-IT" dirty="0" err="1" smtClean="0"/>
                  <a:t>classification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extensions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GAMs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HGLMs,GMMLs</a:t>
                </a:r>
                <a:r>
                  <a:rPr lang="it-IT" dirty="0" smtClean="0"/>
                  <a:t>)</a:t>
                </a:r>
              </a:p>
              <a:p>
                <a:pPr lvl="1"/>
                <a:r>
                  <a:rPr lang="it-IT" dirty="0" err="1" smtClean="0"/>
                  <a:t>Other</a:t>
                </a:r>
                <a:r>
                  <a:rPr lang="it-IT" dirty="0" smtClean="0"/>
                  <a:t> Non Linear </a:t>
                </a:r>
                <a:r>
                  <a:rPr lang="it-IT" dirty="0" err="1" smtClean="0"/>
                  <a:t>Models</a:t>
                </a:r>
                <a:r>
                  <a:rPr lang="it-IT" dirty="0" smtClean="0"/>
                  <a:t>.</a:t>
                </a: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8" t="-1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0880" y="1"/>
            <a:ext cx="2017121" cy="1908885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67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of QR applied to the Actuarial context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45948" y="805777"/>
            <a:ext cx="11500104" cy="493943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Widely used in statistics and econometrics, while there are very few applications in actuarial field.</a:t>
            </a:r>
          </a:p>
          <a:p>
            <a:r>
              <a:rPr lang="en-US" sz="2400" dirty="0" smtClean="0"/>
              <a:t>To the best of our knowledge:</a:t>
            </a:r>
          </a:p>
          <a:p>
            <a:pPr lvl="1"/>
            <a:r>
              <a:rPr lang="en-US" sz="1800" dirty="0" smtClean="0"/>
              <a:t>Ratemaking</a:t>
            </a:r>
          </a:p>
          <a:p>
            <a:pPr lvl="2"/>
            <a:r>
              <a:rPr lang="en-US" sz="1600" dirty="0" smtClean="0"/>
              <a:t>(2009) </a:t>
            </a:r>
            <a:r>
              <a:rPr lang="en-US" sz="1600" dirty="0" err="1" smtClean="0"/>
              <a:t>Kudryavtsev</a:t>
            </a:r>
            <a:r>
              <a:rPr lang="en-US" sz="1600" dirty="0" smtClean="0"/>
              <a:t>, A. A., 2009. Using quantile regression for ratemaking. Insurance: Mathematics and Economics 45, 296-304</a:t>
            </a:r>
          </a:p>
          <a:p>
            <a:pPr lvl="2"/>
            <a:r>
              <a:rPr lang="it-IT" sz="1600" dirty="0" smtClean="0"/>
              <a:t>(2010) Fu, L. and </a:t>
            </a:r>
            <a:r>
              <a:rPr lang="it-IT" sz="1600" dirty="0" err="1" smtClean="0"/>
              <a:t>Cheng-sheng</a:t>
            </a:r>
            <a:r>
              <a:rPr lang="it-IT" sz="1600" dirty="0" smtClean="0"/>
              <a:t> </a:t>
            </a:r>
            <a:r>
              <a:rPr lang="it-IT" sz="1600" dirty="0" err="1" smtClean="0"/>
              <a:t>Wu</a:t>
            </a:r>
            <a:r>
              <a:rPr lang="it-IT" sz="1600" dirty="0" smtClean="0"/>
              <a:t>, P. </a:t>
            </a:r>
            <a:r>
              <a:rPr lang="en-US" sz="1600" dirty="0" smtClean="0"/>
              <a:t>Applications of Quantile Regression in Commercial Underwriting Models https://www.casact.org/education/rpm/2010/handouts/CL1-Fu.pdf</a:t>
            </a:r>
            <a:endParaRPr lang="it-IT" sz="1600" dirty="0" smtClean="0"/>
          </a:p>
          <a:p>
            <a:pPr lvl="2"/>
            <a:r>
              <a:rPr lang="it-IT" sz="1600" dirty="0" smtClean="0"/>
              <a:t>(2014) </a:t>
            </a:r>
            <a:r>
              <a:rPr lang="it-IT" sz="1600" dirty="0" err="1" smtClean="0"/>
              <a:t>Wolny-Dominiak</a:t>
            </a:r>
            <a:r>
              <a:rPr lang="it-IT" sz="1600" dirty="0" smtClean="0"/>
              <a:t>, A., </a:t>
            </a:r>
            <a:r>
              <a:rPr lang="it-IT" sz="1600" dirty="0" err="1" smtClean="0"/>
              <a:t>Ornat-Acedaska</a:t>
            </a:r>
            <a:r>
              <a:rPr lang="it-IT" sz="1600" dirty="0" smtClean="0"/>
              <a:t>, A., </a:t>
            </a:r>
            <a:r>
              <a:rPr lang="it-IT" sz="1600" dirty="0" err="1" smtClean="0"/>
              <a:t>Trzpiot</a:t>
            </a:r>
            <a:r>
              <a:rPr lang="it-IT" sz="1600" dirty="0" smtClean="0"/>
              <a:t> G., 2012. </a:t>
            </a:r>
            <a:r>
              <a:rPr lang="it-IT" sz="1600" dirty="0" err="1" smtClean="0"/>
              <a:t>Insurance</a:t>
            </a:r>
            <a:r>
              <a:rPr lang="it-IT" sz="1600" dirty="0" smtClean="0"/>
              <a:t> </a:t>
            </a:r>
            <a:r>
              <a:rPr lang="it-IT" sz="1600" dirty="0" err="1" smtClean="0"/>
              <a:t>portfolios</a:t>
            </a:r>
            <a:r>
              <a:rPr lang="it-IT" sz="1600" dirty="0" smtClean="0"/>
              <a:t> rate </a:t>
            </a:r>
            <a:r>
              <a:rPr lang="it-IT" sz="1600" dirty="0" err="1" smtClean="0"/>
              <a:t>making</a:t>
            </a:r>
            <a:r>
              <a:rPr lang="it-IT" sz="1600" dirty="0" smtClean="0"/>
              <a:t>: </a:t>
            </a:r>
            <a:r>
              <a:rPr lang="en-US" sz="1600" dirty="0" smtClean="0"/>
              <a:t>Quantile regression approach, Proceedings of 30th International Conference Mathematical </a:t>
            </a:r>
            <a:r>
              <a:rPr lang="it-IT" sz="1600" dirty="0" err="1" smtClean="0"/>
              <a:t>Methods</a:t>
            </a:r>
            <a:r>
              <a:rPr lang="it-IT" sz="1600" dirty="0" smtClean="0"/>
              <a:t> in </a:t>
            </a:r>
            <a:r>
              <a:rPr lang="it-IT" sz="1600" dirty="0" err="1" smtClean="0"/>
              <a:t>Economics</a:t>
            </a:r>
            <a:endParaRPr lang="it-IT" sz="1600" dirty="0" smtClean="0"/>
          </a:p>
          <a:p>
            <a:pPr lvl="2"/>
            <a:r>
              <a:rPr lang="it-IT" sz="1600" dirty="0" smtClean="0"/>
              <a:t>(2018) </a:t>
            </a:r>
            <a:r>
              <a:rPr lang="it-IT" sz="1600" dirty="0" err="1" smtClean="0"/>
              <a:t>Heras</a:t>
            </a:r>
            <a:r>
              <a:rPr lang="it-IT" sz="1600" dirty="0" smtClean="0"/>
              <a:t> A.  Moreno I. Vilar-Zanon J.L.</a:t>
            </a:r>
            <a:r>
              <a:rPr lang="en-US" sz="1600" dirty="0" smtClean="0"/>
              <a:t> An application of two-stage quantile regression to insurance ratemaking, </a:t>
            </a:r>
            <a:r>
              <a:rPr lang="it-IT" sz="1600" dirty="0" err="1" smtClean="0"/>
              <a:t>Scandinavian</a:t>
            </a:r>
            <a:r>
              <a:rPr lang="it-IT" sz="1600" dirty="0" smtClean="0"/>
              <a:t> </a:t>
            </a:r>
            <a:r>
              <a:rPr lang="it-IT" sz="1600" dirty="0" err="1" smtClean="0"/>
              <a:t>Actuarial</a:t>
            </a:r>
            <a:r>
              <a:rPr lang="it-IT" sz="1600" dirty="0" smtClean="0"/>
              <a:t> Journal, 2018 (9) pp.753-769</a:t>
            </a:r>
          </a:p>
          <a:p>
            <a:pPr lvl="2"/>
            <a:r>
              <a:rPr lang="it-IT" sz="1600" dirty="0" smtClean="0"/>
              <a:t>(2019) Baione, F., </a:t>
            </a:r>
            <a:r>
              <a:rPr lang="it-IT" sz="1600" dirty="0" err="1" smtClean="0"/>
              <a:t>Biancalana</a:t>
            </a:r>
            <a:r>
              <a:rPr lang="it-IT" sz="1600" dirty="0" smtClean="0"/>
              <a:t> D.,. </a:t>
            </a:r>
            <a:r>
              <a:rPr lang="en-US" sz="1600" dirty="0" smtClean="0"/>
              <a:t>An individual risk model for premium calculation based on quantile:</a:t>
            </a:r>
            <a:br>
              <a:rPr lang="en-US" sz="1600" dirty="0" smtClean="0"/>
            </a:br>
            <a:r>
              <a:rPr lang="en-US" sz="1600" dirty="0" smtClean="0"/>
              <a:t>a comparison between Generalized Linear Models and Quantile Regression, to be </a:t>
            </a:r>
            <a:r>
              <a:rPr lang="en-US" sz="1600" dirty="0" err="1" smtClean="0"/>
              <a:t>pusblished</a:t>
            </a:r>
            <a:r>
              <a:rPr lang="en-US" sz="1600" dirty="0" smtClean="0"/>
              <a:t> in </a:t>
            </a:r>
            <a:r>
              <a:rPr lang="it-IT" sz="1600" dirty="0" smtClean="0"/>
              <a:t>North American </a:t>
            </a:r>
            <a:r>
              <a:rPr lang="it-IT" sz="1600" dirty="0" err="1" smtClean="0"/>
              <a:t>Actuarial</a:t>
            </a:r>
            <a:r>
              <a:rPr lang="it-IT" sz="1600" dirty="0" smtClean="0"/>
              <a:t> Journal</a:t>
            </a:r>
          </a:p>
          <a:p>
            <a:pPr lvl="1"/>
            <a:r>
              <a:rPr lang="en-US" sz="1800" dirty="0" smtClean="0"/>
              <a:t>Solvency 2</a:t>
            </a:r>
          </a:p>
          <a:p>
            <a:pPr lvl="2"/>
            <a:r>
              <a:rPr lang="en-US" sz="1600" dirty="0" err="1" smtClean="0"/>
              <a:t>Pitselis</a:t>
            </a:r>
            <a:r>
              <a:rPr lang="en-US" sz="1600" dirty="0" smtClean="0"/>
              <a:t>, G., Solvency supervision based on a total balance sheet approach, Journal of Computational and Applied Mathematics 233(1): 83-96</a:t>
            </a:r>
          </a:p>
          <a:p>
            <a:pPr lvl="1"/>
            <a:r>
              <a:rPr lang="it-IT" sz="1800" dirty="0" err="1" smtClean="0"/>
              <a:t>Credibility</a:t>
            </a:r>
            <a:r>
              <a:rPr lang="it-IT" sz="1800" dirty="0" smtClean="0"/>
              <a:t> </a:t>
            </a:r>
            <a:r>
              <a:rPr lang="it-IT" sz="1800" dirty="0" err="1" smtClean="0"/>
              <a:t>Theory</a:t>
            </a:r>
            <a:endParaRPr lang="it-IT" sz="1800" dirty="0" smtClean="0"/>
          </a:p>
          <a:p>
            <a:pPr lvl="2"/>
            <a:r>
              <a:rPr lang="it-IT" sz="1600" dirty="0" smtClean="0"/>
              <a:t>(2013) </a:t>
            </a:r>
            <a:r>
              <a:rPr lang="it-IT" sz="1600" dirty="0" err="1" smtClean="0"/>
              <a:t>Pitselis</a:t>
            </a:r>
            <a:r>
              <a:rPr lang="it-IT" sz="1600" dirty="0" smtClean="0"/>
              <a:t>, G. «Quantile </a:t>
            </a:r>
            <a:r>
              <a:rPr lang="it-IT" sz="1600" dirty="0" err="1" smtClean="0"/>
              <a:t>credibility</a:t>
            </a:r>
            <a:r>
              <a:rPr lang="it-IT" sz="1600" dirty="0" smtClean="0"/>
              <a:t> </a:t>
            </a:r>
            <a:r>
              <a:rPr lang="it-IT" sz="1600" dirty="0" err="1" smtClean="0"/>
              <a:t>models</a:t>
            </a:r>
            <a:r>
              <a:rPr lang="it-IT" sz="1600" dirty="0" smtClean="0"/>
              <a:t>» </a:t>
            </a:r>
            <a:r>
              <a:rPr lang="en-US" sz="1600" dirty="0" smtClean="0"/>
              <a:t>I</a:t>
            </a:r>
            <a:r>
              <a:rPr lang="en-US" sz="1600" dirty="0" smtClean="0"/>
              <a:t>nsurance: Mathematics and Economics Volume 52, Issue 3, May 2013, Pages 477-489</a:t>
            </a:r>
            <a:endParaRPr lang="it-IT" sz="1600" dirty="0" smtClean="0"/>
          </a:p>
          <a:p>
            <a:pPr lvl="1"/>
            <a:r>
              <a:rPr lang="it-IT" sz="1800" dirty="0" err="1" smtClean="0"/>
              <a:t>Claims</a:t>
            </a:r>
            <a:r>
              <a:rPr lang="it-IT" sz="1800" dirty="0" smtClean="0"/>
              <a:t> </a:t>
            </a:r>
            <a:r>
              <a:rPr lang="it-IT" sz="1800" dirty="0" err="1" smtClean="0"/>
              <a:t>Reserving</a:t>
            </a:r>
            <a:endParaRPr lang="it-IT" sz="1800" dirty="0" smtClean="0"/>
          </a:p>
          <a:p>
            <a:pPr lvl="2"/>
            <a:r>
              <a:rPr lang="it-IT" sz="1600" dirty="0" smtClean="0"/>
              <a:t>(2014) </a:t>
            </a:r>
            <a:r>
              <a:rPr lang="it-IT" sz="1600" dirty="0" err="1" smtClean="0"/>
              <a:t>Risk</a:t>
            </a:r>
            <a:r>
              <a:rPr lang="it-IT" sz="1600" dirty="0" smtClean="0"/>
              <a:t> </a:t>
            </a:r>
            <a:r>
              <a:rPr lang="it-IT" sz="1600" dirty="0" err="1" smtClean="0"/>
              <a:t>Margin</a:t>
            </a:r>
            <a:r>
              <a:rPr lang="it-IT" sz="1600" dirty="0" smtClean="0"/>
              <a:t> Quantile </a:t>
            </a:r>
            <a:r>
              <a:rPr lang="it-IT" sz="1600" dirty="0" err="1" smtClean="0"/>
              <a:t>Function</a:t>
            </a:r>
            <a:r>
              <a:rPr lang="it-IT" sz="1600" dirty="0" smtClean="0"/>
              <a:t> Via </a:t>
            </a:r>
            <a:r>
              <a:rPr lang="it-IT" sz="1600" dirty="0" err="1" smtClean="0"/>
              <a:t>Parametric</a:t>
            </a:r>
            <a:r>
              <a:rPr lang="it-IT" sz="1600" dirty="0" smtClean="0"/>
              <a:t> and Non-</a:t>
            </a:r>
            <a:r>
              <a:rPr lang="it-IT" sz="1600" dirty="0" err="1" smtClean="0"/>
              <a:t>Parametric</a:t>
            </a:r>
            <a:r>
              <a:rPr lang="it-IT" sz="1600" dirty="0" smtClean="0"/>
              <a:t> </a:t>
            </a:r>
            <a:r>
              <a:rPr lang="it-IT" sz="1600" dirty="0" err="1" smtClean="0"/>
              <a:t>Bayesian</a:t>
            </a:r>
            <a:r>
              <a:rPr lang="it-IT" sz="1600" dirty="0" smtClean="0"/>
              <a:t> Quantile </a:t>
            </a:r>
            <a:r>
              <a:rPr lang="it-IT" sz="1600" dirty="0" err="1" smtClean="0"/>
              <a:t>Regression</a:t>
            </a:r>
            <a:r>
              <a:rPr lang="it-IT" sz="1600" dirty="0" smtClean="0"/>
              <a:t>, arXiv:1402.2492.</a:t>
            </a:r>
            <a:endParaRPr lang="it-IT" sz="1600" dirty="0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94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Quantile Regression </a:t>
            </a:r>
            <a:br>
              <a:rPr lang="en-US" smtClean="0"/>
            </a:br>
            <a:r>
              <a:rPr lang="it-IT" smtClean="0"/>
              <a:t>Koenker and Bassett (1978)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(un)conditional </a:t>
                </a:r>
                <a:r>
                  <a:rPr lang="en-US" dirty="0"/>
                  <a:t>M</a:t>
                </a:r>
                <a:r>
                  <a:rPr lang="en-US" dirty="0" smtClean="0"/>
                  <a:t>ean solves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/>
                        <m:t>𝜇</m:t>
                      </m:r>
                      <m:r>
                        <a:rPr lang="en-US" smtClean="0"/>
                        <m:t>=</m:t>
                      </m:r>
                      <m:func>
                        <m:funcPr>
                          <m:ctrlPr>
                            <a:rPr lang="en-US" smtClean="0"/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mtClean="0"/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mtClean="0"/>
                                <m:t>argmin</m:t>
                              </m:r>
                            </m:e>
                            <m:lim>
                              <m:r>
                                <a:rPr lang="en-US" smtClean="0"/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smtClean="0"/>
                            <m:t>𝐸</m:t>
                          </m:r>
                          <m:sSup>
                            <m:sSupPr>
                              <m:ctrlPr>
                                <a:rPr lang="en-US" smtClean="0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mtClean="0"/>
                                  </m:ctrlPr>
                                </m:dPr>
                                <m:e>
                                  <m:r>
                                    <a:rPr lang="en-US" smtClean="0"/>
                                    <m:t>𝑌</m:t>
                                  </m:r>
                                  <m:r>
                                    <a:rPr lang="en-US" smtClean="0"/>
                                    <m:t>−</m:t>
                                  </m:r>
                                  <m:r>
                                    <a:rPr lang="en-US" smtClean="0"/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mtClean="0"/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/>
                        <m:t>E</m:t>
                      </m:r>
                      <m:d>
                        <m:dPr>
                          <m:ctrlPr>
                            <a:rPr lang="en-US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/>
                            <m:t>Y</m:t>
                          </m:r>
                          <m:r>
                            <a:rPr lang="en-US"/>
                            <m:t>|</m:t>
                          </m:r>
                          <m:sSub>
                            <m:sSubPr>
                              <m:ctrlPr>
                                <a:rPr lang="en-US"/>
                              </m:ctrlPr>
                            </m:sSubPr>
                            <m:e>
                              <m:r>
                                <a:rPr lang="en-US"/>
                                <m:t>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/>
                        <m:t>=</m:t>
                      </m:r>
                      <m:sSub>
                        <m:sSubPr>
                          <m:ctrlPr>
                            <a:rPr lang="en-US"/>
                          </m:ctrlPr>
                        </m:sSubPr>
                        <m:e>
                          <m:r>
                            <a:rPr lang="en-US"/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/>
                            <m:t>i</m:t>
                          </m:r>
                        </m:sub>
                      </m:sSub>
                      <m:r>
                        <a:rPr lang="en-US"/>
                        <m:t>𝛃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(un)conditional M</a:t>
                </a:r>
                <a:r>
                  <a:rPr lang="en-US" dirty="0" smtClean="0"/>
                  <a:t>edian solves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/>
                        <m:t>𝑀𝑒</m:t>
                      </m:r>
                      <m:r>
                        <a:rPr lang="en-US"/>
                        <m:t>=</m:t>
                      </m:r>
                      <m:func>
                        <m:funcPr>
                          <m:ctrlPr>
                            <a:rPr lang="en-US"/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/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argmin</m:t>
                              </m:r>
                            </m:e>
                            <m:lim>
                              <m:r>
                                <a:rPr lang="en-US"/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/>
                            <m:t>𝐸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/>
                                <m:t>𝑌</m:t>
                              </m:r>
                              <m:r>
                                <a:rPr lang="en-US"/>
                                <m:t>−</m:t>
                              </m:r>
                              <m:r>
                                <a:rPr lang="en-US"/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/>
                        <m:t>Me</m:t>
                      </m:r>
                      <m:d>
                        <m:dPr>
                          <m:ctrlPr>
                            <a:rPr lang="en-US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/>
                            <m:t>Y</m:t>
                          </m:r>
                          <m:r>
                            <a:rPr lang="en-US"/>
                            <m:t>|</m:t>
                          </m:r>
                          <m:sSub>
                            <m:sSubPr>
                              <m:ctrlPr>
                                <a:rPr lang="en-US"/>
                              </m:ctrlPr>
                            </m:sSubPr>
                            <m:e>
                              <m:r>
                                <a:rPr lang="en-US"/>
                                <m:t>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/>
                        <m:t>=</m:t>
                      </m:r>
                      <m:sSub>
                        <m:sSubPr>
                          <m:ctrlPr>
                            <a:rPr lang="en-US"/>
                          </m:ctrlPr>
                        </m:sSubPr>
                        <m:e>
                          <m:r>
                            <a:rPr lang="en-US"/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/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en-US"/>
                          </m:ctrlPr>
                        </m:sSubPr>
                        <m:e>
                          <m:r>
                            <a:rPr lang="en-US"/>
                            <m:t>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mtClean="0"/>
                            <m:t>Me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The (</a:t>
                </a:r>
                <a:r>
                  <a:rPr lang="en-US" dirty="0" smtClean="0"/>
                  <a:t>un)conditional </a:t>
                </a:r>
                <a:r>
                  <a:rPr lang="en-US" dirty="0" err="1" smtClean="0"/>
                  <a:t>Quantile</a:t>
                </a:r>
                <a:r>
                  <a:rPr lang="en-US" dirty="0" smtClean="0"/>
                  <a:t> solves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/>
                        <m:t>Q</m:t>
                      </m:r>
                      <m:d>
                        <m:dPr>
                          <m:ctrlPr>
                            <a:rPr lang="en-US" smtClean="0"/>
                          </m:ctrlPr>
                        </m:dPr>
                        <m:e>
                          <m:r>
                            <a:rPr lang="en-US" smtClean="0"/>
                            <m:t>𝜃</m:t>
                          </m:r>
                        </m:e>
                      </m:d>
                      <m:r>
                        <a:rPr lang="en-US"/>
                        <m:t>=</m:t>
                      </m:r>
                      <m:func>
                        <m:funcPr>
                          <m:ctrlPr>
                            <a:rPr lang="en-US"/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/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argmin</m:t>
                              </m:r>
                            </m:e>
                            <m:lim>
                              <m:r>
                                <a:rPr lang="en-US"/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/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mtClean="0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mtClean="0"/>
                                  </m:ctrlPr>
                                </m:sSubPr>
                                <m:e>
                                  <m:r>
                                    <a:rPr lang="en-US" smtClean="0"/>
                                    <m:t>𝜌</m:t>
                                  </m:r>
                                </m:e>
                                <m:sub>
                                  <m:r>
                                    <a:rPr lang="en-US" smtClean="0"/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mtClean="0"/>
                                  </m:ctrlPr>
                                </m:dPr>
                                <m:e>
                                  <m:r>
                                    <a:rPr lang="en-US"/>
                                    <m:t>𝑌</m:t>
                                  </m:r>
                                  <m:r>
                                    <a:rPr lang="en-US"/>
                                    <m:t>−</m:t>
                                  </m:r>
                                  <m:r>
                                    <a:rPr lang="en-US"/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/>
                            <m:t>Q</m:t>
                          </m:r>
                        </m:e>
                        <m:sub>
                          <m:r>
                            <a:rPr lang="en-US" smtClean="0"/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/>
                            <m:t>Y</m:t>
                          </m:r>
                          <m:r>
                            <a:rPr lang="en-US"/>
                            <m:t>|</m:t>
                          </m:r>
                          <m:sSub>
                            <m:sSubPr>
                              <m:ctrlPr>
                                <a:rPr lang="en-US"/>
                              </m:ctrlPr>
                            </m:sSubPr>
                            <m:e>
                              <m:r>
                                <a:rPr lang="en-US"/>
                                <m:t>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/>
                        <m:t>=</m:t>
                      </m:r>
                      <m:sSub>
                        <m:sSubPr>
                          <m:ctrlPr>
                            <a:rPr lang="en-US"/>
                          </m:ctrlPr>
                        </m:sSubPr>
                        <m:e>
                          <m:r>
                            <a:rPr lang="en-US"/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/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a:rPr lang="en-US" smtClean="0"/>
                            <m:t>𝜷</m:t>
                          </m:r>
                        </m:e>
                        <m:sub>
                          <m:r>
                            <a:rPr lang="en-US" smtClean="0"/>
                            <m:t>𝜽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an asymmetric absolute loss (or score) function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/>
                          </m:ctrlPr>
                        </m:sSubPr>
                        <m:e>
                          <m:r>
                            <a:rPr lang="en-US" smtClean="0"/>
                            <m:t>𝜌</m:t>
                          </m:r>
                        </m:e>
                        <m:sub>
                          <m:r>
                            <a:rPr lang="en-US" smtClean="0"/>
                            <m:t>𝜃</m:t>
                          </m:r>
                        </m:sub>
                      </m:sSub>
                      <m:r>
                        <a:rPr lang="en-US" smtClean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mtClean="0"/>
                          </m:ctrlPr>
                        </m:dPr>
                        <m:e>
                          <m:r>
                            <a:rPr lang="en-US" smtClean="0"/>
                            <m:t>𝜃</m:t>
                          </m:r>
                          <m:r>
                            <a:rPr lang="en-US" smtClean="0"/>
                            <m:t>−</m:t>
                          </m:r>
                          <m:r>
                            <a:rPr lang="en-US" smtClean="0"/>
                            <m:t>𝐼</m:t>
                          </m:r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𝑦</m:t>
                              </m:r>
                              <m:r>
                                <a:rPr lang="en-US" smtClean="0"/>
                                <m:t>&lt;</m:t>
                              </m:r>
                              <m:r>
                                <a:rPr lang="en-US" smtClean="0"/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mtClean="0"/>
                        <m:t>∙</m:t>
                      </m:r>
                      <m:r>
                        <a:rPr lang="en-US" smtClean="0"/>
                        <m:t>𝑦</m:t>
                      </m:r>
                      <m:r>
                        <a:rPr lang="en-US" smtClean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mtClean="0"/>
                          </m:ctrlPr>
                        </m:dPr>
                        <m:e>
                          <m:d>
                            <m:dPr>
                              <m:ctrlPr>
                                <a:rPr lang="en-US" smtClean="0"/>
                              </m:ctrlPr>
                            </m:dPr>
                            <m:e>
                              <m:r>
                                <a:rPr lang="en-US" smtClean="0"/>
                                <m:t>1</m:t>
                              </m:r>
                              <m:r>
                                <a:rPr lang="en-US" smtClean="0"/>
                                <m:t>−</m:t>
                              </m:r>
                              <m:r>
                                <a:rPr lang="en-US" smtClean="0"/>
                                <m:t>𝜃</m:t>
                              </m:r>
                            </m:e>
                          </m:d>
                          <m:r>
                            <a:rPr lang="en-US" smtClean="0"/>
                            <m:t>∙</m:t>
                          </m:r>
                          <m:r>
                            <a:rPr lang="en-US"/>
                            <m:t>𝐼</m:t>
                          </m:r>
                          <m:d>
                            <m:dPr>
                              <m:ctrlPr>
                                <a:rPr lang="en-US"/>
                              </m:ctrlPr>
                            </m:dPr>
                            <m:e>
                              <m:r>
                                <a:rPr lang="en-US"/>
                                <m:t>𝑦</m:t>
                              </m:r>
                              <m:r>
                                <a:rPr lang="en-US" smtClean="0"/>
                                <m:t>≤</m:t>
                              </m:r>
                              <m:r>
                                <a:rPr lang="en-US"/>
                                <m:t>0</m:t>
                              </m:r>
                            </m:e>
                          </m:d>
                          <m:r>
                            <a:rPr lang="en-US" smtClean="0"/>
                            <m:t>+</m:t>
                          </m:r>
                          <m:r>
                            <a:rPr lang="en-US" smtClean="0"/>
                            <m:t>𝜃</m:t>
                          </m:r>
                          <m:r>
                            <a:rPr lang="en-US" smtClean="0"/>
                            <m:t>∙</m:t>
                          </m:r>
                          <m:r>
                            <a:rPr lang="en-US"/>
                            <m:t>𝐼</m:t>
                          </m:r>
                          <m:d>
                            <m:dPr>
                              <m:ctrlPr>
                                <a:rPr lang="en-US"/>
                              </m:ctrlPr>
                            </m:dPr>
                            <m:e>
                              <m:r>
                                <a:rPr lang="en-US"/>
                                <m:t>𝑦</m:t>
                              </m:r>
                              <m:r>
                                <a:rPr lang="en-US" smtClean="0"/>
                                <m:t>&gt;</m:t>
                              </m:r>
                              <m:r>
                                <a:rPr lang="en-US"/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mtClean="0"/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mtClean="0"/>
                          </m:ctrlPr>
                        </m:dPr>
                        <m:e>
                          <m:r>
                            <a:rPr lang="en-US" smtClean="0"/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4" t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37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26" y="1620000"/>
            <a:ext cx="5476309" cy="360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79" y="1620000"/>
            <a:ext cx="5559606" cy="360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80" y="1620000"/>
            <a:ext cx="6631579" cy="3600000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80" y="1620000"/>
            <a:ext cx="5529529" cy="3600000"/>
          </a:xfrm>
          <a:ln>
            <a:solidFill>
              <a:schemeClr val="tx1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79" y="1620000"/>
            <a:ext cx="6557454" cy="360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80" y="1620000"/>
            <a:ext cx="677014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QR </a:t>
            </a:r>
            <a:r>
              <a:rPr lang="en-US" dirty="0" smtClean="0"/>
              <a:t>is </a:t>
            </a:r>
            <a:r>
              <a:rPr lang="en-US" dirty="0"/>
              <a:t>robust to </a:t>
            </a:r>
            <a:r>
              <a:rPr lang="en-US" dirty="0" smtClean="0"/>
              <a:t>outliers: an example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</a:t>
            </a:r>
            <a:r>
              <a:rPr lang="en-US" dirty="0" err="1" smtClean="0"/>
              <a:t>Equivariance</a:t>
            </a:r>
            <a:r>
              <a:rPr lang="en-US" dirty="0" smtClean="0"/>
              <a:t> properties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𝛉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</a:t>
                </a:r>
                <a:r>
                  <a:rPr lang="en-US" dirty="0"/>
                  <a:t>the vector of solutions of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-Regression </a:t>
                </a:r>
                <a:r>
                  <a:rPr lang="en-US" dirty="0" err="1"/>
                  <a:t>quantile</a:t>
                </a:r>
                <a:r>
                  <a:rPr lang="en-US" dirty="0"/>
                  <a:t> based on observation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Scale </a:t>
                </a:r>
                <a:r>
                  <a:rPr lang="en-US" dirty="0" err="1"/>
                  <a:t>Equivariance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 smtClean="0"/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Regression Shift:</a:t>
                </a:r>
                <a:endParaRPr lang="en-US" dirty="0" smtClean="0"/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 err="1"/>
                  <a:t>Reparameterization</a:t>
                </a:r>
                <a:r>
                  <a:rPr lang="en-US" dirty="0"/>
                  <a:t> of </a:t>
                </a:r>
                <a:r>
                  <a:rPr lang="en-US" dirty="0" smtClean="0"/>
                  <a:t>Design: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𝑥𝐴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it-IT" smtClean="0">
                          <a:latin typeface="Cambria Math" panose="02040503050406030204" pitchFamily="18" charset="0"/>
                        </a:rPr>
                        <m:t>fo</m:t>
                      </m:r>
                      <m:r>
                        <a:rPr lang="it-IT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it-IT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it-IT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b="1" dirty="0" err="1" smtClean="0"/>
                  <a:t>Equivariance</a:t>
                </a:r>
                <a:r>
                  <a:rPr lang="en-US" b="1" dirty="0" smtClean="0"/>
                  <a:t> </a:t>
                </a:r>
                <a:r>
                  <a:rPr lang="en-US" b="1" dirty="0"/>
                  <a:t>to Monotone </a:t>
                </a:r>
                <a:r>
                  <a:rPr lang="en-US" b="1" dirty="0" smtClean="0"/>
                  <a:t>Transformations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For any monotone function g( )</a:t>
                </a:r>
                <a:r>
                  <a:rPr lang="en-US" dirty="0" smtClean="0"/>
                  <a:t>, </a:t>
                </a:r>
                <a:r>
                  <a:rPr lang="en-US" dirty="0"/>
                  <a:t>conditional </a:t>
                </a:r>
                <a:r>
                  <a:rPr lang="en-US" dirty="0" err="1"/>
                  <a:t>quantile</a:t>
                </a:r>
                <a:r>
                  <a:rPr lang="en-US" dirty="0"/>
                  <a:t>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</a:t>
                </a:r>
                <a:r>
                  <a:rPr lang="en-US" dirty="0" err="1" smtClean="0"/>
                  <a:t>equivariant</a:t>
                </a:r>
                <a:r>
                  <a:rPr lang="en-US" dirty="0" smtClean="0"/>
                  <a:t> </a:t>
                </a:r>
                <a:r>
                  <a:rPr lang="en-US" dirty="0"/>
                  <a:t>in the sense </a:t>
                </a:r>
                <a:r>
                  <a:rPr lang="en-US" dirty="0" smtClean="0"/>
                  <a:t>that (</a:t>
                </a:r>
                <a:r>
                  <a:rPr lang="en-US" dirty="0" err="1" smtClean="0"/>
                  <a:t>Koenker</a:t>
                </a:r>
                <a:r>
                  <a:rPr lang="en-US" dirty="0" smtClean="0"/>
                  <a:t> 2005)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))=</m:t>
                      </m:r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it-IT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	While for conditional </a:t>
                </a:r>
                <a:r>
                  <a:rPr lang="en-US" dirty="0"/>
                  <a:t>mean functions for which, generally</a:t>
                </a:r>
                <a:r>
                  <a:rPr lang="en-US" dirty="0" smtClean="0"/>
                  <a:t>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2">
                  <a:lnSpc>
                    <a:spcPct val="120000"/>
                  </a:lnSpc>
                </a:pPr>
                <a:r>
                  <a:rPr lang="it-IT" dirty="0" err="1"/>
                  <a:t>Examples</a:t>
                </a:r>
                <a:r>
                  <a:rPr lang="it-IT" dirty="0" smtClean="0"/>
                  <a:t>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it-IT" dirty="0" smtClean="0"/>
                  <a:t> or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it-IT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it-IT" b="1" dirty="0" smtClean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7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40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egnaposto contenuto 4"/>
              <p:cNvSpPr>
                <a:spLocks noGrp="1"/>
              </p:cNvSpPr>
              <p:nvPr>
                <p:ph idx="1"/>
              </p:nvPr>
            </p:nvSpPr>
            <p:spPr>
              <a:xfrm>
                <a:off x="345948" y="843174"/>
                <a:ext cx="11500104" cy="493943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it-IT" sz="2400" dirty="0" smtClean="0"/>
                  <a:t>Let: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it-IT" sz="2000" dirty="0" smtClean="0"/>
                  <a:t> be a set of </a:t>
                </a:r>
                <a:r>
                  <a:rPr lang="it-IT" sz="2000" dirty="0" err="1" smtClean="0"/>
                  <a:t>r.v.s</a:t>
                </a:r>
                <a:r>
                  <a:rPr lang="it-IT" sz="2000" dirty="0" smtClean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it-IT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>
                            <a:latin typeface="Cambria Math" panose="02040503050406030204" pitchFamily="18" charset="0"/>
                          </a:rPr>
                          <m:t>𝔉</m:t>
                        </m:r>
                        <m:r>
                          <a:rPr lang="it-IT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000"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</m:d>
                  </m:oMath>
                </a14:m>
                <a:endParaRPr lang="it-IT" sz="2000" dirty="0" smtClean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it-IT" sz="200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𝑤𝑖𝑡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it-IT" sz="200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it-IT" sz="2000" dirty="0"/>
              </a:p>
              <a:p>
                <a:pPr lvl="1">
                  <a:lnSpc>
                    <a:spcPct val="100000"/>
                  </a:lnSpc>
                </a:pPr>
                <a:r>
                  <a:rPr lang="it-IT" sz="2000" dirty="0"/>
                  <a:t>F</a:t>
                </a:r>
                <a:r>
                  <a:rPr lang="en-US" sz="2000" dirty="0" smtClean="0"/>
                  <a:t>or each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it-IT" sz="2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it-IT" sz="2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it-IT" sz="200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000" dirty="0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it-IT" sz="200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sz="2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  then </a:t>
                </a:r>
                <a:r>
                  <a:rPr lang="en-US" sz="2000" dirty="0"/>
                  <a:t>we will consider this to be a loss</a:t>
                </a:r>
                <a:r>
                  <a:rPr lang="en-US" sz="2000" dirty="0" smtClean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smtClean="0"/>
                  <a:t>Risk measure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it-IT" sz="200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Υ</m:t>
                    </m:r>
                    <m:r>
                      <a:rPr lang="el-GR" sz="200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00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it-IT" sz="2000" dirty="0" smtClean="0"/>
              </a:p>
              <a:p>
                <a:pPr lvl="1">
                  <a:lnSpc>
                    <a:spcPct val="100000"/>
                  </a:lnSpc>
                </a:pPr>
                <a:endParaRPr lang="it-IT" sz="2000" dirty="0" smtClean="0"/>
              </a:p>
              <a:p>
                <a:pPr lvl="1">
                  <a:lnSpc>
                    <a:spcPct val="100000"/>
                  </a:lnSpc>
                </a:pPr>
                <a:endParaRPr lang="it-IT" sz="2000" dirty="0" smtClean="0"/>
              </a:p>
              <a:p>
                <a:pPr lvl="1">
                  <a:lnSpc>
                    <a:spcPct val="100000"/>
                  </a:lnSpc>
                </a:pPr>
                <a:endParaRPr lang="it-IT" sz="2000" dirty="0"/>
              </a:p>
              <a:p>
                <a:pPr lvl="1">
                  <a:lnSpc>
                    <a:spcPct val="100000"/>
                  </a:lnSpc>
                </a:pPr>
                <a:endParaRPr lang="it-IT" sz="2000" dirty="0" smtClean="0"/>
              </a:p>
              <a:p>
                <a:pPr lvl="1">
                  <a:lnSpc>
                    <a:spcPct val="100000"/>
                  </a:lnSpc>
                </a:pPr>
                <a:endParaRPr lang="it-IT" sz="2000" dirty="0" smtClean="0"/>
              </a:p>
              <a:p>
                <a:pPr lvl="1">
                  <a:lnSpc>
                    <a:spcPct val="100000"/>
                  </a:lnSpc>
                </a:pPr>
                <a:endParaRPr lang="it-IT" sz="2000" dirty="0"/>
              </a:p>
              <a:p>
                <a:pPr>
                  <a:lnSpc>
                    <a:spcPct val="100000"/>
                  </a:lnSpc>
                </a:pPr>
                <a:r>
                  <a:rPr lang="it-IT" sz="2400" dirty="0" smtClean="0"/>
                  <a:t>Premium </a:t>
                </a:r>
                <a:r>
                  <a:rPr lang="it-IT" sz="2400" dirty="0" err="1" smtClean="0"/>
                  <a:t>Loading</a:t>
                </a:r>
                <a:r>
                  <a:rPr lang="it-IT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it-IT" sz="2400" dirty="0" smtClean="0"/>
              </a:p>
              <a:p>
                <a:pPr>
                  <a:lnSpc>
                    <a:spcPct val="100000"/>
                  </a:lnSpc>
                </a:pPr>
                <a:r>
                  <a:rPr lang="it-IT" sz="2400" b="1" dirty="0" smtClean="0"/>
                  <a:t>Risk </a:t>
                </a:r>
                <a:r>
                  <a:rPr lang="it-IT" sz="2400" b="1" dirty="0" err="1"/>
                  <a:t>margin</a:t>
                </a:r>
                <a:r>
                  <a:rPr lang="it-IT" sz="2400" b="1" dirty="0"/>
                  <a:t> </a:t>
                </a:r>
                <a:r>
                  <a:rPr lang="it-IT" sz="2400" b="1" dirty="0" err="1" smtClean="0"/>
                  <a:t>function</a:t>
                </a:r>
                <a:r>
                  <a:rPr lang="it-IT" sz="2400" b="1" dirty="0" smtClean="0"/>
                  <a:t>: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𝛒</m:t>
                    </m:r>
                    <m:d>
                      <m:d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it-IT" sz="2400" b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𝛑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d>
                      </m:num>
                      <m:den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ctrlPr>
                              <a:rPr lang="it-I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d>
                      </m:den>
                    </m:f>
                  </m:oMath>
                </a14:m>
                <a:endParaRPr lang="it-IT" sz="2400" b="1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2400" dirty="0" smtClean="0"/>
                  <a:t>Remark: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assignment of a real number </a:t>
                </a:r>
                <a:r>
                  <a:rPr lang="en-US" sz="2400" dirty="0" smtClean="0"/>
                  <a:t>through the </a:t>
                </a:r>
                <a:r>
                  <a:rPr lang="en-US" sz="2400" dirty="0"/>
                  <a:t>mapping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expressed using the inverse of the </a:t>
                </a:r>
                <a:r>
                  <a:rPr lang="en-US" sz="2400" dirty="0" err="1"/>
                  <a:t>cdf</a:t>
                </a:r>
                <a:r>
                  <a:rPr lang="en-US" sz="2400" dirty="0"/>
                  <a:t> of Y, i.e. the </a:t>
                </a:r>
                <a:r>
                  <a:rPr lang="en-US" sz="2400" dirty="0" err="1"/>
                  <a:t>quantile</a:t>
                </a:r>
                <a:r>
                  <a:rPr lang="en-US" sz="2400" dirty="0"/>
                  <a:t> function, if </a:t>
                </a:r>
                <a:r>
                  <a:rPr lang="en-US" sz="2400" dirty="0" smtClean="0"/>
                  <a:t>exists (i.e.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𝜃𝜖</m:t>
                    </m:r>
                    <m:d>
                      <m:dPr>
                        <m:begChr m:val="["/>
                        <m:endChr m:val="]"/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it-IT" sz="2400" dirty="0" smtClean="0"/>
              </a:p>
            </p:txBody>
          </p:sp>
        </mc:Choice>
        <mc:Fallback>
          <p:sp>
            <p:nvSpPr>
              <p:cNvPr id="5" name="Segnaposto contenut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948" y="843174"/>
                <a:ext cx="11500104" cy="4939436"/>
              </a:xfrm>
              <a:blipFill>
                <a:blip r:embed="rId2"/>
                <a:stretch>
                  <a:fillRect l="-477" t="-1726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16" y="1978926"/>
            <a:ext cx="7217584" cy="24017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Premium Principles</a:t>
            </a:r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292A-03A9-4707-88A2-3F81F831B25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8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807</Words>
  <Application>Microsoft Office PowerPoint</Application>
  <PresentationFormat>Widescreen</PresentationFormat>
  <Paragraphs>265</Paragraphs>
  <Slides>24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Cambria Math</vt:lpstr>
      <vt:lpstr>Georgia</vt:lpstr>
      <vt:lpstr>Tema di Office</vt:lpstr>
      <vt:lpstr>An individual risk model for premium calculation based on quantile:</vt:lpstr>
      <vt:lpstr>Agenda</vt:lpstr>
      <vt:lpstr>Motivation….</vt:lpstr>
      <vt:lpstr>Motivation….</vt:lpstr>
      <vt:lpstr>References of QR applied to the Actuarial context</vt:lpstr>
      <vt:lpstr>Quantile Regression  Koenker and Bassett (1978)</vt:lpstr>
      <vt:lpstr>QR is robust to outliers: an example</vt:lpstr>
      <vt:lpstr>QR Equivariance properties</vt:lpstr>
      <vt:lpstr>Basic Premium Principles</vt:lpstr>
      <vt:lpstr>Two-part models for insurance ratemaking</vt:lpstr>
      <vt:lpstr>A quantile premium principle based on a two-part model</vt:lpstr>
      <vt:lpstr>Generalized Linear Models (GLMs) Nelder e Weddenburn,1972</vt:lpstr>
      <vt:lpstr>Risk margin estimation via GLMs:  the case of Gamma distribution with unitary prior weights</vt:lpstr>
      <vt:lpstr>Risk margin estimation with QR</vt:lpstr>
      <vt:lpstr>Numerical Investigation</vt:lpstr>
      <vt:lpstr>Numerical Investigation</vt:lpstr>
      <vt:lpstr>Theoretical Distributions</vt:lpstr>
      <vt:lpstr>Distribution Fitting Analysis: Gamma same CV - k=1</vt:lpstr>
      <vt:lpstr>Distribution Fitting Analysis: Gamma same Mean - k=2</vt:lpstr>
      <vt:lpstr>Distribution Fitting Analysis: Lognmormal - k=3</vt:lpstr>
      <vt:lpstr>Estimated Parameter: QR vs GLMs</vt:lpstr>
      <vt:lpstr>Premium Estimates</vt:lpstr>
      <vt:lpstr>Conclusions and Further research</vt:lpstr>
      <vt:lpstr>Thank you!</vt:lpstr>
    </vt:vector>
  </TitlesOfParts>
  <Company>GBS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Alfieri Cristina</dc:creator>
  <cp:keywords>Public</cp:keywords>
  <cp:lastModifiedBy>utente</cp:lastModifiedBy>
  <cp:revision>175</cp:revision>
  <cp:lastPrinted>2019-04-23T18:23:34Z</cp:lastPrinted>
  <dcterms:created xsi:type="dcterms:W3CDTF">2018-10-12T10:26:33Z</dcterms:created>
  <dcterms:modified xsi:type="dcterms:W3CDTF">2019-05-21T22:53:03Z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27429932-283b-412a-8fe8-e7d3608de0d5</vt:lpwstr>
  </property>
  <property fmtid="{D5CDD505-2E9C-101B-9397-08002B2CF9AE}" pid="3" name="Classification">
    <vt:lpwstr>Public</vt:lpwstr>
  </property>
</Properties>
</file>