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909" r:id="rId2"/>
    <p:sldId id="910" r:id="rId3"/>
    <p:sldId id="911" r:id="rId4"/>
    <p:sldId id="913" r:id="rId5"/>
    <p:sldId id="914" r:id="rId6"/>
    <p:sldId id="915" r:id="rId7"/>
  </p:sldIdLst>
  <p:sldSz cx="10801350" cy="7921625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B95"/>
    <a:srgbClr val="1390CF"/>
    <a:srgbClr val="00A7E2"/>
    <a:srgbClr val="19C3FF"/>
    <a:srgbClr val="75DBFF"/>
    <a:srgbClr val="07A8B9"/>
    <a:srgbClr val="110074"/>
    <a:srgbClr val="B7E4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03" autoAdjust="0"/>
    <p:restoredTop sz="94713" autoAdjust="0"/>
  </p:normalViewPr>
  <p:slideViewPr>
    <p:cSldViewPr snapToObjects="1">
      <p:cViewPr>
        <p:scale>
          <a:sx n="66" d="100"/>
          <a:sy n="66" d="100"/>
        </p:scale>
        <p:origin x="-1026" y="-720"/>
      </p:cViewPr>
      <p:guideLst>
        <p:guide orient="horz" pos="2495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-2724" y="-108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l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l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fld id="{753B91C4-8FA0-4239-838A-142EE907C24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l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44538"/>
            <a:ext cx="50752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l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794">
              <a:defRPr sz="1200">
                <a:latin typeface="Arial" charset="0"/>
              </a:defRPr>
            </a:lvl1pPr>
          </a:lstStyle>
          <a:p>
            <a:pPr>
              <a:defRPr/>
            </a:pPr>
            <a:fld id="{3278A1A6-DE75-4C85-9137-7D23D17DDE8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0A2EC3A-8F5A-4CA3-BCFF-8EFDB27F7C89}" type="slidenum">
              <a:rPr lang="en-US" smtClean="0"/>
              <a:pPr defTabSz="930275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0A2EC3A-8F5A-4CA3-BCFF-8EFDB27F7C89}" type="slidenum">
              <a:rPr lang="en-US" smtClean="0"/>
              <a:pPr defTabSz="930275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0A2EC3A-8F5A-4CA3-BCFF-8EFDB27F7C89}" type="slidenum">
              <a:rPr lang="en-US" smtClean="0"/>
              <a:pPr defTabSz="930275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0A2EC3A-8F5A-4CA3-BCFF-8EFDB27F7C89}" type="slidenum">
              <a:rPr lang="en-US" smtClean="0"/>
              <a:pPr defTabSz="930275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10A2EC3A-8F5A-4CA3-BCFF-8EFDB27F7C89}" type="slidenum">
              <a:rPr lang="en-US" smtClean="0"/>
              <a:pPr defTabSz="930275"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82613" y="1320800"/>
            <a:ext cx="9718675" cy="21113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Fare clic per modificare lo stile del titolo</a:t>
            </a:r>
          </a:p>
        </p:txBody>
      </p:sp>
      <p:sp>
        <p:nvSpPr>
          <p:cNvPr id="7045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96900" y="3432175"/>
            <a:ext cx="9721850" cy="1549400"/>
          </a:xfrm>
        </p:spPr>
        <p:txBody>
          <a:bodyPr/>
          <a:lstStyle>
            <a:lvl1pPr marL="0" indent="0">
              <a:buFont typeface="Wingdings 3" pitchFamily="18" charset="2"/>
              <a:buNone/>
              <a:defRPr/>
            </a:lvl1pPr>
          </a:lstStyle>
          <a:p>
            <a:r>
              <a:rPr lang="en-GB"/>
              <a:t>Fare clic per modificare lo stile del sottotitolo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29C27-BFA5-4F01-AD60-4E77C2029C87}" type="datetime1">
              <a:rPr lang="it-IT"/>
              <a:pPr>
                <a:defRPr/>
              </a:pPr>
              <a:t>20/09/2011</a:t>
            </a:fld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32391921-079B-4410-9488-2F45FC42BBE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31E61-E7F9-4D28-A605-140DE8B23CA4}" type="datetime1">
              <a:rPr lang="it-IT"/>
              <a:pPr>
                <a:defRPr/>
              </a:pPr>
              <a:t>20/09/2011</a:t>
            </a:fld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F590-3B0B-4D98-932D-289AFFDD0CB3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CB8E4-F85A-49B3-A3E4-F4AD91A43F68}" type="datetime1">
              <a:rPr lang="it-IT"/>
              <a:pPr>
                <a:defRPr/>
              </a:pPr>
              <a:t>20/09/2011</a:t>
            </a:fld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16EF0-50FF-414E-864E-61B8C1267A4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11138"/>
            <a:ext cx="97218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972" tIns="53485" rIns="106972" bIns="5348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320800"/>
            <a:ext cx="9721850" cy="578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972" tIns="53485" rIns="106972" bIns="534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7551738"/>
            <a:ext cx="19272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972" tIns="53485" rIns="106972" bIns="53485" numCol="1" anchor="ctr" anchorCtr="0" compatLnSpc="1">
            <a:prstTxWarp prst="textNoShape">
              <a:avLst/>
            </a:prstTxWarp>
          </a:bodyPr>
          <a:lstStyle>
            <a:lvl1pPr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7D96B3AE-73FA-4110-B07D-14B250685784}" type="datetime1">
              <a:rPr lang="it-IT"/>
              <a:pPr>
                <a:defRPr/>
              </a:pPr>
              <a:t>20/09/2011</a:t>
            </a:fld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03788" y="7551738"/>
            <a:ext cx="993775" cy="2794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C4E669CA-5CEE-45B9-BBA5-8BA1095BF8B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7" r:id="rId1"/>
    <p:sldLayoutId id="2147484625" r:id="rId2"/>
    <p:sldLayoutId id="2147484626" r:id="rId3"/>
  </p:sldLayoutIdLst>
  <p:transition/>
  <p:hf hdr="0" ftr="0" dt="0"/>
  <p:txStyles>
    <p:titleStyle>
      <a:lvl1pPr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2pPr>
      <a:lvl3pPr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3pPr>
      <a:lvl4pPr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4pPr>
      <a:lvl5pPr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5pPr>
      <a:lvl6pPr marL="457200"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6pPr>
      <a:lvl7pPr marL="914400"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7pPr>
      <a:lvl8pPr marL="1371600"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8pPr>
      <a:lvl9pPr marL="1828800" algn="l" defTabSz="1069975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defRPr sz="2800" b="1">
          <a:solidFill>
            <a:schemeClr val="tx2"/>
          </a:solidFill>
          <a:latin typeface="Arial" pitchFamily="34" charset="0"/>
        </a:defRPr>
      </a:lvl9pPr>
    </p:titleStyle>
    <p:bodyStyle>
      <a:lvl1pPr marL="274638" indent="-274638" algn="l" defTabSz="1069975" rtl="0" eaLnBrk="0" fontAlgn="base" hangingPunct="0">
        <a:lnSpc>
          <a:spcPct val="115000"/>
        </a:lnSpc>
        <a:spcBef>
          <a:spcPct val="50000"/>
        </a:spcBef>
        <a:spcAft>
          <a:spcPct val="25000"/>
        </a:spcAft>
        <a:buClr>
          <a:schemeClr val="folHlink"/>
        </a:buClr>
        <a:buFont typeface="Wingdings 3" pitchFamily="18" charset="2"/>
        <a:buBlip>
          <a:blip r:embed="rId5"/>
        </a:buBlip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274638" algn="l" defTabSz="1069975" rtl="0" eaLnBrk="0" fontAlgn="base" hangingPunct="0">
        <a:lnSpc>
          <a:spcPct val="115000"/>
        </a:lnSpc>
        <a:spcBef>
          <a:spcPct val="20000"/>
        </a:spcBef>
        <a:spcAft>
          <a:spcPct val="25000"/>
        </a:spcAft>
        <a:buClr>
          <a:srgbClr val="0039A6"/>
        </a:buClr>
        <a:buChar char="•"/>
        <a:defRPr sz="1900">
          <a:solidFill>
            <a:schemeClr val="tx1"/>
          </a:solidFill>
          <a:latin typeface="+mn-lt"/>
        </a:defRPr>
      </a:lvl2pPr>
      <a:lvl3pPr marL="1336675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Arial" charset="0"/>
        <a:buChar char="–"/>
        <a:defRPr sz="1900">
          <a:solidFill>
            <a:schemeClr val="tx1"/>
          </a:solidFill>
          <a:latin typeface="+mn-lt"/>
        </a:defRPr>
      </a:lvl3pPr>
      <a:lvl4pPr marL="1871663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Arial" charset="0"/>
        <a:buChar char="»"/>
        <a:defRPr sz="1900">
          <a:solidFill>
            <a:schemeClr val="tx1"/>
          </a:solidFill>
          <a:latin typeface="+mn-lt"/>
        </a:defRPr>
      </a:lvl4pPr>
      <a:lvl5pPr marL="2406650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5pPr>
      <a:lvl6pPr marL="2863850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3321050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3778250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4235450" indent="-266700" algn="l" defTabSz="1069975" rtl="0" eaLnBrk="0" fontAlgn="base" hangingPunct="0">
        <a:spcBef>
          <a:spcPct val="5000"/>
        </a:spcBef>
        <a:spcAft>
          <a:spcPct val="0"/>
        </a:spcAft>
        <a:buClr>
          <a:srgbClr val="0039A6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Gruppo di lavoro Solvency II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Componenti :</a:t>
            </a:r>
          </a:p>
          <a:p>
            <a:pPr>
              <a:buFont typeface="Arial" charset="0"/>
              <a:buChar char="•"/>
            </a:pPr>
            <a:r>
              <a:rPr lang="it-IT" smtClean="0"/>
              <a:t>Giuseppe Gionta – Responsabile</a:t>
            </a:r>
          </a:p>
          <a:p>
            <a:pPr>
              <a:buFont typeface="Arial" charset="0"/>
              <a:buChar char="•"/>
            </a:pPr>
            <a:r>
              <a:rPr lang="it-IT" smtClean="0"/>
              <a:t>Rocco Cerchiara</a:t>
            </a:r>
          </a:p>
          <a:p>
            <a:pPr>
              <a:buFont typeface="Arial" charset="0"/>
              <a:buChar char="•"/>
            </a:pPr>
            <a:r>
              <a:rPr lang="it-IT" smtClean="0"/>
              <a:t>Antonella Chiricosta</a:t>
            </a:r>
          </a:p>
          <a:p>
            <a:pPr>
              <a:buFont typeface="Arial" charset="0"/>
              <a:buChar char="•"/>
            </a:pPr>
            <a:r>
              <a:rPr lang="it-IT" smtClean="0"/>
              <a:t>Gabriele Pieragnoli</a:t>
            </a:r>
          </a:p>
          <a:p>
            <a:pPr>
              <a:buFont typeface="Arial" charset="0"/>
              <a:buChar char="•"/>
            </a:pPr>
            <a:r>
              <a:rPr lang="it-IT" smtClean="0"/>
              <a:t>Laura Romanello</a:t>
            </a:r>
          </a:p>
          <a:p>
            <a:pPr>
              <a:buFont typeface="Arial" charset="0"/>
              <a:buChar char="•"/>
            </a:pPr>
            <a:r>
              <a:rPr lang="it-IT" smtClean="0"/>
              <a:t>Nino Savelli</a:t>
            </a:r>
          </a:p>
          <a:p>
            <a:pPr>
              <a:buFont typeface="Arial" charset="0"/>
              <a:buChar char="•"/>
            </a:pPr>
            <a:r>
              <a:rPr lang="it-IT" smtClean="0"/>
              <a:t>Paola Scarabotto</a:t>
            </a:r>
          </a:p>
          <a:p>
            <a:pPr>
              <a:buFont typeface="Arial" charset="0"/>
              <a:buChar char="•"/>
            </a:pPr>
            <a:r>
              <a:rPr lang="it-IT" smtClean="0"/>
              <a:t>Stefano Spizzamiglio</a:t>
            </a:r>
          </a:p>
          <a:p>
            <a:pPr>
              <a:buFont typeface="Arial" charset="0"/>
              <a:buChar char="•"/>
            </a:pPr>
            <a:r>
              <a:rPr lang="it-IT" smtClean="0"/>
              <a:t>Francesca Zaniboni</a:t>
            </a:r>
          </a:p>
          <a:p>
            <a:endParaRPr lang="it-IT" smtClean="0"/>
          </a:p>
        </p:txBody>
      </p:sp>
      <p:sp>
        <p:nvSpPr>
          <p:cNvPr id="3076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860BCBC8-D147-431B-838D-82E847BA5BC0}" type="slidenum">
              <a:rPr lang="en-GB" smtClean="0"/>
              <a:pPr/>
              <a:t>0</a:t>
            </a:fld>
            <a:endParaRPr lang="en-GB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7466013"/>
            <a:ext cx="10801350" cy="454025"/>
          </a:xfrm>
          <a:prstGeom prst="rect">
            <a:avLst/>
          </a:prstGeom>
          <a:gradFill>
            <a:gsLst>
              <a:gs pos="0">
                <a:srgbClr val="5E9EFF"/>
              </a:gs>
              <a:gs pos="45000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b="1" i="1">
              <a:cs typeface="Arial" pitchFamily="34" charset="0"/>
            </a:endParaRPr>
          </a:p>
        </p:txBody>
      </p:sp>
      <p:sp>
        <p:nvSpPr>
          <p:cNvPr id="4099" name="Titolo 1"/>
          <p:cNvSpPr>
            <a:spLocks noGrp="1"/>
          </p:cNvSpPr>
          <p:nvPr>
            <p:ph type="title"/>
          </p:nvPr>
        </p:nvSpPr>
        <p:spPr>
          <a:xfrm>
            <a:off x="539750" y="74613"/>
            <a:ext cx="9721850" cy="844550"/>
          </a:xfrm>
        </p:spPr>
        <p:txBody>
          <a:bodyPr/>
          <a:lstStyle/>
          <a:p>
            <a:pPr algn="ctr"/>
            <a:r>
              <a:rPr lang="it-IT" sz="2400" smtClean="0">
                <a:solidFill>
                  <a:srgbClr val="FF0000"/>
                </a:solidFill>
              </a:rPr>
              <a:t>Obiettivi del gruppo di lavoro Solvency II </a:t>
            </a:r>
            <a:endParaRPr lang="en-GB" sz="2400" smtClean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it-IT" sz="2400" dirty="0" smtClean="0"/>
              <a:t>Seguire tutte le tematiche relative a </a:t>
            </a:r>
            <a:r>
              <a:rPr lang="it-IT" sz="2400" dirty="0" err="1" smtClean="0"/>
              <a:t>Solvency</a:t>
            </a:r>
            <a:r>
              <a:rPr lang="it-IT" sz="2400" dirty="0" smtClean="0"/>
              <a:t> II </a:t>
            </a:r>
          </a:p>
          <a:p>
            <a:pPr algn="just">
              <a:defRPr/>
            </a:pPr>
            <a:r>
              <a:rPr lang="it-IT" sz="2400" dirty="0" smtClean="0"/>
              <a:t>Elaborazione documenti</a:t>
            </a:r>
          </a:p>
          <a:p>
            <a:pPr>
              <a:defRPr/>
            </a:pPr>
            <a:r>
              <a:rPr lang="it-IT" sz="2400" dirty="0" smtClean="0"/>
              <a:t>Collaborazione con gli organismi di governo della professione nella relazione con le varie autorità di riferimento.</a:t>
            </a:r>
            <a:r>
              <a:rPr lang="it-IT" sz="2400" dirty="0"/>
              <a:t> </a:t>
            </a:r>
            <a:endParaRPr lang="it-IT" sz="2400" dirty="0" smtClean="0"/>
          </a:p>
          <a:p>
            <a:pPr>
              <a:defRPr/>
            </a:pPr>
            <a:r>
              <a:rPr lang="it-IT" sz="2400" dirty="0" smtClean="0"/>
              <a:t>Coordinamento con le altre commissioni ( formazioni, vita, danni..) comunque coinvolti dal progetto </a:t>
            </a:r>
            <a:r>
              <a:rPr lang="it-IT" sz="2400" dirty="0" err="1" smtClean="0"/>
              <a:t>Solvency</a:t>
            </a:r>
            <a:r>
              <a:rPr lang="it-IT" sz="2400" dirty="0" smtClean="0"/>
              <a:t> II</a:t>
            </a:r>
          </a:p>
          <a:p>
            <a:pPr>
              <a:defRPr/>
            </a:pPr>
            <a:r>
              <a:rPr lang="it-IT" sz="2400" dirty="0" smtClean="0"/>
              <a:t>Predisporre documento con analisi del ruolo dell’attuario in tema di </a:t>
            </a:r>
            <a:r>
              <a:rPr lang="it-IT" sz="2400" dirty="0" err="1" smtClean="0"/>
              <a:t>Solvency</a:t>
            </a:r>
            <a:r>
              <a:rPr lang="it-IT" sz="2400" dirty="0" smtClean="0"/>
              <a:t> II. Questo documento sarà discusso ed approvato in riunione  plenaria per definire compiti e target di ciascun gruppo / commissione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en-GB" dirty="0"/>
          </a:p>
        </p:txBody>
      </p:sp>
      <p:sp>
        <p:nvSpPr>
          <p:cNvPr id="410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808ACD2-5AAC-4F7E-AFD8-E4787C1FD472}" type="slidenum">
              <a:rPr lang="en-GB" smtClean="0">
                <a:solidFill>
                  <a:schemeClr val="bg1"/>
                </a:solidFill>
              </a:rPr>
              <a:pPr/>
              <a:t>1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4102" name="Rettangolo 4"/>
          <p:cNvSpPr>
            <a:spLocks noChangeArrowheads="1"/>
          </p:cNvSpPr>
          <p:nvPr/>
        </p:nvSpPr>
        <p:spPr bwMode="auto">
          <a:xfrm>
            <a:off x="673417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</a:rPr>
              <a:t>«</a:t>
            </a:r>
            <a:r>
              <a:rPr lang="it-IT" sz="1000" b="1" i="1">
                <a:solidFill>
                  <a:schemeClr val="bg1"/>
                </a:solidFill>
              </a:rPr>
              <a:t>Solvency II –  Quali prospettive per il mercato assicurativo»</a:t>
            </a:r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1055688"/>
            <a:ext cx="10801350" cy="0"/>
          </a:xfrm>
          <a:prstGeom prst="line">
            <a:avLst/>
          </a:prstGeom>
          <a:ln>
            <a:solidFill>
              <a:srgbClr val="13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6"/>
          <p:cNvSpPr>
            <a:spLocks noChangeArrowheads="1"/>
          </p:cNvSpPr>
          <p:nvPr/>
        </p:nvSpPr>
        <p:spPr bwMode="auto">
          <a:xfrm>
            <a:off x="42862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 dirty="0" smtClean="0">
                <a:solidFill>
                  <a:schemeClr val="bg1"/>
                </a:solidFill>
              </a:rPr>
              <a:t>Antonella </a:t>
            </a:r>
            <a:r>
              <a:rPr lang="it-IT" sz="1000" b="1" dirty="0" err="1" smtClean="0">
                <a:solidFill>
                  <a:schemeClr val="bg1"/>
                </a:solidFill>
              </a:rPr>
              <a:t>Chiricosta</a:t>
            </a:r>
            <a:r>
              <a:rPr lang="it-IT" sz="1000" b="1" dirty="0" smtClean="0">
                <a:solidFill>
                  <a:schemeClr val="bg1"/>
                </a:solidFill>
              </a:rPr>
              <a:t>  </a:t>
            </a:r>
            <a:r>
              <a:rPr lang="it-IT" sz="1000" b="1" dirty="0">
                <a:solidFill>
                  <a:schemeClr val="bg1"/>
                </a:solidFill>
              </a:rPr>
              <a:t>- Milano,  </a:t>
            </a:r>
            <a:r>
              <a:rPr lang="it-IT" sz="1000" b="1" dirty="0" smtClean="0">
                <a:solidFill>
                  <a:schemeClr val="bg1"/>
                </a:solidFill>
              </a:rPr>
              <a:t>22 Settembre </a:t>
            </a:r>
            <a:r>
              <a:rPr lang="it-IT" sz="1000" b="1" dirty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7466013"/>
            <a:ext cx="10801350" cy="454025"/>
          </a:xfrm>
          <a:prstGeom prst="rect">
            <a:avLst/>
          </a:prstGeom>
          <a:gradFill>
            <a:gsLst>
              <a:gs pos="0">
                <a:srgbClr val="5E9EFF"/>
              </a:gs>
              <a:gs pos="45000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b="1" i="1">
              <a:cs typeface="Arial" pitchFamily="34" charset="0"/>
            </a:endParaRPr>
          </a:p>
        </p:txBody>
      </p:sp>
      <p:sp>
        <p:nvSpPr>
          <p:cNvPr id="4099" name="Titolo 1"/>
          <p:cNvSpPr>
            <a:spLocks noGrp="1"/>
          </p:cNvSpPr>
          <p:nvPr>
            <p:ph type="title"/>
          </p:nvPr>
        </p:nvSpPr>
        <p:spPr>
          <a:xfrm>
            <a:off x="539750" y="74613"/>
            <a:ext cx="9721850" cy="844550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Il ruolo dell’attuario in </a:t>
            </a:r>
            <a:r>
              <a:rPr lang="it-IT" sz="2400" dirty="0" err="1" smtClean="0">
                <a:solidFill>
                  <a:srgbClr val="FF0000"/>
                </a:solidFill>
              </a:rPr>
              <a:t>Solvency</a:t>
            </a:r>
            <a:r>
              <a:rPr lang="it-IT" sz="2400" dirty="0" smtClean="0">
                <a:solidFill>
                  <a:srgbClr val="FF0000"/>
                </a:solidFill>
              </a:rPr>
              <a:t> II</a:t>
            </a:r>
            <a:br>
              <a:rPr lang="it-IT" sz="2400" dirty="0" smtClean="0">
                <a:solidFill>
                  <a:srgbClr val="FF0000"/>
                </a:solidFill>
              </a:rPr>
            </a:br>
            <a:r>
              <a:rPr lang="it-IT" sz="2400" dirty="0" smtClean="0">
                <a:solidFill>
                  <a:srgbClr val="FF0000"/>
                </a:solidFill>
              </a:rPr>
              <a:t>Il documento dell’associazione attuariale olandese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075" y="1065212"/>
            <a:ext cx="10420350" cy="5788025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it-IT" sz="2400" b="1" dirty="0" smtClean="0">
                <a:solidFill>
                  <a:srgbClr val="2B2B95"/>
                </a:solidFill>
              </a:rPr>
              <a:t>Premessa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Con l’introduzione di </a:t>
            </a:r>
            <a:r>
              <a:rPr lang="it-IT" sz="2400" dirty="0" err="1" smtClean="0"/>
              <a:t>Solvency</a:t>
            </a:r>
            <a:r>
              <a:rPr lang="it-IT" sz="2400" dirty="0" smtClean="0"/>
              <a:t> II il calcolo del requisito di solvibilità si baserà sui rischi attuali ai quali è esposto l’assicuratore, attraverso valutazioni </a:t>
            </a:r>
            <a:r>
              <a:rPr lang="it-IT" sz="2400" dirty="0" err="1" smtClean="0"/>
              <a:t>market-consistent</a:t>
            </a:r>
            <a:r>
              <a:rPr lang="it-IT" sz="2400" dirty="0" smtClean="0"/>
              <a:t> degli investimenti e delle passività. 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Secondo SII, la complessità delle analisi quantitative necessarie per la determinazione delle riserve tecniche dell’assicuratore aumenterà considerevolmente. Il ruolo dell’attuario diventerà quindi più importante e ampio: le norme SII introducono il requisito per l’assicuratore di avere una funzione attuariale. (Focalizzata sulle riserve tecniche).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Inoltre, SII definisce la funzione di </a:t>
            </a:r>
            <a:r>
              <a:rPr lang="it-IT" sz="2400" dirty="0" err="1" smtClean="0"/>
              <a:t>Risk</a:t>
            </a:r>
            <a:r>
              <a:rPr lang="it-IT" sz="2400" dirty="0" smtClean="0"/>
              <a:t> management. </a:t>
            </a: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i="1" dirty="0" err="1" smtClean="0"/>
              <a:t>striking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that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actuaries</a:t>
            </a:r>
            <a:r>
              <a:rPr lang="it-IT" sz="2400" i="1" dirty="0" smtClean="0"/>
              <a:t> are </a:t>
            </a:r>
            <a:r>
              <a:rPr lang="it-IT" sz="2400" i="1" dirty="0" err="1" smtClean="0"/>
              <a:t>not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directly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associated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with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this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function</a:t>
            </a:r>
            <a:r>
              <a:rPr lang="it-IT" sz="2400" dirty="0" smtClean="0"/>
              <a:t>. Gli attuari hanno sviluppato esperienza nell’area della gestione dei rischi finanziari per le assicurazioni e i fondi pensione.</a:t>
            </a:r>
            <a:endParaRPr lang="it-IT" dirty="0"/>
          </a:p>
        </p:txBody>
      </p:sp>
      <p:sp>
        <p:nvSpPr>
          <p:cNvPr id="410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808ACD2-5AAC-4F7E-AFD8-E4787C1FD472}" type="slidenum">
              <a:rPr lang="en-GB" smtClean="0">
                <a:solidFill>
                  <a:schemeClr val="bg1"/>
                </a:solidFill>
              </a:rPr>
              <a:pPr/>
              <a:t>2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4102" name="Rettangolo 4"/>
          <p:cNvSpPr>
            <a:spLocks noChangeArrowheads="1"/>
          </p:cNvSpPr>
          <p:nvPr/>
        </p:nvSpPr>
        <p:spPr bwMode="auto">
          <a:xfrm>
            <a:off x="673417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</a:rPr>
              <a:t>«</a:t>
            </a:r>
            <a:r>
              <a:rPr lang="it-IT" sz="1000" b="1" i="1">
                <a:solidFill>
                  <a:schemeClr val="bg1"/>
                </a:solidFill>
              </a:rPr>
              <a:t>Solvency II –  Quali prospettive per il mercato assicurativo»</a:t>
            </a:r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1055688"/>
            <a:ext cx="10801350" cy="0"/>
          </a:xfrm>
          <a:prstGeom prst="line">
            <a:avLst/>
          </a:prstGeom>
          <a:ln>
            <a:solidFill>
              <a:srgbClr val="13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6"/>
          <p:cNvSpPr>
            <a:spLocks noChangeArrowheads="1"/>
          </p:cNvSpPr>
          <p:nvPr/>
        </p:nvSpPr>
        <p:spPr bwMode="auto">
          <a:xfrm>
            <a:off x="42862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 dirty="0" smtClean="0">
                <a:solidFill>
                  <a:schemeClr val="bg1"/>
                </a:solidFill>
              </a:rPr>
              <a:t>Antonella </a:t>
            </a:r>
            <a:r>
              <a:rPr lang="it-IT" sz="1000" b="1" dirty="0" err="1" smtClean="0">
                <a:solidFill>
                  <a:schemeClr val="bg1"/>
                </a:solidFill>
              </a:rPr>
              <a:t>Chiricosta</a:t>
            </a:r>
            <a:r>
              <a:rPr lang="it-IT" sz="1000" b="1" dirty="0" smtClean="0">
                <a:solidFill>
                  <a:schemeClr val="bg1"/>
                </a:solidFill>
              </a:rPr>
              <a:t>  </a:t>
            </a:r>
            <a:r>
              <a:rPr lang="it-IT" sz="1000" b="1" dirty="0">
                <a:solidFill>
                  <a:schemeClr val="bg1"/>
                </a:solidFill>
              </a:rPr>
              <a:t>- Milano,  </a:t>
            </a:r>
            <a:r>
              <a:rPr lang="it-IT" sz="1000" b="1" dirty="0" smtClean="0">
                <a:solidFill>
                  <a:schemeClr val="bg1"/>
                </a:solidFill>
              </a:rPr>
              <a:t>22 Settembre </a:t>
            </a:r>
            <a:r>
              <a:rPr lang="it-IT" sz="1000" b="1" dirty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7466013"/>
            <a:ext cx="10801350" cy="454025"/>
          </a:xfrm>
          <a:prstGeom prst="rect">
            <a:avLst/>
          </a:prstGeom>
          <a:gradFill>
            <a:gsLst>
              <a:gs pos="0">
                <a:srgbClr val="5E9EFF"/>
              </a:gs>
              <a:gs pos="45000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b="1" i="1">
              <a:cs typeface="Arial" pitchFamily="34" charset="0"/>
            </a:endParaRPr>
          </a:p>
        </p:txBody>
      </p:sp>
      <p:sp>
        <p:nvSpPr>
          <p:cNvPr id="4099" name="Titolo 1"/>
          <p:cNvSpPr>
            <a:spLocks noGrp="1"/>
          </p:cNvSpPr>
          <p:nvPr>
            <p:ph type="title"/>
          </p:nvPr>
        </p:nvSpPr>
        <p:spPr>
          <a:xfrm>
            <a:off x="539750" y="74613"/>
            <a:ext cx="9721850" cy="844550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Il ruolo dell’attuario in </a:t>
            </a:r>
            <a:r>
              <a:rPr lang="it-IT" sz="2400" dirty="0" err="1" smtClean="0">
                <a:solidFill>
                  <a:srgbClr val="FF0000"/>
                </a:solidFill>
              </a:rPr>
              <a:t>Solvency</a:t>
            </a:r>
            <a:r>
              <a:rPr lang="it-IT" sz="2400" dirty="0" smtClean="0">
                <a:solidFill>
                  <a:srgbClr val="FF0000"/>
                </a:solidFill>
              </a:rPr>
              <a:t> II</a:t>
            </a:r>
            <a:br>
              <a:rPr lang="it-IT" sz="2400" dirty="0" smtClean="0">
                <a:solidFill>
                  <a:srgbClr val="FF0000"/>
                </a:solidFill>
              </a:rPr>
            </a:br>
            <a:r>
              <a:rPr lang="it-IT" sz="2400" dirty="0" smtClean="0">
                <a:solidFill>
                  <a:srgbClr val="FF0000"/>
                </a:solidFill>
              </a:rPr>
              <a:t>Il documento dell’associazione attuariale olandese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075" y="1065212"/>
            <a:ext cx="10420350" cy="5788025"/>
          </a:xfrm>
        </p:spPr>
        <p:txBody>
          <a:bodyPr/>
          <a:lstStyle/>
          <a:p>
            <a:pPr>
              <a:buNone/>
            </a:pPr>
            <a:r>
              <a:rPr lang="it-IT" sz="2400" b="1" dirty="0" smtClean="0">
                <a:solidFill>
                  <a:srgbClr val="2B2B95"/>
                </a:solidFill>
              </a:rPr>
              <a:t>Gli ambiti di intervento</a:t>
            </a:r>
            <a:endParaRPr lang="en-US" sz="2400" b="1" dirty="0" smtClean="0">
              <a:solidFill>
                <a:srgbClr val="2B2B95"/>
              </a:solidFill>
            </a:endParaRPr>
          </a:p>
          <a:p>
            <a:r>
              <a:rPr lang="en-US" sz="2400" dirty="0" smtClean="0"/>
              <a:t>Actuarial Function</a:t>
            </a:r>
          </a:p>
          <a:p>
            <a:r>
              <a:rPr lang="en-US" sz="2400" dirty="0" smtClean="0"/>
              <a:t>Risk management</a:t>
            </a:r>
          </a:p>
          <a:p>
            <a:r>
              <a:rPr lang="en-US" sz="2400" dirty="0" smtClean="0"/>
              <a:t>ORSA</a:t>
            </a:r>
          </a:p>
          <a:p>
            <a:r>
              <a:rPr lang="en-US" sz="2400" dirty="0" smtClean="0"/>
              <a:t>Reports and the description of risk models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Solvency &amp; Financial Condition Report (SFCR)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Report to Supervisor (RTS)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Quantitative Reporting Templates (QRT)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Use of risk models (internal/partial/standard model)</a:t>
            </a:r>
          </a:p>
        </p:txBody>
      </p:sp>
      <p:sp>
        <p:nvSpPr>
          <p:cNvPr id="410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808ACD2-5AAC-4F7E-AFD8-E4787C1FD472}" type="slidenum">
              <a:rPr lang="en-GB" smtClean="0">
                <a:solidFill>
                  <a:schemeClr val="bg1"/>
                </a:solidFill>
              </a:rPr>
              <a:pPr/>
              <a:t>3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4102" name="Rettangolo 4"/>
          <p:cNvSpPr>
            <a:spLocks noChangeArrowheads="1"/>
          </p:cNvSpPr>
          <p:nvPr/>
        </p:nvSpPr>
        <p:spPr bwMode="auto">
          <a:xfrm>
            <a:off x="673417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</a:rPr>
              <a:t>«</a:t>
            </a:r>
            <a:r>
              <a:rPr lang="it-IT" sz="1000" b="1" i="1">
                <a:solidFill>
                  <a:schemeClr val="bg1"/>
                </a:solidFill>
              </a:rPr>
              <a:t>Solvency II –  Quali prospettive per il mercato assicurativo»</a:t>
            </a:r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1055688"/>
            <a:ext cx="10801350" cy="0"/>
          </a:xfrm>
          <a:prstGeom prst="line">
            <a:avLst/>
          </a:prstGeom>
          <a:ln>
            <a:solidFill>
              <a:srgbClr val="13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6"/>
          <p:cNvSpPr>
            <a:spLocks noChangeArrowheads="1"/>
          </p:cNvSpPr>
          <p:nvPr/>
        </p:nvSpPr>
        <p:spPr bwMode="auto">
          <a:xfrm>
            <a:off x="42862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 dirty="0" smtClean="0">
                <a:solidFill>
                  <a:schemeClr val="bg1"/>
                </a:solidFill>
              </a:rPr>
              <a:t>Antonella </a:t>
            </a:r>
            <a:r>
              <a:rPr lang="it-IT" sz="1000" b="1" dirty="0" err="1" smtClean="0">
                <a:solidFill>
                  <a:schemeClr val="bg1"/>
                </a:solidFill>
              </a:rPr>
              <a:t>Chiricosta</a:t>
            </a:r>
            <a:r>
              <a:rPr lang="it-IT" sz="1000" b="1" dirty="0" smtClean="0">
                <a:solidFill>
                  <a:schemeClr val="bg1"/>
                </a:solidFill>
              </a:rPr>
              <a:t>  </a:t>
            </a:r>
            <a:r>
              <a:rPr lang="it-IT" sz="1000" b="1" dirty="0">
                <a:solidFill>
                  <a:schemeClr val="bg1"/>
                </a:solidFill>
              </a:rPr>
              <a:t>- Milano,  </a:t>
            </a:r>
            <a:r>
              <a:rPr lang="it-IT" sz="1000" b="1" dirty="0" smtClean="0">
                <a:solidFill>
                  <a:schemeClr val="bg1"/>
                </a:solidFill>
              </a:rPr>
              <a:t>22 Settembre </a:t>
            </a:r>
            <a:r>
              <a:rPr lang="it-IT" sz="1000" b="1" dirty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7466013"/>
            <a:ext cx="10801350" cy="454025"/>
          </a:xfrm>
          <a:prstGeom prst="rect">
            <a:avLst/>
          </a:prstGeom>
          <a:gradFill>
            <a:gsLst>
              <a:gs pos="0">
                <a:srgbClr val="5E9EFF"/>
              </a:gs>
              <a:gs pos="45000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b="1" i="1">
              <a:cs typeface="Arial" pitchFamily="34" charset="0"/>
            </a:endParaRPr>
          </a:p>
        </p:txBody>
      </p:sp>
      <p:sp>
        <p:nvSpPr>
          <p:cNvPr id="4099" name="Titolo 1"/>
          <p:cNvSpPr>
            <a:spLocks noGrp="1"/>
          </p:cNvSpPr>
          <p:nvPr>
            <p:ph type="title"/>
          </p:nvPr>
        </p:nvSpPr>
        <p:spPr>
          <a:xfrm>
            <a:off x="539750" y="74613"/>
            <a:ext cx="9721850" cy="844550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Il ruolo dell’attuario in </a:t>
            </a:r>
            <a:r>
              <a:rPr lang="it-IT" sz="2400" dirty="0" err="1" smtClean="0">
                <a:solidFill>
                  <a:srgbClr val="FF0000"/>
                </a:solidFill>
              </a:rPr>
              <a:t>Solvency</a:t>
            </a:r>
            <a:r>
              <a:rPr lang="it-IT" sz="2400" dirty="0" smtClean="0">
                <a:solidFill>
                  <a:srgbClr val="FF0000"/>
                </a:solidFill>
              </a:rPr>
              <a:t> II</a:t>
            </a:r>
            <a:br>
              <a:rPr lang="it-IT" sz="2400" dirty="0" smtClean="0">
                <a:solidFill>
                  <a:srgbClr val="FF0000"/>
                </a:solidFill>
              </a:rPr>
            </a:br>
            <a:r>
              <a:rPr lang="it-IT" sz="2400" dirty="0" smtClean="0">
                <a:solidFill>
                  <a:srgbClr val="FF0000"/>
                </a:solidFill>
              </a:rPr>
              <a:t>Il documento dell’associazione attuariale olandese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075" y="1065212"/>
            <a:ext cx="10420350" cy="5788025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it-IT" sz="2400" b="1" dirty="0" smtClean="0">
                <a:solidFill>
                  <a:srgbClr val="2B2B95"/>
                </a:solidFill>
              </a:rPr>
              <a:t>Il valore aggiunto degli attuari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Grazie alla loro ampia e considerevole conoscenza e formazione, gli attuari sono in grado di giocare un ruolo da protagonista nella realizzazione di tutte le analisi (specialmente quantitative), e della corrispondente reportistica richiesta dal </a:t>
            </a:r>
            <a:r>
              <a:rPr lang="it-IT" sz="2400" dirty="0" err="1" smtClean="0"/>
              <a:t>framework</a:t>
            </a:r>
            <a:r>
              <a:rPr lang="it-IT" sz="2400" dirty="0" smtClean="0"/>
              <a:t> SII. 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Contribuendo all’implementazione e alla qualità della reportistica gli attuari contribuiscono alla trasparenza, consistenza e comparabilità degli assicuratori, in relazione all’intero mercato, agli assicurati e al management della compagnia di assicurazione.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Nel loro ruolo di revisori, gli attuari possono dare valore aggiunto agli operatori di mercato (assicurati, azionisti, agenzie di rating) fornendo un parere indipendente e oggettivo basato sulla loro esperienza. In questo modo la  dichiarazione che il management sia 'in </a:t>
            </a:r>
            <a:r>
              <a:rPr lang="it-IT" sz="2400" dirty="0" err="1" smtClean="0"/>
              <a:t>control</a:t>
            </a:r>
            <a:r>
              <a:rPr lang="it-IT" sz="2400" dirty="0" smtClean="0"/>
              <a:t>' può essere rafforzata in modo obiettivo.</a:t>
            </a:r>
            <a:endParaRPr lang="it-IT" sz="2400" dirty="0" smtClean="0">
              <a:ea typeface="+mn-ea"/>
              <a:cs typeface="+mn-cs"/>
            </a:endParaRPr>
          </a:p>
        </p:txBody>
      </p:sp>
      <p:sp>
        <p:nvSpPr>
          <p:cNvPr id="410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808ACD2-5AAC-4F7E-AFD8-E4787C1FD472}" type="slidenum">
              <a:rPr lang="en-GB" smtClean="0">
                <a:solidFill>
                  <a:schemeClr val="bg1"/>
                </a:solidFill>
              </a:rPr>
              <a:pPr/>
              <a:t>4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4102" name="Rettangolo 4"/>
          <p:cNvSpPr>
            <a:spLocks noChangeArrowheads="1"/>
          </p:cNvSpPr>
          <p:nvPr/>
        </p:nvSpPr>
        <p:spPr bwMode="auto">
          <a:xfrm>
            <a:off x="673417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</a:rPr>
              <a:t>«</a:t>
            </a:r>
            <a:r>
              <a:rPr lang="it-IT" sz="1000" b="1" i="1">
                <a:solidFill>
                  <a:schemeClr val="bg1"/>
                </a:solidFill>
              </a:rPr>
              <a:t>Solvency II –  Quali prospettive per il mercato assicurativo»</a:t>
            </a:r>
            <a:endParaRPr lang="en-GB" sz="1000">
              <a:solidFill>
                <a:schemeClr val="bg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1055688"/>
            <a:ext cx="10801350" cy="0"/>
          </a:xfrm>
          <a:prstGeom prst="line">
            <a:avLst/>
          </a:prstGeom>
          <a:ln>
            <a:solidFill>
              <a:srgbClr val="13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6"/>
          <p:cNvSpPr>
            <a:spLocks noChangeArrowheads="1"/>
          </p:cNvSpPr>
          <p:nvPr/>
        </p:nvSpPr>
        <p:spPr bwMode="auto">
          <a:xfrm>
            <a:off x="42862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 dirty="0" smtClean="0">
                <a:solidFill>
                  <a:schemeClr val="bg1"/>
                </a:solidFill>
              </a:rPr>
              <a:t>Antonella </a:t>
            </a:r>
            <a:r>
              <a:rPr lang="it-IT" sz="1000" b="1" dirty="0" err="1" smtClean="0">
                <a:solidFill>
                  <a:schemeClr val="bg1"/>
                </a:solidFill>
              </a:rPr>
              <a:t>Chiricosta</a:t>
            </a:r>
            <a:r>
              <a:rPr lang="it-IT" sz="1000" b="1" dirty="0" smtClean="0">
                <a:solidFill>
                  <a:schemeClr val="bg1"/>
                </a:solidFill>
              </a:rPr>
              <a:t>  </a:t>
            </a:r>
            <a:r>
              <a:rPr lang="it-IT" sz="1000" b="1" dirty="0">
                <a:solidFill>
                  <a:schemeClr val="bg1"/>
                </a:solidFill>
              </a:rPr>
              <a:t>- Milano,  </a:t>
            </a:r>
            <a:r>
              <a:rPr lang="it-IT" sz="1000" b="1" dirty="0" smtClean="0">
                <a:solidFill>
                  <a:schemeClr val="bg1"/>
                </a:solidFill>
              </a:rPr>
              <a:t>22 Settembre </a:t>
            </a:r>
            <a:r>
              <a:rPr lang="it-IT" sz="1000" b="1" dirty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7466013"/>
            <a:ext cx="10801350" cy="454025"/>
          </a:xfrm>
          <a:prstGeom prst="rect">
            <a:avLst/>
          </a:prstGeom>
          <a:gradFill>
            <a:gsLst>
              <a:gs pos="0">
                <a:srgbClr val="5E9EFF"/>
              </a:gs>
              <a:gs pos="45000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b="1" i="1">
              <a:cs typeface="Arial" pitchFamily="34" charset="0"/>
            </a:endParaRPr>
          </a:p>
        </p:txBody>
      </p:sp>
      <p:sp>
        <p:nvSpPr>
          <p:cNvPr id="4099" name="Titolo 1"/>
          <p:cNvSpPr>
            <a:spLocks noGrp="1"/>
          </p:cNvSpPr>
          <p:nvPr>
            <p:ph type="title"/>
          </p:nvPr>
        </p:nvSpPr>
        <p:spPr>
          <a:xfrm>
            <a:off x="539750" y="74613"/>
            <a:ext cx="9721850" cy="844550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Il ruolo dell’attuario in </a:t>
            </a:r>
            <a:r>
              <a:rPr lang="it-IT" sz="2400" dirty="0" err="1" smtClean="0">
                <a:solidFill>
                  <a:srgbClr val="FF0000"/>
                </a:solidFill>
              </a:rPr>
              <a:t>Solvency</a:t>
            </a:r>
            <a:r>
              <a:rPr lang="it-IT" sz="2400" dirty="0" smtClean="0">
                <a:solidFill>
                  <a:srgbClr val="FF0000"/>
                </a:solidFill>
              </a:rPr>
              <a:t> II</a:t>
            </a:r>
            <a:br>
              <a:rPr lang="it-IT" sz="2400" dirty="0" smtClean="0">
                <a:solidFill>
                  <a:srgbClr val="FF0000"/>
                </a:solidFill>
              </a:rPr>
            </a:br>
            <a:r>
              <a:rPr lang="it-IT" sz="2400" dirty="0" smtClean="0">
                <a:solidFill>
                  <a:srgbClr val="FF0000"/>
                </a:solidFill>
              </a:rPr>
              <a:t>Il documento dell’associazione attuariale olandese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075" y="1065212"/>
            <a:ext cx="10420350" cy="5788025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it-IT" sz="2400" b="1" dirty="0" smtClean="0">
                <a:solidFill>
                  <a:srgbClr val="2B2B95"/>
                </a:solidFill>
              </a:rPr>
              <a:t>Il valore aggiunto degli attuari (segue)</a:t>
            </a:r>
          </a:p>
          <a:p>
            <a:pPr>
              <a:lnSpc>
                <a:spcPct val="100000"/>
              </a:lnSpc>
            </a:pPr>
            <a:r>
              <a:rPr lang="it-IT" sz="2400" dirty="0" smtClean="0"/>
              <a:t>Lo stesso vale per il ruolo di revisore in relazione al bilancio. Il ruolo dell’attuario come </a:t>
            </a:r>
            <a:r>
              <a:rPr lang="it-IT" sz="2400" i="1" dirty="0" smtClean="0"/>
              <a:t>esperto</a:t>
            </a:r>
            <a:r>
              <a:rPr lang="it-IT" sz="2400" dirty="0" smtClean="0"/>
              <a:t> diventerà molto importante e aumenterà in anche alla luce dello sviluppo verso la valutazione al mercato (IFRS 4, </a:t>
            </a:r>
            <a:r>
              <a:rPr lang="it-IT" sz="2400" dirty="0" err="1" smtClean="0"/>
              <a:t>Phase</a:t>
            </a:r>
            <a:r>
              <a:rPr lang="it-IT" sz="2400" dirty="0" smtClean="0"/>
              <a:t> 2).</a:t>
            </a:r>
            <a:endParaRPr lang="it-IT" sz="2400" dirty="0" smtClean="0">
              <a:ea typeface="+mn-ea"/>
              <a:cs typeface="+mn-cs"/>
            </a:endParaRPr>
          </a:p>
        </p:txBody>
      </p:sp>
      <p:sp>
        <p:nvSpPr>
          <p:cNvPr id="4101" name="Segnaposto numero diapositiva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808ACD2-5AAC-4F7E-AFD8-E4787C1FD472}" type="slidenum">
              <a:rPr lang="en-GB" smtClean="0">
                <a:solidFill>
                  <a:schemeClr val="bg1"/>
                </a:solidFill>
              </a:rPr>
              <a:pPr/>
              <a:t>5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4102" name="Rettangolo 4"/>
          <p:cNvSpPr>
            <a:spLocks noChangeArrowheads="1"/>
          </p:cNvSpPr>
          <p:nvPr/>
        </p:nvSpPr>
        <p:spPr bwMode="auto">
          <a:xfrm>
            <a:off x="673417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>
                <a:solidFill>
                  <a:schemeClr val="bg1"/>
                </a:solidFill>
              </a:rPr>
              <a:t>«</a:t>
            </a:r>
            <a:r>
              <a:rPr lang="it-IT" sz="1000" b="1" i="1">
                <a:solidFill>
                  <a:schemeClr val="bg1"/>
                </a:solidFill>
              </a:rPr>
              <a:t>Solvency II –  Quali prospettive per il mercato assicurativo»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103" name="Rettangolo 6"/>
          <p:cNvSpPr>
            <a:spLocks noChangeArrowheads="1"/>
          </p:cNvSpPr>
          <p:nvPr/>
        </p:nvSpPr>
        <p:spPr bwMode="auto">
          <a:xfrm>
            <a:off x="428625" y="7542213"/>
            <a:ext cx="3905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 b="1" dirty="0" smtClean="0">
                <a:solidFill>
                  <a:schemeClr val="bg1"/>
                </a:solidFill>
              </a:rPr>
              <a:t>Antonella </a:t>
            </a:r>
            <a:r>
              <a:rPr lang="it-IT" sz="1000" b="1" dirty="0" err="1" smtClean="0">
                <a:solidFill>
                  <a:schemeClr val="bg1"/>
                </a:solidFill>
              </a:rPr>
              <a:t>Chiricosta</a:t>
            </a:r>
            <a:r>
              <a:rPr lang="it-IT" sz="1000" b="1" dirty="0" smtClean="0">
                <a:solidFill>
                  <a:schemeClr val="bg1"/>
                </a:solidFill>
              </a:rPr>
              <a:t>  </a:t>
            </a:r>
            <a:r>
              <a:rPr lang="it-IT" sz="1000" b="1" dirty="0">
                <a:solidFill>
                  <a:schemeClr val="bg1"/>
                </a:solidFill>
              </a:rPr>
              <a:t>- Milano,  </a:t>
            </a:r>
            <a:r>
              <a:rPr lang="it-IT" sz="1000" b="1" dirty="0" smtClean="0">
                <a:solidFill>
                  <a:schemeClr val="bg1"/>
                </a:solidFill>
              </a:rPr>
              <a:t>22 Settembre </a:t>
            </a:r>
            <a:r>
              <a:rPr lang="it-IT" sz="1000" b="1" dirty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1055688"/>
            <a:ext cx="10801350" cy="0"/>
          </a:xfrm>
          <a:prstGeom prst="line">
            <a:avLst/>
          </a:prstGeom>
          <a:ln>
            <a:solidFill>
              <a:srgbClr val="1390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on_Benfield_PowerPoint_template_white">
  <a:themeElements>
    <a:clrScheme name="">
      <a:dk1>
        <a:srgbClr val="000000"/>
      </a:dk1>
      <a:lt1>
        <a:srgbClr val="FFFFFF"/>
      </a:lt1>
      <a:dk2>
        <a:srgbClr val="822433"/>
      </a:dk2>
      <a:lt2>
        <a:srgbClr val="838487"/>
      </a:lt2>
      <a:accent1>
        <a:srgbClr val="CE8E00"/>
      </a:accent1>
      <a:accent2>
        <a:srgbClr val="898F4B"/>
      </a:accent2>
      <a:accent3>
        <a:srgbClr val="FFFFFF"/>
      </a:accent3>
      <a:accent4>
        <a:srgbClr val="000000"/>
      </a:accent4>
      <a:accent5>
        <a:srgbClr val="E3C6AA"/>
      </a:accent5>
      <a:accent6>
        <a:srgbClr val="7C8143"/>
      </a:accent6>
      <a:hlink>
        <a:srgbClr val="739ABC"/>
      </a:hlink>
      <a:folHlink>
        <a:srgbClr val="0039A6"/>
      </a:folHlink>
    </a:clrScheme>
    <a:fontScheme name="1_Aon_Benfield_PowerPoint_template_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on_Benfield_PowerPoint_template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on_Benfield_PowerPoint_template_white 13">
        <a:dk1>
          <a:srgbClr val="000000"/>
        </a:dk1>
        <a:lt1>
          <a:srgbClr val="FFFFFF"/>
        </a:lt1>
        <a:dk2>
          <a:srgbClr val="822433"/>
        </a:dk2>
        <a:lt2>
          <a:srgbClr val="5D4F4B"/>
        </a:lt2>
        <a:accent1>
          <a:srgbClr val="F0DDB9"/>
        </a:accent1>
        <a:accent2>
          <a:srgbClr val="E17000"/>
        </a:accent2>
        <a:accent3>
          <a:srgbClr val="FFFFFF"/>
        </a:accent3>
        <a:accent4>
          <a:srgbClr val="000000"/>
        </a:accent4>
        <a:accent5>
          <a:srgbClr val="F6EBD9"/>
        </a:accent5>
        <a:accent6>
          <a:srgbClr val="CC6500"/>
        </a:accent6>
        <a:hlink>
          <a:srgbClr val="739ABC"/>
        </a:hlink>
        <a:folHlink>
          <a:srgbClr val="002B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14">
        <a:dk1>
          <a:srgbClr val="000000"/>
        </a:dk1>
        <a:lt1>
          <a:srgbClr val="FFFFFF"/>
        </a:lt1>
        <a:dk2>
          <a:srgbClr val="822433"/>
        </a:dk2>
        <a:lt2>
          <a:srgbClr val="838487"/>
        </a:lt2>
        <a:accent1>
          <a:srgbClr val="F0DDB9"/>
        </a:accent1>
        <a:accent2>
          <a:srgbClr val="E17000"/>
        </a:accent2>
        <a:accent3>
          <a:srgbClr val="FFFFFF"/>
        </a:accent3>
        <a:accent4>
          <a:srgbClr val="000000"/>
        </a:accent4>
        <a:accent5>
          <a:srgbClr val="F6EBD9"/>
        </a:accent5>
        <a:accent6>
          <a:srgbClr val="CC6500"/>
        </a:accent6>
        <a:hlink>
          <a:srgbClr val="739ABC"/>
        </a:hlink>
        <a:folHlink>
          <a:srgbClr val="002B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on_Benfield_PowerPoint_template_white 15">
        <a:dk1>
          <a:srgbClr val="000000"/>
        </a:dk1>
        <a:lt1>
          <a:srgbClr val="FFFFFF"/>
        </a:lt1>
        <a:dk2>
          <a:srgbClr val="822433"/>
        </a:dk2>
        <a:lt2>
          <a:srgbClr val="838487"/>
        </a:lt2>
        <a:accent1>
          <a:srgbClr val="CE8E00"/>
        </a:accent1>
        <a:accent2>
          <a:srgbClr val="898F4B"/>
        </a:accent2>
        <a:accent3>
          <a:srgbClr val="FFFFFF"/>
        </a:accent3>
        <a:accent4>
          <a:srgbClr val="000000"/>
        </a:accent4>
        <a:accent5>
          <a:srgbClr val="E3C6AA"/>
        </a:accent5>
        <a:accent6>
          <a:srgbClr val="7C8143"/>
        </a:accent6>
        <a:hlink>
          <a:srgbClr val="739ABC"/>
        </a:hlink>
        <a:folHlink>
          <a:srgbClr val="55517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14279</TotalTime>
  <Words>591</Words>
  <Application>Microsoft Office PowerPoint</Application>
  <PresentationFormat>Personalizzato</PresentationFormat>
  <Paragraphs>61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1_Aon_Benfield_PowerPoint_template_white</vt:lpstr>
      <vt:lpstr>Gruppo di lavoro Solvency II</vt:lpstr>
      <vt:lpstr>Obiettivi del gruppo di lavoro Solvency II </vt:lpstr>
      <vt:lpstr>Il ruolo dell’attuario in Solvency II Il documento dell’associazione attuariale olandese </vt:lpstr>
      <vt:lpstr>Il ruolo dell’attuario in Solvency II Il documento dell’associazione attuariale olandese </vt:lpstr>
      <vt:lpstr>Il ruolo dell’attuario in Solvency II Il documento dell’associazione attuariale olandese </vt:lpstr>
      <vt:lpstr>Il ruolo dell’attuario in Solvency II Il documento dell’associazione attuariale olandese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RIASSICURAZIONE  NON TRADIZIONALE</dc:title>
  <dc:creator>Chiricosta, Antonella</dc:creator>
  <cp:lastModifiedBy>Donato Leone</cp:lastModifiedBy>
  <cp:revision>1096</cp:revision>
  <cp:lastPrinted>2011-04-04T11:59:32Z</cp:lastPrinted>
  <dcterms:created xsi:type="dcterms:W3CDTF">2008-11-26T15:25:33Z</dcterms:created>
  <dcterms:modified xsi:type="dcterms:W3CDTF">2011-09-20T13:33:23Z</dcterms:modified>
</cp:coreProperties>
</file>