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50" r:id="rId2"/>
    <p:sldMasterId id="2147483965" r:id="rId3"/>
  </p:sldMasterIdLst>
  <p:notesMasterIdLst>
    <p:notesMasterId r:id="rId17"/>
  </p:notesMasterIdLst>
  <p:handoutMasterIdLst>
    <p:handoutMasterId r:id="rId18"/>
  </p:handoutMasterIdLst>
  <p:sldIdLst>
    <p:sldId id="256" r:id="rId4"/>
    <p:sldId id="423" r:id="rId5"/>
    <p:sldId id="425" r:id="rId6"/>
    <p:sldId id="426" r:id="rId7"/>
    <p:sldId id="427" r:id="rId8"/>
    <p:sldId id="428" r:id="rId9"/>
    <p:sldId id="429" r:id="rId10"/>
    <p:sldId id="431" r:id="rId11"/>
    <p:sldId id="445" r:id="rId12"/>
    <p:sldId id="447" r:id="rId13"/>
    <p:sldId id="444" r:id="rId14"/>
    <p:sldId id="443" r:id="rId15"/>
    <p:sldId id="451" r:id="rId16"/>
  </p:sldIdLst>
  <p:sldSz cx="9144000" cy="6858000" type="screen4x3"/>
  <p:notesSz cx="6834188" cy="9979025"/>
  <p:defaultTextStyle>
    <a:defPPr>
      <a:defRPr lang="it-IT"/>
    </a:defPPr>
    <a:lvl1pPr algn="l" rtl="0" fontAlgn="base">
      <a:spcBef>
        <a:spcPct val="0"/>
      </a:spcBef>
      <a:spcAft>
        <a:spcPct val="0"/>
      </a:spcAft>
      <a:defRPr kern="1200">
        <a:solidFill>
          <a:schemeClr val="tx1"/>
        </a:solidFill>
        <a:latin typeface="Bookman Old Style" pitchFamily="18" charset="0"/>
        <a:ea typeface="+mn-ea"/>
        <a:cs typeface="+mn-cs"/>
      </a:defRPr>
    </a:lvl1pPr>
    <a:lvl2pPr marL="457200" algn="l" rtl="0" fontAlgn="base">
      <a:spcBef>
        <a:spcPct val="0"/>
      </a:spcBef>
      <a:spcAft>
        <a:spcPct val="0"/>
      </a:spcAft>
      <a:defRPr kern="1200">
        <a:solidFill>
          <a:schemeClr val="tx1"/>
        </a:solidFill>
        <a:latin typeface="Bookman Old Style" pitchFamily="18" charset="0"/>
        <a:ea typeface="+mn-ea"/>
        <a:cs typeface="+mn-cs"/>
      </a:defRPr>
    </a:lvl2pPr>
    <a:lvl3pPr marL="914400" algn="l" rtl="0" fontAlgn="base">
      <a:spcBef>
        <a:spcPct val="0"/>
      </a:spcBef>
      <a:spcAft>
        <a:spcPct val="0"/>
      </a:spcAft>
      <a:defRPr kern="1200">
        <a:solidFill>
          <a:schemeClr val="tx1"/>
        </a:solidFill>
        <a:latin typeface="Bookman Old Style" pitchFamily="18" charset="0"/>
        <a:ea typeface="+mn-ea"/>
        <a:cs typeface="+mn-cs"/>
      </a:defRPr>
    </a:lvl3pPr>
    <a:lvl4pPr marL="1371600" algn="l" rtl="0" fontAlgn="base">
      <a:spcBef>
        <a:spcPct val="0"/>
      </a:spcBef>
      <a:spcAft>
        <a:spcPct val="0"/>
      </a:spcAft>
      <a:defRPr kern="1200">
        <a:solidFill>
          <a:schemeClr val="tx1"/>
        </a:solidFill>
        <a:latin typeface="Bookman Old Style" pitchFamily="18" charset="0"/>
        <a:ea typeface="+mn-ea"/>
        <a:cs typeface="+mn-cs"/>
      </a:defRPr>
    </a:lvl4pPr>
    <a:lvl5pPr marL="1828800" algn="l" rtl="0" fontAlgn="base">
      <a:spcBef>
        <a:spcPct val="0"/>
      </a:spcBef>
      <a:spcAft>
        <a:spcPct val="0"/>
      </a:spcAft>
      <a:defRPr kern="1200">
        <a:solidFill>
          <a:schemeClr val="tx1"/>
        </a:solidFill>
        <a:latin typeface="Bookman Old Style" pitchFamily="18" charset="0"/>
        <a:ea typeface="+mn-ea"/>
        <a:cs typeface="+mn-cs"/>
      </a:defRPr>
    </a:lvl5pPr>
    <a:lvl6pPr marL="2286000" algn="l" defTabSz="914400" rtl="0" eaLnBrk="1" latinLnBrk="0" hangingPunct="1">
      <a:defRPr kern="1200">
        <a:solidFill>
          <a:schemeClr val="tx1"/>
        </a:solidFill>
        <a:latin typeface="Bookman Old Style" pitchFamily="18" charset="0"/>
        <a:ea typeface="+mn-ea"/>
        <a:cs typeface="+mn-cs"/>
      </a:defRPr>
    </a:lvl6pPr>
    <a:lvl7pPr marL="2743200" algn="l" defTabSz="914400" rtl="0" eaLnBrk="1" latinLnBrk="0" hangingPunct="1">
      <a:defRPr kern="1200">
        <a:solidFill>
          <a:schemeClr val="tx1"/>
        </a:solidFill>
        <a:latin typeface="Bookman Old Style" pitchFamily="18" charset="0"/>
        <a:ea typeface="+mn-ea"/>
        <a:cs typeface="+mn-cs"/>
      </a:defRPr>
    </a:lvl7pPr>
    <a:lvl8pPr marL="3200400" algn="l" defTabSz="914400" rtl="0" eaLnBrk="1" latinLnBrk="0" hangingPunct="1">
      <a:defRPr kern="1200">
        <a:solidFill>
          <a:schemeClr val="tx1"/>
        </a:solidFill>
        <a:latin typeface="Bookman Old Style" pitchFamily="18" charset="0"/>
        <a:ea typeface="+mn-ea"/>
        <a:cs typeface="+mn-cs"/>
      </a:defRPr>
    </a:lvl8pPr>
    <a:lvl9pPr marL="3657600" algn="l" defTabSz="914400" rtl="0" eaLnBrk="1" latinLnBrk="0" hangingPunct="1">
      <a:defRPr kern="1200">
        <a:solidFill>
          <a:schemeClr val="tx1"/>
        </a:solidFill>
        <a:latin typeface="Bookman Old Style"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FF9900"/>
    <a:srgbClr val="FF6600"/>
    <a:srgbClr val="FF9933"/>
    <a:srgbClr val="6699FF"/>
    <a:srgbClr val="0033CC"/>
    <a:srgbClr val="ADBDF1"/>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6" autoAdjust="0"/>
    <p:restoredTop sz="98579" autoAdjust="0"/>
  </p:normalViewPr>
  <p:slideViewPr>
    <p:cSldViewPr>
      <p:cViewPr>
        <p:scale>
          <a:sx n="75" d="100"/>
          <a:sy n="75" d="100"/>
        </p:scale>
        <p:origin x="-378" y="-1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1" d="100"/>
          <a:sy n="51" d="100"/>
        </p:scale>
        <p:origin x="-1974" y="-102"/>
      </p:cViewPr>
      <p:guideLst>
        <p:guide orient="horz" pos="3143"/>
        <p:guide pos="215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5650" name="Rectangle 2"/>
          <p:cNvSpPr>
            <a:spLocks noGrp="1" noChangeArrowheads="1"/>
          </p:cNvSpPr>
          <p:nvPr>
            <p:ph type="hdr" sz="quarter"/>
          </p:nvPr>
        </p:nvSpPr>
        <p:spPr bwMode="auto">
          <a:xfrm>
            <a:off x="0" y="0"/>
            <a:ext cx="2962275"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it-IT"/>
          </a:p>
        </p:txBody>
      </p:sp>
      <p:sp>
        <p:nvSpPr>
          <p:cNvPr id="155651" name="Rectangle 3"/>
          <p:cNvSpPr>
            <a:spLocks noGrp="1" noChangeArrowheads="1"/>
          </p:cNvSpPr>
          <p:nvPr>
            <p:ph type="dt" sz="quarter" idx="1"/>
          </p:nvPr>
        </p:nvSpPr>
        <p:spPr bwMode="auto">
          <a:xfrm>
            <a:off x="3871913" y="0"/>
            <a:ext cx="2960687"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it-IT"/>
          </a:p>
        </p:txBody>
      </p:sp>
      <p:sp>
        <p:nvSpPr>
          <p:cNvPr id="155652" name="Rectangle 4"/>
          <p:cNvSpPr>
            <a:spLocks noGrp="1" noChangeArrowheads="1"/>
          </p:cNvSpPr>
          <p:nvPr>
            <p:ph type="ftr" sz="quarter" idx="2"/>
          </p:nvPr>
        </p:nvSpPr>
        <p:spPr bwMode="auto">
          <a:xfrm>
            <a:off x="0" y="9478963"/>
            <a:ext cx="2962275"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it-IT"/>
          </a:p>
        </p:txBody>
      </p:sp>
      <p:sp>
        <p:nvSpPr>
          <p:cNvPr id="155653" name="Rectangle 5"/>
          <p:cNvSpPr>
            <a:spLocks noGrp="1" noChangeArrowheads="1"/>
          </p:cNvSpPr>
          <p:nvPr>
            <p:ph type="sldNum" sz="quarter" idx="3"/>
          </p:nvPr>
        </p:nvSpPr>
        <p:spPr bwMode="auto">
          <a:xfrm>
            <a:off x="3871913" y="9478963"/>
            <a:ext cx="2960687"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44FB5FB-DA92-44D3-B388-ECE23FE217A5}" type="slidenum">
              <a:rPr lang="it-IT"/>
              <a:pPr>
                <a:defRPr/>
              </a:pPr>
              <a:t>‹N›</a:t>
            </a:fld>
            <a:endParaRPr lang="it-IT"/>
          </a:p>
        </p:txBody>
      </p:sp>
    </p:spTree>
    <p:extLst>
      <p:ext uri="{BB962C8B-B14F-4D97-AF65-F5344CB8AC3E}">
        <p14:creationId xmlns:p14="http://schemas.microsoft.com/office/powerpoint/2010/main" val="12055555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hdr" sz="quarter"/>
          </p:nvPr>
        </p:nvSpPr>
        <p:spPr bwMode="auto">
          <a:xfrm>
            <a:off x="0" y="0"/>
            <a:ext cx="2962275"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it-IT"/>
          </a:p>
        </p:txBody>
      </p:sp>
      <p:sp>
        <p:nvSpPr>
          <p:cNvPr id="108547" name="Rectangle 3"/>
          <p:cNvSpPr>
            <a:spLocks noGrp="1" noChangeArrowheads="1"/>
          </p:cNvSpPr>
          <p:nvPr>
            <p:ph type="dt" idx="1"/>
          </p:nvPr>
        </p:nvSpPr>
        <p:spPr bwMode="auto">
          <a:xfrm>
            <a:off x="3871913" y="0"/>
            <a:ext cx="2960687"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it-IT"/>
          </a:p>
        </p:txBody>
      </p:sp>
      <p:sp>
        <p:nvSpPr>
          <p:cNvPr id="16388" name="Rectangle 4"/>
          <p:cNvSpPr>
            <a:spLocks noGrp="1" noRot="1" noChangeAspect="1" noChangeArrowheads="1" noTextEdit="1"/>
          </p:cNvSpPr>
          <p:nvPr>
            <p:ph type="sldImg" idx="2"/>
          </p:nvPr>
        </p:nvSpPr>
        <p:spPr bwMode="auto">
          <a:xfrm>
            <a:off x="922338" y="747713"/>
            <a:ext cx="4991100" cy="37433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8549" name="Rectangle 5"/>
          <p:cNvSpPr>
            <a:spLocks noGrp="1" noChangeArrowheads="1"/>
          </p:cNvSpPr>
          <p:nvPr>
            <p:ph type="body" sz="quarter" idx="3"/>
          </p:nvPr>
        </p:nvSpPr>
        <p:spPr bwMode="auto">
          <a:xfrm>
            <a:off x="684213" y="4740275"/>
            <a:ext cx="5467350" cy="4491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108550" name="Rectangle 6"/>
          <p:cNvSpPr>
            <a:spLocks noGrp="1" noChangeArrowheads="1"/>
          </p:cNvSpPr>
          <p:nvPr>
            <p:ph type="ftr" sz="quarter" idx="4"/>
          </p:nvPr>
        </p:nvSpPr>
        <p:spPr bwMode="auto">
          <a:xfrm>
            <a:off x="0" y="9478963"/>
            <a:ext cx="2962275"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it-IT"/>
          </a:p>
        </p:txBody>
      </p:sp>
      <p:sp>
        <p:nvSpPr>
          <p:cNvPr id="108551" name="Rectangle 7"/>
          <p:cNvSpPr>
            <a:spLocks noGrp="1" noChangeArrowheads="1"/>
          </p:cNvSpPr>
          <p:nvPr>
            <p:ph type="sldNum" sz="quarter" idx="5"/>
          </p:nvPr>
        </p:nvSpPr>
        <p:spPr bwMode="auto">
          <a:xfrm>
            <a:off x="3871913" y="9478963"/>
            <a:ext cx="2960687"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33FB2D6E-A1F7-4D14-98EC-B6AA5D77CB47}" type="slidenum">
              <a:rPr lang="it-IT"/>
              <a:pPr>
                <a:defRPr/>
              </a:pPr>
              <a:t>‹N›</a:t>
            </a:fld>
            <a:endParaRPr lang="it-IT"/>
          </a:p>
        </p:txBody>
      </p:sp>
    </p:spTree>
    <p:extLst>
      <p:ext uri="{BB962C8B-B14F-4D97-AF65-F5344CB8AC3E}">
        <p14:creationId xmlns:p14="http://schemas.microsoft.com/office/powerpoint/2010/main" val="23586593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14432C5-0E74-4825-B2F6-FD2CEF0E1062}" type="slidenum">
              <a:rPr lang="it-IT" smtClean="0"/>
              <a:pPr eaLnBrk="1" hangingPunct="1"/>
              <a:t>1</a:t>
            </a:fld>
            <a:endParaRPr lang="it-IT"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it-IT"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txBox="1">
            <a:spLocks noGrp="1" noChangeArrowheads="1"/>
          </p:cNvSpPr>
          <p:nvPr/>
        </p:nvSpPr>
        <p:spPr bwMode="auto">
          <a:xfrm>
            <a:off x="3871913" y="9478963"/>
            <a:ext cx="2960687"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898F21CD-AE8B-4554-A8DC-E597200C4719}" type="slidenum">
              <a:rPr lang="it-IT" sz="1200"/>
              <a:pPr algn="r" eaLnBrk="1" hangingPunct="1"/>
              <a:t>10</a:t>
            </a:fld>
            <a:endParaRPr lang="it-IT" sz="120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p:spPr>
        <p:txBody>
          <a:bodyPr/>
          <a:lstStyle/>
          <a:p>
            <a:pPr eaLnBrk="1" hangingPunct="1"/>
            <a:endParaRPr lang="it-IT"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txBox="1">
            <a:spLocks noGrp="1" noChangeArrowheads="1"/>
          </p:cNvSpPr>
          <p:nvPr/>
        </p:nvSpPr>
        <p:spPr bwMode="auto">
          <a:xfrm>
            <a:off x="3871913" y="9478963"/>
            <a:ext cx="2960687"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2238C2A8-B205-442B-8BD5-56AD56F88AD1}" type="slidenum">
              <a:rPr lang="it-IT" sz="1200"/>
              <a:pPr algn="r" eaLnBrk="1" hangingPunct="1"/>
              <a:t>11</a:t>
            </a:fld>
            <a:endParaRPr lang="it-IT" sz="120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p:spPr>
        <p:txBody>
          <a:bodyPr/>
          <a:lstStyle/>
          <a:p>
            <a:pPr eaLnBrk="1" hangingPunct="1"/>
            <a:endParaRPr lang="it-IT"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txBox="1">
            <a:spLocks noGrp="1" noChangeArrowheads="1"/>
          </p:cNvSpPr>
          <p:nvPr/>
        </p:nvSpPr>
        <p:spPr bwMode="auto">
          <a:xfrm>
            <a:off x="3871913" y="9478963"/>
            <a:ext cx="2960687"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C2FC7DD1-E529-46CF-B604-E75693B250C5}" type="slidenum">
              <a:rPr lang="it-IT" sz="1200"/>
              <a:pPr algn="r" eaLnBrk="1" hangingPunct="1"/>
              <a:t>12</a:t>
            </a:fld>
            <a:endParaRPr lang="it-IT" sz="120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p:spPr>
        <p:txBody>
          <a:bodyPr/>
          <a:lstStyle/>
          <a:p>
            <a:pPr eaLnBrk="1" hangingPunct="1"/>
            <a:endParaRPr lang="it-IT"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txBox="1">
            <a:spLocks noGrp="1" noChangeArrowheads="1"/>
          </p:cNvSpPr>
          <p:nvPr/>
        </p:nvSpPr>
        <p:spPr bwMode="auto">
          <a:xfrm>
            <a:off x="3871913" y="9478963"/>
            <a:ext cx="2960687"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C2FC7DD1-E529-46CF-B604-E75693B250C5}" type="slidenum">
              <a:rPr lang="it-IT" sz="1200"/>
              <a:pPr algn="r" eaLnBrk="1" hangingPunct="1"/>
              <a:t>13</a:t>
            </a:fld>
            <a:endParaRPr lang="it-IT" sz="120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p:spPr>
        <p:txBody>
          <a:bodyPr/>
          <a:lstStyle/>
          <a:p>
            <a:pPr eaLnBrk="1" hangingPunct="1"/>
            <a:endParaRPr 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5B5DFA1-71C4-4D51-BBDB-DDC20481E4E8}" type="slidenum">
              <a:rPr lang="it-IT" smtClean="0"/>
              <a:pPr eaLnBrk="1" hangingPunct="1"/>
              <a:t>2</a:t>
            </a:fld>
            <a:endParaRPr lang="it-IT"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it-IT"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6D53D23-CD01-4F54-8073-422B7EE49F40}" type="slidenum">
              <a:rPr lang="it-IT" smtClean="0"/>
              <a:pPr eaLnBrk="1" hangingPunct="1"/>
              <a:t>3</a:t>
            </a:fld>
            <a:endParaRPr lang="it-IT"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it-IT"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BFFAD42-4FDC-4D74-A5CD-622D4AA6E91F}" type="slidenum">
              <a:rPr lang="it-IT" smtClean="0"/>
              <a:pPr eaLnBrk="1" hangingPunct="1"/>
              <a:t>4</a:t>
            </a:fld>
            <a:endParaRPr lang="it-IT"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it-IT"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2182ABD-1F35-46C1-BA88-5011EF38B016}" type="slidenum">
              <a:rPr lang="it-IT" smtClean="0"/>
              <a:pPr eaLnBrk="1" hangingPunct="1"/>
              <a:t>5</a:t>
            </a:fld>
            <a:endParaRPr lang="it-IT"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it-IT"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56823CF-37BE-4229-B88B-5E52DD6AEE90}" type="slidenum">
              <a:rPr lang="it-IT" smtClean="0"/>
              <a:pPr eaLnBrk="1" hangingPunct="1"/>
              <a:t>6</a:t>
            </a:fld>
            <a:endParaRPr lang="it-IT"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it-IT"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63C7111-3F92-4C66-85F9-B0675F36A260}" type="slidenum">
              <a:rPr lang="it-IT" smtClean="0"/>
              <a:pPr eaLnBrk="1" hangingPunct="1"/>
              <a:t>7</a:t>
            </a:fld>
            <a:endParaRPr lang="it-IT"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it-IT"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txBox="1">
            <a:spLocks noGrp="1" noChangeArrowheads="1"/>
          </p:cNvSpPr>
          <p:nvPr/>
        </p:nvSpPr>
        <p:spPr bwMode="auto">
          <a:xfrm>
            <a:off x="3871913" y="9478963"/>
            <a:ext cx="2960687"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B5AF21B4-C042-499A-8695-73F912FB864C}" type="slidenum">
              <a:rPr lang="it-IT" sz="1200"/>
              <a:pPr algn="r" eaLnBrk="1" hangingPunct="1"/>
              <a:t>8</a:t>
            </a:fld>
            <a:endParaRPr lang="it-IT" sz="120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endParaRPr lang="it-IT"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txBox="1">
            <a:spLocks noGrp="1" noChangeArrowheads="1"/>
          </p:cNvSpPr>
          <p:nvPr/>
        </p:nvSpPr>
        <p:spPr bwMode="auto">
          <a:xfrm>
            <a:off x="3871913" y="9478963"/>
            <a:ext cx="2960687"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898F21CD-AE8B-4554-A8DC-E597200C4719}" type="slidenum">
              <a:rPr lang="it-IT" sz="1200"/>
              <a:pPr algn="r" eaLnBrk="1" hangingPunct="1"/>
              <a:t>9</a:t>
            </a:fld>
            <a:endParaRPr lang="it-IT" sz="120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p:spPr>
        <p:txBody>
          <a:bodyPr/>
          <a:lstStyle/>
          <a:p>
            <a:pPr eaLnBrk="1" hangingPunct="1"/>
            <a:endParaRPr 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3.xml"/><Relationship Id="rId4"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DF27EF41-EACB-46B4-83D7-A8481A71659F}" type="slidenum">
              <a:rPr lang="it-IT"/>
              <a:pPr>
                <a:defRPr/>
              </a:pPr>
              <a:t>‹N›</a:t>
            </a:fld>
            <a:endParaRPr lang="it-IT"/>
          </a:p>
        </p:txBody>
      </p:sp>
    </p:spTree>
    <p:extLst>
      <p:ext uri="{BB962C8B-B14F-4D97-AF65-F5344CB8AC3E}">
        <p14:creationId xmlns:p14="http://schemas.microsoft.com/office/powerpoint/2010/main" val="3219040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1CBB373D-91F0-48EE-AF54-3AFD74BC3BC9}" type="slidenum">
              <a:rPr lang="it-IT"/>
              <a:pPr>
                <a:defRPr/>
              </a:pPr>
              <a:t>‹N›</a:t>
            </a:fld>
            <a:endParaRPr lang="it-IT"/>
          </a:p>
        </p:txBody>
      </p:sp>
    </p:spTree>
    <p:extLst>
      <p:ext uri="{BB962C8B-B14F-4D97-AF65-F5344CB8AC3E}">
        <p14:creationId xmlns:p14="http://schemas.microsoft.com/office/powerpoint/2010/main" val="3348076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ECD6C2D3-F98B-451B-AF9A-34228CB55231}" type="slidenum">
              <a:rPr lang="it-IT"/>
              <a:pPr>
                <a:defRPr/>
              </a:pPr>
              <a:t>‹N›</a:t>
            </a:fld>
            <a:endParaRPr lang="it-IT"/>
          </a:p>
        </p:txBody>
      </p:sp>
    </p:spTree>
    <p:extLst>
      <p:ext uri="{BB962C8B-B14F-4D97-AF65-F5344CB8AC3E}">
        <p14:creationId xmlns:p14="http://schemas.microsoft.com/office/powerpoint/2010/main" val="15802086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4"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1275" y="5876925"/>
            <a:ext cx="2082800" cy="93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019925" y="5945188"/>
            <a:ext cx="20955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Tree>
    <p:extLst>
      <p:ext uri="{BB962C8B-B14F-4D97-AF65-F5344CB8AC3E}">
        <p14:creationId xmlns:p14="http://schemas.microsoft.com/office/powerpoint/2010/main" val="24265829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23642676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Tree>
    <p:extLst>
      <p:ext uri="{BB962C8B-B14F-4D97-AF65-F5344CB8AC3E}">
        <p14:creationId xmlns:p14="http://schemas.microsoft.com/office/powerpoint/2010/main" val="18654314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14982262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16488226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Tree>
    <p:extLst>
      <p:ext uri="{BB962C8B-B14F-4D97-AF65-F5344CB8AC3E}">
        <p14:creationId xmlns:p14="http://schemas.microsoft.com/office/powerpoint/2010/main" val="10532777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16876141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Tree>
    <p:extLst>
      <p:ext uri="{BB962C8B-B14F-4D97-AF65-F5344CB8AC3E}">
        <p14:creationId xmlns:p14="http://schemas.microsoft.com/office/powerpoint/2010/main" val="1609340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A8FE1FC9-DB82-493E-A7DC-7BE36827091E}" type="slidenum">
              <a:rPr lang="it-IT"/>
              <a:pPr>
                <a:defRPr/>
              </a:pPr>
              <a:t>‹N›</a:t>
            </a:fld>
            <a:endParaRPr lang="it-IT"/>
          </a:p>
        </p:txBody>
      </p:sp>
    </p:spTree>
    <p:extLst>
      <p:ext uri="{BB962C8B-B14F-4D97-AF65-F5344CB8AC3E}">
        <p14:creationId xmlns:p14="http://schemas.microsoft.com/office/powerpoint/2010/main" val="25419374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Tree>
    <p:extLst>
      <p:ext uri="{BB962C8B-B14F-4D97-AF65-F5344CB8AC3E}">
        <p14:creationId xmlns:p14="http://schemas.microsoft.com/office/powerpoint/2010/main" val="7453777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8247467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260745678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Titolo, testo e contenuto">
    <p:spTree>
      <p:nvGrpSpPr>
        <p:cNvPr id="1" name=""/>
        <p:cNvGrpSpPr/>
        <p:nvPr/>
      </p:nvGrpSpPr>
      <p:grpSpPr>
        <a:xfrm>
          <a:off x="0" y="0"/>
          <a:ext cx="0" cy="0"/>
          <a:chOff x="0" y="0"/>
          <a:chExt cx="0" cy="0"/>
        </a:xfrm>
      </p:grpSpPr>
      <p:pic>
        <p:nvPicPr>
          <p:cNvPr id="5"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8575" y="6021388"/>
            <a:ext cx="1663700" cy="75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4"/>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451725" y="6134100"/>
            <a:ext cx="1663700" cy="72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 Box 15"/>
          <p:cNvSpPr txBox="1">
            <a:spLocks noChangeArrowheads="1"/>
          </p:cNvSpPr>
          <p:nvPr userDrawn="1"/>
        </p:nvSpPr>
        <p:spPr bwMode="auto">
          <a:xfrm>
            <a:off x="3159125" y="6510338"/>
            <a:ext cx="2952750"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it-IT" sz="1200" b="1" dirty="0" smtClean="0">
                <a:solidFill>
                  <a:schemeClr val="tx1">
                    <a:lumMod val="50000"/>
                    <a:lumOff val="50000"/>
                  </a:schemeClr>
                </a:solidFill>
                <a:latin typeface="Bookman Old Style" pitchFamily="18" charset="0"/>
              </a:rPr>
              <a:t>ROMA, 26 Giugno 2012</a:t>
            </a:r>
          </a:p>
        </p:txBody>
      </p:sp>
      <p:sp>
        <p:nvSpPr>
          <p:cNvPr id="3" name="Segnaposto testo 2"/>
          <p:cNvSpPr>
            <a:spLocks noGrp="1"/>
          </p:cNvSpPr>
          <p:nvPr>
            <p:ph type="body" sz="half" idx="1"/>
          </p:nvPr>
        </p:nvSpPr>
        <p:spPr>
          <a:xfrm>
            <a:off x="457200" y="1600200"/>
            <a:ext cx="4038600" cy="4525963"/>
          </a:xfrm>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contenuto 3"/>
          <p:cNvSpPr>
            <a:spLocks noGrp="1"/>
          </p:cNvSpPr>
          <p:nvPr>
            <p:ph sz="half" idx="2"/>
          </p:nvPr>
        </p:nvSpPr>
        <p:spPr>
          <a:xfrm>
            <a:off x="4716016" y="1556792"/>
            <a:ext cx="4038600" cy="4525963"/>
          </a:xfrm>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8" name="Segnaposto numero diapositiva 3"/>
          <p:cNvSpPr>
            <a:spLocks noGrp="1"/>
          </p:cNvSpPr>
          <p:nvPr>
            <p:ph type="sldNum" sz="quarter" idx="10"/>
          </p:nvPr>
        </p:nvSpPr>
        <p:spPr>
          <a:xfrm>
            <a:off x="3419475" y="6223000"/>
            <a:ext cx="2133600" cy="287338"/>
          </a:xfrm>
          <a:prstGeom prst="rect">
            <a:avLst/>
          </a:prstGeom>
        </p:spPr>
        <p:txBody>
          <a:bodyPr/>
          <a:lstStyle>
            <a:lvl1pPr algn="ctr">
              <a:defRPr sz="1400" smtClean="0">
                <a:solidFill>
                  <a:srgbClr val="000066"/>
                </a:solidFill>
                <a:latin typeface="Arial" charset="0"/>
              </a:defRPr>
            </a:lvl1pPr>
          </a:lstStyle>
          <a:p>
            <a:pPr>
              <a:defRPr/>
            </a:pPr>
            <a:fld id="{F6D11932-66A0-483C-90F0-0E028AAE84C4}" type="slidenum">
              <a:rPr lang="it-IT"/>
              <a:pPr>
                <a:defRPr/>
              </a:pPr>
              <a:t>‹N›</a:t>
            </a:fld>
            <a:endParaRPr lang="it-IT" dirty="0"/>
          </a:p>
        </p:txBody>
      </p:sp>
    </p:spTree>
    <p:extLst>
      <p:ext uri="{BB962C8B-B14F-4D97-AF65-F5344CB8AC3E}">
        <p14:creationId xmlns:p14="http://schemas.microsoft.com/office/powerpoint/2010/main" val="230554709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olo, testo e contenuto">
    <p:spTree>
      <p:nvGrpSpPr>
        <p:cNvPr id="1" name=""/>
        <p:cNvGrpSpPr/>
        <p:nvPr/>
      </p:nvGrpSpPr>
      <p:grpSpPr>
        <a:xfrm>
          <a:off x="0" y="0"/>
          <a:ext cx="0" cy="0"/>
          <a:chOff x="0" y="0"/>
          <a:chExt cx="0" cy="0"/>
        </a:xfrm>
      </p:grpSpPr>
      <p:pic>
        <p:nvPicPr>
          <p:cNvPr id="5" name="Picture 7" descr="sfond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75" y="0"/>
            <a:ext cx="9140825" cy="437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8"/>
          <p:cNvSpPr>
            <a:spLocks noChangeArrowheads="1"/>
          </p:cNvSpPr>
          <p:nvPr/>
        </p:nvSpPr>
        <p:spPr bwMode="auto">
          <a:xfrm>
            <a:off x="457200" y="6245225"/>
            <a:ext cx="23145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sz="1200" b="1">
              <a:solidFill>
                <a:schemeClr val="accent2"/>
              </a:solidFill>
            </a:endParaRPr>
          </a:p>
        </p:txBody>
      </p:sp>
      <p:sp>
        <p:nvSpPr>
          <p:cNvPr id="7" name="Rectangle 10"/>
          <p:cNvSpPr>
            <a:spLocks noChangeArrowheads="1"/>
          </p:cNvSpPr>
          <p:nvPr/>
        </p:nvSpPr>
        <p:spPr bwMode="auto">
          <a:xfrm>
            <a:off x="3779838" y="61658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fld id="{234C85A1-FCEC-4BEC-B086-A28EC6999C51}" type="slidenum">
              <a:rPr lang="it-IT" sz="1400">
                <a:solidFill>
                  <a:schemeClr val="accent2"/>
                </a:solidFill>
                <a:latin typeface="Calibri" pitchFamily="34" charset="0"/>
              </a:rPr>
              <a:pPr algn="ctr"/>
              <a:t>‹N›</a:t>
            </a:fld>
            <a:endParaRPr lang="it-IT" sz="1400">
              <a:solidFill>
                <a:schemeClr val="accent2"/>
              </a:solidFill>
              <a:latin typeface="Calibri" pitchFamily="34" charset="0"/>
            </a:endParaRPr>
          </a:p>
        </p:txBody>
      </p:sp>
      <p:pic>
        <p:nvPicPr>
          <p:cNvPr id="8" name="Picture 5"/>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8575" y="6134100"/>
            <a:ext cx="1663700" cy="750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4"/>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451725" y="6134100"/>
            <a:ext cx="1663700" cy="72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 Box 15"/>
          <p:cNvSpPr txBox="1">
            <a:spLocks noChangeArrowheads="1"/>
          </p:cNvSpPr>
          <p:nvPr userDrawn="1"/>
        </p:nvSpPr>
        <p:spPr bwMode="auto">
          <a:xfrm>
            <a:off x="3159125" y="6510338"/>
            <a:ext cx="2952750"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it-IT" sz="1200" b="1" dirty="0" smtClean="0">
                <a:solidFill>
                  <a:schemeClr val="tx1">
                    <a:lumMod val="50000"/>
                    <a:lumOff val="50000"/>
                  </a:schemeClr>
                </a:solidFill>
                <a:latin typeface="Bookman Old Style" pitchFamily="18" charset="0"/>
              </a:rPr>
              <a:t>ROMA, 26 Giugno 2012</a:t>
            </a:r>
          </a:p>
        </p:txBody>
      </p:sp>
      <p:sp>
        <p:nvSpPr>
          <p:cNvPr id="2" name="Titolo 1"/>
          <p:cNvSpPr>
            <a:spLocks noGrp="1"/>
          </p:cNvSpPr>
          <p:nvPr>
            <p:ph type="title"/>
          </p:nvPr>
        </p:nvSpPr>
        <p:spPr>
          <a:xfrm>
            <a:off x="457200" y="274638"/>
            <a:ext cx="8229600" cy="1143000"/>
          </a:xfrm>
        </p:spPr>
        <p:txBody>
          <a:bodyPr/>
          <a:lstStyle/>
          <a:p>
            <a:r>
              <a:rPr lang="it-IT" smtClean="0"/>
              <a:t>Fare clic per modificare lo stile del titolo</a:t>
            </a:r>
            <a:endParaRPr lang="it-IT"/>
          </a:p>
        </p:txBody>
      </p:sp>
      <p:sp>
        <p:nvSpPr>
          <p:cNvPr id="3" name="Segnaposto testo 2"/>
          <p:cNvSpPr>
            <a:spLocks noGrp="1"/>
          </p:cNvSpPr>
          <p:nvPr>
            <p:ph type="body" sz="half" idx="1"/>
          </p:nvPr>
        </p:nvSpPr>
        <p:spPr>
          <a:xfrm>
            <a:off x="457200" y="1600200"/>
            <a:ext cx="4038600" cy="4525963"/>
          </a:xfrm>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contenuto 3"/>
          <p:cNvSpPr>
            <a:spLocks noGrp="1"/>
          </p:cNvSpPr>
          <p:nvPr>
            <p:ph sz="half" idx="2"/>
          </p:nvPr>
        </p:nvSpPr>
        <p:spPr>
          <a:xfrm>
            <a:off x="4716016" y="1556792"/>
            <a:ext cx="4038600" cy="4525963"/>
          </a:xfrm>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Tree>
    <p:extLst>
      <p:ext uri="{BB962C8B-B14F-4D97-AF65-F5344CB8AC3E}">
        <p14:creationId xmlns:p14="http://schemas.microsoft.com/office/powerpoint/2010/main" val="1805616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5EE3C10C-7F03-4B72-A4E7-8389078F9EB7}" type="slidenum">
              <a:rPr lang="it-IT"/>
              <a:pPr>
                <a:defRPr/>
              </a:pPr>
              <a:t>‹N›</a:t>
            </a:fld>
            <a:endParaRPr lang="it-IT"/>
          </a:p>
        </p:txBody>
      </p:sp>
    </p:spTree>
    <p:extLst>
      <p:ext uri="{BB962C8B-B14F-4D97-AF65-F5344CB8AC3E}">
        <p14:creationId xmlns:p14="http://schemas.microsoft.com/office/powerpoint/2010/main" val="331845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38C50FA6-E195-42F8-BEBC-E101D8B273ED}" type="slidenum">
              <a:rPr lang="it-IT"/>
              <a:pPr>
                <a:defRPr/>
              </a:pPr>
              <a:t>‹N›</a:t>
            </a:fld>
            <a:endParaRPr lang="it-IT"/>
          </a:p>
        </p:txBody>
      </p:sp>
    </p:spTree>
    <p:extLst>
      <p:ext uri="{BB962C8B-B14F-4D97-AF65-F5344CB8AC3E}">
        <p14:creationId xmlns:p14="http://schemas.microsoft.com/office/powerpoint/2010/main" val="1883814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p>
        </p:txBody>
      </p:sp>
      <p:sp>
        <p:nvSpPr>
          <p:cNvPr id="8" name="Rectangle 5"/>
          <p:cNvSpPr>
            <a:spLocks noGrp="1" noChangeArrowheads="1"/>
          </p:cNvSpPr>
          <p:nvPr>
            <p:ph type="ftr" sz="quarter" idx="11"/>
          </p:nvPr>
        </p:nvSpPr>
        <p:spPr>
          <a:ln/>
        </p:spPr>
        <p:txBody>
          <a:bodyPr/>
          <a:lstStyle>
            <a:lvl1pPr>
              <a:defRPr/>
            </a:lvl1pPr>
          </a:lstStyle>
          <a:p>
            <a:pPr>
              <a:defRPr/>
            </a:pPr>
            <a:endParaRPr lang="it-IT"/>
          </a:p>
        </p:txBody>
      </p:sp>
      <p:sp>
        <p:nvSpPr>
          <p:cNvPr id="9" name="Rectangle 6"/>
          <p:cNvSpPr>
            <a:spLocks noGrp="1" noChangeArrowheads="1"/>
          </p:cNvSpPr>
          <p:nvPr>
            <p:ph type="sldNum" sz="quarter" idx="12"/>
          </p:nvPr>
        </p:nvSpPr>
        <p:spPr>
          <a:ln/>
        </p:spPr>
        <p:txBody>
          <a:bodyPr/>
          <a:lstStyle>
            <a:lvl1pPr>
              <a:defRPr/>
            </a:lvl1pPr>
          </a:lstStyle>
          <a:p>
            <a:pPr>
              <a:defRPr/>
            </a:pPr>
            <a:fld id="{C4881661-C913-431F-A631-FD75A14E1D06}" type="slidenum">
              <a:rPr lang="it-IT"/>
              <a:pPr>
                <a:defRPr/>
              </a:pPr>
              <a:t>‹N›</a:t>
            </a:fld>
            <a:endParaRPr lang="it-IT"/>
          </a:p>
        </p:txBody>
      </p:sp>
    </p:spTree>
    <p:extLst>
      <p:ext uri="{BB962C8B-B14F-4D97-AF65-F5344CB8AC3E}">
        <p14:creationId xmlns:p14="http://schemas.microsoft.com/office/powerpoint/2010/main" val="1510670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p>
        </p:txBody>
      </p:sp>
      <p:sp>
        <p:nvSpPr>
          <p:cNvPr id="5" name="Rectangle 6"/>
          <p:cNvSpPr>
            <a:spLocks noGrp="1" noChangeArrowheads="1"/>
          </p:cNvSpPr>
          <p:nvPr>
            <p:ph type="sldNum" sz="quarter" idx="12"/>
          </p:nvPr>
        </p:nvSpPr>
        <p:spPr>
          <a:ln/>
        </p:spPr>
        <p:txBody>
          <a:bodyPr/>
          <a:lstStyle>
            <a:lvl1pPr>
              <a:defRPr/>
            </a:lvl1pPr>
          </a:lstStyle>
          <a:p>
            <a:pPr>
              <a:defRPr/>
            </a:pPr>
            <a:fld id="{D0101549-4E66-42DA-B38E-5BCA559AA2B9}" type="slidenum">
              <a:rPr lang="it-IT"/>
              <a:pPr>
                <a:defRPr/>
              </a:pPr>
              <a:t>‹N›</a:t>
            </a:fld>
            <a:endParaRPr lang="it-IT"/>
          </a:p>
        </p:txBody>
      </p:sp>
    </p:spTree>
    <p:extLst>
      <p:ext uri="{BB962C8B-B14F-4D97-AF65-F5344CB8AC3E}">
        <p14:creationId xmlns:p14="http://schemas.microsoft.com/office/powerpoint/2010/main" val="3345381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p>
        </p:txBody>
      </p:sp>
      <p:sp>
        <p:nvSpPr>
          <p:cNvPr id="3" name="Rectangle 5"/>
          <p:cNvSpPr>
            <a:spLocks noGrp="1" noChangeArrowheads="1"/>
          </p:cNvSpPr>
          <p:nvPr>
            <p:ph type="ftr" sz="quarter" idx="11"/>
          </p:nvPr>
        </p:nvSpPr>
        <p:spPr>
          <a:ln/>
        </p:spPr>
        <p:txBody>
          <a:bodyPr/>
          <a:lstStyle>
            <a:lvl1pPr>
              <a:defRPr/>
            </a:lvl1pPr>
          </a:lstStyle>
          <a:p>
            <a:pPr>
              <a:defRPr/>
            </a:pPr>
            <a:endParaRPr lang="it-IT"/>
          </a:p>
        </p:txBody>
      </p:sp>
      <p:sp>
        <p:nvSpPr>
          <p:cNvPr id="4" name="Rectangle 6"/>
          <p:cNvSpPr>
            <a:spLocks noGrp="1" noChangeArrowheads="1"/>
          </p:cNvSpPr>
          <p:nvPr>
            <p:ph type="sldNum" sz="quarter" idx="12"/>
          </p:nvPr>
        </p:nvSpPr>
        <p:spPr>
          <a:ln/>
        </p:spPr>
        <p:txBody>
          <a:bodyPr/>
          <a:lstStyle>
            <a:lvl1pPr>
              <a:defRPr/>
            </a:lvl1pPr>
          </a:lstStyle>
          <a:p>
            <a:pPr>
              <a:defRPr/>
            </a:pPr>
            <a:fld id="{E387B028-B635-40A4-AF6F-15E2A319B859}" type="slidenum">
              <a:rPr lang="it-IT"/>
              <a:pPr>
                <a:defRPr/>
              </a:pPr>
              <a:t>‹N›</a:t>
            </a:fld>
            <a:endParaRPr lang="it-IT"/>
          </a:p>
        </p:txBody>
      </p:sp>
    </p:spTree>
    <p:extLst>
      <p:ext uri="{BB962C8B-B14F-4D97-AF65-F5344CB8AC3E}">
        <p14:creationId xmlns:p14="http://schemas.microsoft.com/office/powerpoint/2010/main" val="2253613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25DA3EF0-964C-440A-8E3E-F7AFCAFD1B06}" type="slidenum">
              <a:rPr lang="it-IT"/>
              <a:pPr>
                <a:defRPr/>
              </a:pPr>
              <a:t>‹N›</a:t>
            </a:fld>
            <a:endParaRPr lang="it-IT"/>
          </a:p>
        </p:txBody>
      </p:sp>
    </p:spTree>
    <p:extLst>
      <p:ext uri="{BB962C8B-B14F-4D97-AF65-F5344CB8AC3E}">
        <p14:creationId xmlns:p14="http://schemas.microsoft.com/office/powerpoint/2010/main" val="1656832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DF3CA887-E6FB-4583-BE6D-C4B80AAE3869}" type="slidenum">
              <a:rPr lang="it-IT"/>
              <a:pPr>
                <a:defRPr/>
              </a:pPr>
              <a:t>‹N›</a:t>
            </a:fld>
            <a:endParaRPr lang="it-IT"/>
          </a:p>
        </p:txBody>
      </p:sp>
    </p:spTree>
    <p:extLst>
      <p:ext uri="{BB962C8B-B14F-4D97-AF65-F5344CB8AC3E}">
        <p14:creationId xmlns:p14="http://schemas.microsoft.com/office/powerpoint/2010/main" val="4064095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32870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it-IT"/>
          </a:p>
        </p:txBody>
      </p:sp>
      <p:sp>
        <p:nvSpPr>
          <p:cNvPr id="32870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it-IT"/>
          </a:p>
        </p:txBody>
      </p:sp>
      <p:sp>
        <p:nvSpPr>
          <p:cNvPr id="32871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A7F04D2B-3F23-4A5D-86E4-1A96DF203C5F}"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944" r:id="rId1"/>
    <p:sldLayoutId id="2147483945" r:id="rId2"/>
    <p:sldLayoutId id="2147483946" r:id="rId3"/>
    <p:sldLayoutId id="2147483947" r:id="rId4"/>
    <p:sldLayoutId id="2147483948" r:id="rId5"/>
    <p:sldLayoutId id="2147483949" r:id="rId6"/>
    <p:sldLayoutId id="2147483950" r:id="rId7"/>
    <p:sldLayoutId id="2147483951" r:id="rId8"/>
    <p:sldLayoutId id="2147483952" r:id="rId9"/>
    <p:sldLayoutId id="2147483953" r:id="rId10"/>
    <p:sldLayoutId id="2147483954"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pic>
        <p:nvPicPr>
          <p:cNvPr id="3076" name="Picture 4" descr="sfondo"/>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175" y="0"/>
            <a:ext cx="9140825" cy="437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5" descr="sfondo"/>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3175" y="0"/>
            <a:ext cx="9140825" cy="437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67" r:id="rId1"/>
    <p:sldLayoutId id="2147483955" r:id="rId2"/>
    <p:sldLayoutId id="2147483956" r:id="rId3"/>
    <p:sldLayoutId id="2147483957" r:id="rId4"/>
    <p:sldLayoutId id="2147483958" r:id="rId5"/>
    <p:sldLayoutId id="2147483959" r:id="rId6"/>
    <p:sldLayoutId id="2147483960" r:id="rId7"/>
    <p:sldLayoutId id="2147483961" r:id="rId8"/>
    <p:sldLayoutId id="2147483962" r:id="rId9"/>
    <p:sldLayoutId id="2147483963" r:id="rId10"/>
    <p:sldLayoutId id="2147483964" r:id="rId11"/>
    <p:sldLayoutId id="2147483968" r:id="rId12"/>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4"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4105"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Tree>
  </p:cSld>
  <p:clrMap bg1="lt1" tx1="dk1" bg2="lt2" tx2="dk2" accent1="accent1" accent2="accent2" accent3="accent3" accent4="accent4" accent5="accent5" accent6="accent6" hlink="hlink" folHlink="folHlink"/>
  <p:sldLayoutIdLst>
    <p:sldLayoutId id="2147483966" r:id="rId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3.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subTitle" idx="1"/>
          </p:nvPr>
        </p:nvSpPr>
        <p:spPr>
          <a:xfrm>
            <a:off x="600075" y="2565400"/>
            <a:ext cx="8064500" cy="1584325"/>
          </a:xfrm>
        </p:spPr>
        <p:txBody>
          <a:bodyPr/>
          <a:lstStyle/>
          <a:p>
            <a:pPr eaLnBrk="1" hangingPunct="1"/>
            <a:r>
              <a:rPr lang="it-IT" sz="2400" b="1" i="1" smtClean="0">
                <a:solidFill>
                  <a:srgbClr val="FF6600"/>
                </a:solidFill>
                <a:latin typeface="Bookman Old Style" pitchFamily="18" charset="0"/>
              </a:rPr>
              <a:t>PRESENTAZIONE DELLE REGOLE APPLICATIVE E DELLE LINEE GUIDA PER LE VALUTAZIONI ATTUARIALI DEI FONDI SANITARI INTEGRATIVI</a:t>
            </a:r>
            <a:endParaRPr lang="it-IT" sz="2400" b="1" i="1" smtClean="0">
              <a:solidFill>
                <a:srgbClr val="FF6600"/>
              </a:solidFill>
              <a:latin typeface="Calibri" pitchFamily="34" charset="0"/>
            </a:endParaRPr>
          </a:p>
        </p:txBody>
      </p:sp>
      <p:sp>
        <p:nvSpPr>
          <p:cNvPr id="7171" name="Text Box 15"/>
          <p:cNvSpPr txBox="1">
            <a:spLocks noChangeArrowheads="1"/>
          </p:cNvSpPr>
          <p:nvPr/>
        </p:nvSpPr>
        <p:spPr bwMode="auto">
          <a:xfrm>
            <a:off x="2627313" y="5653088"/>
            <a:ext cx="3744912"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it-IT" b="1">
                <a:solidFill>
                  <a:srgbClr val="0033CC"/>
                </a:solidFill>
                <a:latin typeface="Bookman Old Style" pitchFamily="18" charset="0"/>
              </a:rPr>
              <a:t>ROMA, 26 GIUGNO 2012</a:t>
            </a:r>
          </a:p>
        </p:txBody>
      </p:sp>
      <p:pic>
        <p:nvPicPr>
          <p:cNvPr id="7172"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75" y="5805488"/>
            <a:ext cx="2082800" cy="93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3"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19925" y="5945188"/>
            <a:ext cx="20955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174" name="Rectangle 3"/>
          <p:cNvSpPr txBox="1">
            <a:spLocks noChangeArrowheads="1"/>
          </p:cNvSpPr>
          <p:nvPr/>
        </p:nvSpPr>
        <p:spPr bwMode="auto">
          <a:xfrm>
            <a:off x="804863" y="1773238"/>
            <a:ext cx="7654925"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20000"/>
              </a:spcBef>
            </a:pPr>
            <a:r>
              <a:rPr lang="it-IT" sz="2400" b="1">
                <a:solidFill>
                  <a:srgbClr val="0033CC"/>
                </a:solidFill>
                <a:latin typeface="Bookman Old Style" pitchFamily="18" charset="0"/>
              </a:rPr>
              <a:t>COMMISSIONE FONDI SANITARI INTEGRATIVI</a:t>
            </a:r>
            <a:endParaRPr lang="it-IT" sz="2400" b="1" i="1">
              <a:solidFill>
                <a:srgbClr val="0033CC"/>
              </a:solidFill>
              <a:latin typeface="Calibri" pitchFamily="34" charset="0"/>
            </a:endParaRPr>
          </a:p>
        </p:txBody>
      </p:sp>
      <p:sp>
        <p:nvSpPr>
          <p:cNvPr id="7175" name="Rectangle 3"/>
          <p:cNvSpPr txBox="1">
            <a:spLocks noChangeArrowheads="1"/>
          </p:cNvSpPr>
          <p:nvPr/>
        </p:nvSpPr>
        <p:spPr bwMode="auto">
          <a:xfrm>
            <a:off x="611188" y="4076700"/>
            <a:ext cx="7993062" cy="1223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20000"/>
              </a:spcBef>
            </a:pPr>
            <a:r>
              <a:rPr lang="it-IT" sz="2400" b="1">
                <a:solidFill>
                  <a:srgbClr val="0033CC"/>
                </a:solidFill>
                <a:latin typeface="Bookman Old Style" pitchFamily="18" charset="0"/>
              </a:rPr>
              <a:t>ALESSANDRA MORGANTE</a:t>
            </a:r>
          </a:p>
          <a:p>
            <a:pPr algn="ctr" eaLnBrk="1" hangingPunct="1">
              <a:spcBef>
                <a:spcPct val="20000"/>
              </a:spcBef>
            </a:pPr>
            <a:r>
              <a:rPr lang="it-IT" sz="2400" b="1" i="1">
                <a:solidFill>
                  <a:srgbClr val="0033CC"/>
                </a:solidFill>
                <a:latin typeface="Bookman Old Style" pitchFamily="18" charset="0"/>
              </a:rPr>
              <a:t>Il bilancio tecnico e gli accantonamenti tecnici</a:t>
            </a:r>
            <a:endParaRPr lang="it-IT" sz="2400" b="1" i="1">
              <a:solidFill>
                <a:srgbClr val="0033CC"/>
              </a:solidFill>
              <a:latin typeface="Calibri" pitchFamily="34" charset="0"/>
            </a:endParaRPr>
          </a:p>
        </p:txBody>
      </p:sp>
      <p:sp>
        <p:nvSpPr>
          <p:cNvPr id="7176" name="Segnaposto numero diapositiva 2"/>
          <p:cNvSpPr txBox="1">
            <a:spLocks/>
          </p:cNvSpPr>
          <p:nvPr/>
        </p:nvSpPr>
        <p:spPr bwMode="auto">
          <a:xfrm>
            <a:off x="8027988" y="404813"/>
            <a:ext cx="792162"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78CCF93A-EBFE-4C8B-8427-A97EB97DDD96}" type="slidenum">
              <a:rPr lang="it-IT" sz="1400" b="1">
                <a:solidFill>
                  <a:srgbClr val="FF9900"/>
                </a:solidFill>
              </a:rPr>
              <a:pPr algn="ctr" eaLnBrk="1" hangingPunct="1"/>
              <a:t>1</a:t>
            </a:fld>
            <a:endParaRPr lang="it-IT" sz="1400" b="1">
              <a:solidFill>
                <a:srgbClr val="FF99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idx="4294967295"/>
          </p:nvPr>
        </p:nvSpPr>
        <p:spPr/>
        <p:txBody>
          <a:bodyPr/>
          <a:lstStyle/>
          <a:p>
            <a:pPr algn="l" eaLnBrk="1" hangingPunct="1"/>
            <a:r>
              <a:rPr lang="it-IT" sz="2200" b="1" smtClean="0">
                <a:solidFill>
                  <a:srgbClr val="FF9900"/>
                </a:solidFill>
                <a:latin typeface="Bookman Old Style" pitchFamily="18" charset="0"/>
              </a:rPr>
              <a:t>ACCANTONAMENTI TECNICI</a:t>
            </a:r>
          </a:p>
        </p:txBody>
      </p:sp>
      <p:sp>
        <p:nvSpPr>
          <p:cNvPr id="70659" name="Segnaposto numero diapositiva 2"/>
          <p:cNvSpPr txBox="1">
            <a:spLocks/>
          </p:cNvSpPr>
          <p:nvPr/>
        </p:nvSpPr>
        <p:spPr bwMode="auto">
          <a:xfrm>
            <a:off x="8027988" y="404813"/>
            <a:ext cx="792162"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FA95E0A2-499E-4490-B173-9119E775F595}" type="slidenum">
              <a:rPr lang="it-IT" sz="1400" b="1">
                <a:solidFill>
                  <a:srgbClr val="FF9900"/>
                </a:solidFill>
              </a:rPr>
              <a:pPr algn="ctr" eaLnBrk="1" hangingPunct="1"/>
              <a:t>10</a:t>
            </a:fld>
            <a:endParaRPr lang="it-IT" sz="1400" b="1" dirty="0">
              <a:solidFill>
                <a:srgbClr val="FF9900"/>
              </a:solidFill>
            </a:endParaRPr>
          </a:p>
        </p:txBody>
      </p:sp>
      <p:sp>
        <p:nvSpPr>
          <p:cNvPr id="70661" name="Text Box 5"/>
          <p:cNvSpPr txBox="1">
            <a:spLocks noChangeArrowheads="1"/>
          </p:cNvSpPr>
          <p:nvPr/>
        </p:nvSpPr>
        <p:spPr bwMode="auto">
          <a:xfrm>
            <a:off x="539874" y="1778040"/>
            <a:ext cx="7920558"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it-IT" sz="2000" b="1" i="1" dirty="0">
                <a:solidFill>
                  <a:schemeClr val="accent2"/>
                </a:solidFill>
              </a:rPr>
              <a:t>Riserva Sinistri</a:t>
            </a:r>
          </a:p>
          <a:p>
            <a:pPr algn="just"/>
            <a:endParaRPr lang="it-IT" sz="2000" dirty="0" smtClean="0">
              <a:solidFill>
                <a:schemeClr val="accent2"/>
              </a:solidFill>
            </a:endParaRPr>
          </a:p>
          <a:p>
            <a:pPr algn="just"/>
            <a:r>
              <a:rPr lang="it-IT" sz="2000" dirty="0" smtClean="0">
                <a:solidFill>
                  <a:schemeClr val="accent2"/>
                </a:solidFill>
              </a:rPr>
              <a:t>Somme </a:t>
            </a:r>
            <a:r>
              <a:rPr lang="it-IT" sz="2000" dirty="0">
                <a:solidFill>
                  <a:schemeClr val="accent2"/>
                </a:solidFill>
              </a:rPr>
              <a:t>da accantonare in previsione di costi da sostenere in futuro a fronte di sinistri avvenuti nell’esercizio in corso o in esercizi precedenti, </a:t>
            </a:r>
            <a:r>
              <a:rPr lang="it-IT" sz="2000" dirty="0" smtClean="0">
                <a:solidFill>
                  <a:schemeClr val="accent2"/>
                </a:solidFill>
              </a:rPr>
              <a:t>denunciati e non denunciati, non ancora liquidati o </a:t>
            </a:r>
            <a:r>
              <a:rPr lang="it-IT" sz="2000" dirty="0">
                <a:solidFill>
                  <a:schemeClr val="accent2"/>
                </a:solidFill>
              </a:rPr>
              <a:t>in corso di </a:t>
            </a:r>
            <a:r>
              <a:rPr lang="it-IT" sz="2000" dirty="0" smtClean="0">
                <a:solidFill>
                  <a:schemeClr val="accent2"/>
                </a:solidFill>
              </a:rPr>
              <a:t>liquidazione alla data di chiusura dell’esercizio.</a:t>
            </a:r>
            <a:endParaRPr lang="it-IT" sz="2000" dirty="0">
              <a:solidFill>
                <a:schemeClr val="accent2"/>
              </a:solidFill>
            </a:endParaRPr>
          </a:p>
          <a:p>
            <a:endParaRPr lang="it-IT" sz="2000" dirty="0">
              <a:solidFill>
                <a:schemeClr val="accent2"/>
              </a:solidFill>
            </a:endParaRPr>
          </a:p>
        </p:txBody>
      </p:sp>
    </p:spTree>
    <p:extLst>
      <p:ext uri="{BB962C8B-B14F-4D97-AF65-F5344CB8AC3E}">
        <p14:creationId xmlns:p14="http://schemas.microsoft.com/office/powerpoint/2010/main" val="38839690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idx="4294967295"/>
          </p:nvPr>
        </p:nvSpPr>
        <p:spPr/>
        <p:txBody>
          <a:bodyPr/>
          <a:lstStyle/>
          <a:p>
            <a:pPr algn="l" eaLnBrk="1" hangingPunct="1"/>
            <a:r>
              <a:rPr lang="it-IT" sz="2200" b="1" smtClean="0">
                <a:solidFill>
                  <a:srgbClr val="FF9900"/>
                </a:solidFill>
                <a:latin typeface="Bookman Old Style" pitchFamily="18" charset="0"/>
              </a:rPr>
              <a:t>ACCANTONAMENTI TECNICI</a:t>
            </a:r>
          </a:p>
        </p:txBody>
      </p:sp>
      <p:sp>
        <p:nvSpPr>
          <p:cNvPr id="78851" name="Segnaposto numero diapositiva 2"/>
          <p:cNvSpPr txBox="1">
            <a:spLocks/>
          </p:cNvSpPr>
          <p:nvPr/>
        </p:nvSpPr>
        <p:spPr bwMode="auto">
          <a:xfrm>
            <a:off x="8027988" y="404813"/>
            <a:ext cx="792162"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D196B996-F71E-4481-8804-37ED3218A36F}" type="slidenum">
              <a:rPr lang="it-IT" sz="1400" b="1">
                <a:solidFill>
                  <a:srgbClr val="FF9900"/>
                </a:solidFill>
              </a:rPr>
              <a:pPr algn="ctr" eaLnBrk="1" hangingPunct="1"/>
              <a:t>11</a:t>
            </a:fld>
            <a:endParaRPr lang="it-IT" sz="1400" b="1">
              <a:solidFill>
                <a:srgbClr val="FF9900"/>
              </a:solidFill>
            </a:endParaRPr>
          </a:p>
        </p:txBody>
      </p:sp>
      <p:sp>
        <p:nvSpPr>
          <p:cNvPr id="78852" name="Text Box 3"/>
          <p:cNvSpPr txBox="1">
            <a:spLocks noChangeArrowheads="1"/>
          </p:cNvSpPr>
          <p:nvPr/>
        </p:nvSpPr>
        <p:spPr bwMode="auto">
          <a:xfrm>
            <a:off x="323850" y="1341438"/>
            <a:ext cx="84963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it-IT" b="1" i="1" dirty="0">
                <a:solidFill>
                  <a:schemeClr val="accent2"/>
                </a:solidFill>
                <a:latin typeface="Bookman Old Style" pitchFamily="18" charset="0"/>
              </a:rPr>
              <a:t>Riserva di sicurezza o di perequazione</a:t>
            </a:r>
          </a:p>
          <a:p>
            <a:pPr algn="just" eaLnBrk="1" hangingPunct="1"/>
            <a:r>
              <a:rPr lang="it-IT" sz="1600" dirty="0">
                <a:solidFill>
                  <a:schemeClr val="accent2"/>
                </a:solidFill>
                <a:latin typeface="Bookman Old Style" pitchFamily="18" charset="0"/>
              </a:rPr>
              <a:t>Comprende le somme accantonate per compensare nel tempo l'andamento della sinistrosità perequando le fluttuazioni del tasso dei sinistri negli anni futuri, o per coprire rischi particolari</a:t>
            </a:r>
            <a:r>
              <a:rPr lang="it-IT" sz="1600" dirty="0" smtClean="0">
                <a:solidFill>
                  <a:schemeClr val="accent2"/>
                </a:solidFill>
                <a:latin typeface="Bookman Old Style" pitchFamily="18" charset="0"/>
              </a:rPr>
              <a:t>.</a:t>
            </a:r>
          </a:p>
          <a:p>
            <a:pPr algn="just" eaLnBrk="1" hangingPunct="1"/>
            <a:endParaRPr lang="it-IT" sz="1000" dirty="0">
              <a:solidFill>
                <a:schemeClr val="accent2"/>
              </a:solidFill>
              <a:latin typeface="Bookman Old Style" pitchFamily="18" charset="0"/>
            </a:endParaRPr>
          </a:p>
          <a:p>
            <a:pPr algn="just" eaLnBrk="1" hangingPunct="1"/>
            <a:r>
              <a:rPr lang="it-IT" sz="1600" dirty="0" smtClean="0">
                <a:solidFill>
                  <a:schemeClr val="accent2"/>
                </a:solidFill>
                <a:latin typeface="Bookman Old Style" pitchFamily="18" charset="0"/>
              </a:rPr>
              <a:t>Per la sua costituzione, da attuarsi tramite un piano di accumulo progressivo, si possono utilizzare:</a:t>
            </a:r>
          </a:p>
          <a:p>
            <a:pPr marL="342900" indent="-342900" algn="just" eaLnBrk="1" hangingPunct="1">
              <a:buClr>
                <a:srgbClr val="FF6600"/>
              </a:buClr>
              <a:buFont typeface="Wingdings" pitchFamily="2" charset="2"/>
              <a:buChar char="q"/>
            </a:pPr>
            <a:r>
              <a:rPr lang="it-IT" sz="1600" dirty="0" smtClean="0">
                <a:solidFill>
                  <a:schemeClr val="accent2"/>
                </a:solidFill>
                <a:latin typeface="Bookman Old Style" pitchFamily="18" charset="0"/>
              </a:rPr>
              <a:t>metodologie empiriche</a:t>
            </a:r>
          </a:p>
          <a:p>
            <a:pPr marL="342900" indent="-342900" algn="just" eaLnBrk="1" hangingPunct="1">
              <a:buClr>
                <a:srgbClr val="FF6600"/>
              </a:buClr>
              <a:buFont typeface="Wingdings" pitchFamily="2" charset="2"/>
              <a:buChar char="q"/>
            </a:pPr>
            <a:r>
              <a:rPr lang="it-IT" sz="1600" dirty="0" smtClean="0">
                <a:solidFill>
                  <a:schemeClr val="accent2"/>
                </a:solidFill>
                <a:latin typeface="Bookman Old Style" pitchFamily="18" charset="0"/>
              </a:rPr>
              <a:t>metodologie che utilizzano la </a:t>
            </a:r>
            <a:r>
              <a:rPr lang="it-IT" sz="1600" dirty="0">
                <a:solidFill>
                  <a:schemeClr val="accent2"/>
                </a:solidFill>
                <a:latin typeface="Bookman Old Style" pitchFamily="18" charset="0"/>
              </a:rPr>
              <a:t>teoria del </a:t>
            </a:r>
            <a:r>
              <a:rPr lang="it-IT" sz="1600" dirty="0" smtClean="0">
                <a:solidFill>
                  <a:schemeClr val="accent2"/>
                </a:solidFill>
                <a:latin typeface="Bookman Old Style" pitchFamily="18" charset="0"/>
              </a:rPr>
              <a:t>rischio</a:t>
            </a:r>
          </a:p>
          <a:p>
            <a:pPr algn="just" eaLnBrk="1" hangingPunct="1"/>
            <a:endParaRPr lang="it-IT" sz="1000" dirty="0" smtClean="0">
              <a:solidFill>
                <a:schemeClr val="accent2"/>
              </a:solidFill>
              <a:latin typeface="Bookman Old Style" pitchFamily="18" charset="0"/>
            </a:endParaRPr>
          </a:p>
          <a:p>
            <a:pPr algn="just" eaLnBrk="1" hangingPunct="1"/>
            <a:r>
              <a:rPr lang="it-IT" sz="1600" dirty="0" smtClean="0">
                <a:solidFill>
                  <a:schemeClr val="accent2"/>
                </a:solidFill>
                <a:latin typeface="Bookman Old Style" pitchFamily="18" charset="0"/>
              </a:rPr>
              <a:t>È comunque opportuno individuare </a:t>
            </a:r>
            <a:r>
              <a:rPr lang="it-IT" sz="1600" dirty="0">
                <a:solidFill>
                  <a:schemeClr val="accent2"/>
                </a:solidFill>
                <a:latin typeface="Bookman Old Style" pitchFamily="18" charset="0"/>
              </a:rPr>
              <a:t>un limite minimo e un limite massimo </a:t>
            </a:r>
            <a:r>
              <a:rPr lang="it-IT" sz="1600" dirty="0" smtClean="0">
                <a:solidFill>
                  <a:schemeClr val="accent2"/>
                </a:solidFill>
                <a:latin typeface="Bookman Old Style" pitchFamily="18" charset="0"/>
              </a:rPr>
              <a:t>di riserva; il </a:t>
            </a:r>
            <a:r>
              <a:rPr lang="it-IT" sz="1600" dirty="0">
                <a:solidFill>
                  <a:schemeClr val="accent2"/>
                </a:solidFill>
                <a:latin typeface="Bookman Old Style" pitchFamily="18" charset="0"/>
              </a:rPr>
              <a:t>mancato rispetto </a:t>
            </a:r>
            <a:r>
              <a:rPr lang="it-IT" sz="1600" dirty="0" smtClean="0">
                <a:solidFill>
                  <a:schemeClr val="accent2"/>
                </a:solidFill>
                <a:latin typeface="Bookman Old Style" pitchFamily="18" charset="0"/>
              </a:rPr>
              <a:t>di tali </a:t>
            </a:r>
            <a:r>
              <a:rPr lang="it-IT" sz="1600" dirty="0">
                <a:solidFill>
                  <a:schemeClr val="accent2"/>
                </a:solidFill>
                <a:latin typeface="Bookman Old Style" pitchFamily="18" charset="0"/>
              </a:rPr>
              <a:t>limiti impone la segnalazione agli organi del </a:t>
            </a:r>
            <a:r>
              <a:rPr lang="it-IT" sz="1600" dirty="0" smtClean="0">
                <a:solidFill>
                  <a:schemeClr val="accent2"/>
                </a:solidFill>
                <a:latin typeface="Bookman Old Style" pitchFamily="18" charset="0"/>
              </a:rPr>
              <a:t>Fondo per rivedere il </a:t>
            </a:r>
            <a:r>
              <a:rPr lang="it-IT" sz="1600" dirty="0">
                <a:solidFill>
                  <a:schemeClr val="accent2"/>
                </a:solidFill>
                <a:latin typeface="Bookman Old Style" pitchFamily="18" charset="0"/>
              </a:rPr>
              <a:t>livello </a:t>
            </a:r>
            <a:r>
              <a:rPr lang="it-IT" sz="1600" dirty="0" smtClean="0">
                <a:solidFill>
                  <a:schemeClr val="accent2"/>
                </a:solidFill>
                <a:latin typeface="Bookman Old Style" pitchFamily="18" charset="0"/>
              </a:rPr>
              <a:t>di </a:t>
            </a:r>
            <a:r>
              <a:rPr lang="it-IT" sz="1600" dirty="0">
                <a:solidFill>
                  <a:schemeClr val="accent2"/>
                </a:solidFill>
                <a:latin typeface="Bookman Old Style" pitchFamily="18" charset="0"/>
              </a:rPr>
              <a:t>contributi e </a:t>
            </a:r>
            <a:r>
              <a:rPr lang="it-IT" sz="1600" dirty="0" smtClean="0">
                <a:solidFill>
                  <a:schemeClr val="accent2"/>
                </a:solidFill>
                <a:latin typeface="Bookman Old Style" pitchFamily="18" charset="0"/>
              </a:rPr>
              <a:t>prestazioni</a:t>
            </a:r>
          </a:p>
          <a:p>
            <a:pPr algn="just" eaLnBrk="1" hangingPunct="1"/>
            <a:endParaRPr lang="it-IT" sz="1000" dirty="0">
              <a:solidFill>
                <a:schemeClr val="accent2"/>
              </a:solidFill>
              <a:latin typeface="Bookman Old Style" pitchFamily="18" charset="0"/>
            </a:endParaRPr>
          </a:p>
          <a:p>
            <a:pPr algn="just" eaLnBrk="1" hangingPunct="1"/>
            <a:r>
              <a:rPr lang="it-IT" sz="1600" dirty="0" smtClean="0">
                <a:solidFill>
                  <a:schemeClr val="accent2"/>
                </a:solidFill>
                <a:latin typeface="Bookman Old Style" pitchFamily="18" charset="0"/>
              </a:rPr>
              <a:t>Ai fini dell’individuazione delle risorse dei Fondi autogestiti destinate alla copertura delle «prestazioni vincolate», tale riserva è lo strumento idoneo per consentire di superare l’aleatorietà sistematica dell’andamento degli eventi. Essendo risorse con vincolo di destinazione riferite ad obbligazioni di spesa maturate nell’anno (rischio sopportato), andranno considerate ai fini del rispetto della soglia del 20%. </a:t>
            </a:r>
            <a:endParaRPr lang="it-IT" sz="1600" b="1" dirty="0" smtClean="0">
              <a:solidFill>
                <a:schemeClr val="accent2"/>
              </a:solidFill>
              <a:latin typeface="Bookman Old Style"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idx="4294967295"/>
          </p:nvPr>
        </p:nvSpPr>
        <p:spPr/>
        <p:txBody>
          <a:bodyPr/>
          <a:lstStyle/>
          <a:p>
            <a:pPr algn="l" eaLnBrk="1" hangingPunct="1"/>
            <a:r>
              <a:rPr lang="it-IT" sz="2200" b="1" smtClean="0">
                <a:solidFill>
                  <a:srgbClr val="FF9900"/>
                </a:solidFill>
                <a:latin typeface="Bookman Old Style" pitchFamily="18" charset="0"/>
              </a:rPr>
              <a:t>ACCANTONAMENTI TECNICI</a:t>
            </a:r>
          </a:p>
        </p:txBody>
      </p:sp>
      <p:sp>
        <p:nvSpPr>
          <p:cNvPr id="76803" name="Segnaposto numero diapositiva 2"/>
          <p:cNvSpPr txBox="1">
            <a:spLocks/>
          </p:cNvSpPr>
          <p:nvPr/>
        </p:nvSpPr>
        <p:spPr bwMode="auto">
          <a:xfrm>
            <a:off x="8027988" y="404813"/>
            <a:ext cx="792162"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F8AB7776-BFB6-401A-A167-D0287B7F29E3}" type="slidenum">
              <a:rPr lang="it-IT" sz="1400" b="1">
                <a:solidFill>
                  <a:srgbClr val="FF9900"/>
                </a:solidFill>
              </a:rPr>
              <a:pPr algn="ctr" eaLnBrk="1" hangingPunct="1"/>
              <a:t>12</a:t>
            </a:fld>
            <a:endParaRPr lang="it-IT" sz="1400" b="1">
              <a:solidFill>
                <a:srgbClr val="FF9900"/>
              </a:solidFill>
            </a:endParaRPr>
          </a:p>
        </p:txBody>
      </p:sp>
      <p:sp>
        <p:nvSpPr>
          <p:cNvPr id="76804" name="Text Box 4"/>
          <p:cNvSpPr txBox="1">
            <a:spLocks noChangeArrowheads="1"/>
          </p:cNvSpPr>
          <p:nvPr/>
        </p:nvSpPr>
        <p:spPr bwMode="auto">
          <a:xfrm>
            <a:off x="323850" y="1778000"/>
            <a:ext cx="8496300"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sz="2000" b="1" dirty="0">
                <a:solidFill>
                  <a:schemeClr val="accent2"/>
                </a:solidFill>
              </a:rPr>
              <a:t> Per prestazioni </a:t>
            </a:r>
            <a:r>
              <a:rPr lang="it-IT" sz="2000" b="1" dirty="0" smtClean="0">
                <a:solidFill>
                  <a:schemeClr val="accent2"/>
                </a:solidFill>
              </a:rPr>
              <a:t>di non autosufficienza a capitalizzazione (Fondi autogestiti)</a:t>
            </a:r>
            <a:endParaRPr lang="it-IT" sz="2000" b="1" dirty="0">
              <a:solidFill>
                <a:schemeClr val="accent2"/>
              </a:solidFill>
            </a:endParaRPr>
          </a:p>
          <a:p>
            <a:endParaRPr lang="it-IT" sz="2000" dirty="0">
              <a:solidFill>
                <a:schemeClr val="accent2"/>
              </a:solidFill>
            </a:endParaRPr>
          </a:p>
          <a:p>
            <a:pPr marL="457200" indent="-457200" algn="just">
              <a:buClr>
                <a:srgbClr val="FF6600"/>
              </a:buClr>
              <a:buFont typeface="Wingdings" pitchFamily="2" charset="2"/>
              <a:buChar char="v"/>
            </a:pPr>
            <a:r>
              <a:rPr lang="it-IT" sz="2000" b="1" i="1" dirty="0" smtClean="0">
                <a:solidFill>
                  <a:schemeClr val="accent2"/>
                </a:solidFill>
              </a:rPr>
              <a:t>Riserva </a:t>
            </a:r>
            <a:r>
              <a:rPr lang="it-IT" sz="2000" b="1" i="1" dirty="0">
                <a:solidFill>
                  <a:schemeClr val="accent2"/>
                </a:solidFill>
              </a:rPr>
              <a:t>per oneri latenti o riserva attivi</a:t>
            </a:r>
            <a:r>
              <a:rPr lang="it-IT" sz="2000" dirty="0">
                <a:solidFill>
                  <a:schemeClr val="accent2"/>
                </a:solidFill>
              </a:rPr>
              <a:t>: </a:t>
            </a:r>
            <a:r>
              <a:rPr lang="it-IT" sz="2000" dirty="0" smtClean="0">
                <a:solidFill>
                  <a:schemeClr val="accent2"/>
                </a:solidFill>
              </a:rPr>
              <a:t>è determinata, in linea di principio, per singolo assistito col metodo della capitalizzazione delle quote contributive destinate alla specifica garanzia </a:t>
            </a:r>
            <a:r>
              <a:rPr lang="it-IT" sz="2000" dirty="0" smtClean="0">
                <a:solidFill>
                  <a:schemeClr val="accent2"/>
                </a:solidFill>
              </a:rPr>
              <a:t>(posizioni </a:t>
            </a:r>
            <a:r>
              <a:rPr lang="it-IT" sz="2000" dirty="0" smtClean="0">
                <a:solidFill>
                  <a:schemeClr val="accent2"/>
                </a:solidFill>
              </a:rPr>
              <a:t>individuali); potrebbe essere previsto un accantonamento </a:t>
            </a:r>
            <a:r>
              <a:rPr lang="it-IT" sz="2000" dirty="0">
                <a:solidFill>
                  <a:schemeClr val="accent2"/>
                </a:solidFill>
              </a:rPr>
              <a:t>unico per la totalità degli iscritti </a:t>
            </a:r>
            <a:endParaRPr lang="it-IT" sz="2000" dirty="0" smtClean="0">
              <a:solidFill>
                <a:schemeClr val="accent2"/>
              </a:solidFill>
            </a:endParaRPr>
          </a:p>
          <a:p>
            <a:pPr marL="457200" indent="-457200" algn="just">
              <a:buClr>
                <a:srgbClr val="FF6600"/>
              </a:buClr>
              <a:buFont typeface="Wingdings" pitchFamily="2" charset="2"/>
              <a:buChar char="v"/>
            </a:pPr>
            <a:endParaRPr lang="it-IT" sz="2000" dirty="0" smtClean="0">
              <a:solidFill>
                <a:schemeClr val="accent2"/>
              </a:solidFill>
            </a:endParaRPr>
          </a:p>
          <a:p>
            <a:pPr marL="457200" indent="-457200" algn="just">
              <a:buClr>
                <a:srgbClr val="FF6600"/>
              </a:buClr>
              <a:buFont typeface="Wingdings" pitchFamily="2" charset="2"/>
              <a:buChar char="v"/>
            </a:pPr>
            <a:r>
              <a:rPr lang="it-IT" sz="2000" b="1" i="1" dirty="0" smtClean="0">
                <a:solidFill>
                  <a:schemeClr val="accent2"/>
                </a:solidFill>
              </a:rPr>
              <a:t>Riserva </a:t>
            </a:r>
            <a:r>
              <a:rPr lang="it-IT" sz="2000" b="1" i="1" dirty="0">
                <a:solidFill>
                  <a:schemeClr val="accent2"/>
                </a:solidFill>
              </a:rPr>
              <a:t>per oneri maturati</a:t>
            </a:r>
            <a:r>
              <a:rPr lang="it-IT" sz="2000" dirty="0">
                <a:solidFill>
                  <a:schemeClr val="accent2"/>
                </a:solidFill>
              </a:rPr>
              <a:t>: accantonamento unico per </a:t>
            </a:r>
            <a:r>
              <a:rPr lang="it-IT" sz="2000" dirty="0" smtClean="0">
                <a:solidFill>
                  <a:schemeClr val="accent2"/>
                </a:solidFill>
              </a:rPr>
              <a:t>la      </a:t>
            </a:r>
            <a:r>
              <a:rPr lang="it-IT" sz="2000" dirty="0">
                <a:solidFill>
                  <a:schemeClr val="accent2"/>
                </a:solidFill>
              </a:rPr>
              <a:t>totalità dei percettori di </a:t>
            </a:r>
            <a:r>
              <a:rPr lang="it-IT" sz="2000" dirty="0" smtClean="0">
                <a:solidFill>
                  <a:schemeClr val="accent2"/>
                </a:solidFill>
              </a:rPr>
              <a:t>rendita</a:t>
            </a:r>
            <a:endParaRPr lang="it-IT" sz="2000" dirty="0">
              <a:solidFill>
                <a:schemeClr val="accent2"/>
              </a:solidFill>
            </a:endParaRPr>
          </a:p>
          <a:p>
            <a:pPr>
              <a:buFont typeface="Wingdings" pitchFamily="2" charset="2"/>
              <a:buNone/>
            </a:pPr>
            <a:r>
              <a:rPr lang="it-IT" sz="2000" dirty="0">
                <a:solidFill>
                  <a:schemeClr val="accent2"/>
                </a:solidFill>
                <a:latin typeface="Arial" charset="0"/>
              </a:rPr>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idx="4294967295"/>
          </p:nvPr>
        </p:nvSpPr>
        <p:spPr/>
        <p:txBody>
          <a:bodyPr/>
          <a:lstStyle/>
          <a:p>
            <a:pPr algn="l" eaLnBrk="1" hangingPunct="1"/>
            <a:r>
              <a:rPr lang="it-IT" sz="1600" b="1" dirty="0" smtClean="0">
                <a:solidFill>
                  <a:srgbClr val="FF9900"/>
                </a:solidFill>
                <a:latin typeface="Bookman Old Style" pitchFamily="18" charset="0"/>
              </a:rPr>
              <a:t>BILANCIO TECNICO E ACCANTONAMENTI: </a:t>
            </a:r>
            <a:br>
              <a:rPr lang="it-IT" sz="1600" b="1" dirty="0" smtClean="0">
                <a:solidFill>
                  <a:srgbClr val="FF9900"/>
                </a:solidFill>
                <a:latin typeface="Bookman Old Style" pitchFamily="18" charset="0"/>
              </a:rPr>
            </a:br>
            <a:r>
              <a:rPr lang="it-IT" sz="2000" b="1" dirty="0" smtClean="0">
                <a:solidFill>
                  <a:srgbClr val="FF9900"/>
                </a:solidFill>
                <a:latin typeface="Bookman Old Style" pitchFamily="18" charset="0"/>
              </a:rPr>
              <a:t>RACCOMANDAZIONI PER L’ATTUARI</a:t>
            </a:r>
            <a:r>
              <a:rPr lang="it-IT" sz="2200" b="1" dirty="0" smtClean="0">
                <a:solidFill>
                  <a:srgbClr val="FF9900"/>
                </a:solidFill>
                <a:latin typeface="Bookman Old Style" pitchFamily="18" charset="0"/>
              </a:rPr>
              <a:t>O</a:t>
            </a:r>
          </a:p>
        </p:txBody>
      </p:sp>
      <p:sp>
        <p:nvSpPr>
          <p:cNvPr id="76803" name="Segnaposto numero diapositiva 2"/>
          <p:cNvSpPr txBox="1">
            <a:spLocks/>
          </p:cNvSpPr>
          <p:nvPr/>
        </p:nvSpPr>
        <p:spPr bwMode="auto">
          <a:xfrm>
            <a:off x="8027988" y="404813"/>
            <a:ext cx="792162"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F8AB7776-BFB6-401A-A167-D0287B7F29E3}" type="slidenum">
              <a:rPr lang="it-IT" sz="1400" b="1">
                <a:solidFill>
                  <a:srgbClr val="FF9900"/>
                </a:solidFill>
              </a:rPr>
              <a:pPr algn="ctr" eaLnBrk="1" hangingPunct="1"/>
              <a:t>13</a:t>
            </a:fld>
            <a:endParaRPr lang="it-IT" sz="1400" b="1" dirty="0">
              <a:solidFill>
                <a:srgbClr val="FF9900"/>
              </a:solidFill>
            </a:endParaRPr>
          </a:p>
        </p:txBody>
      </p:sp>
      <p:sp>
        <p:nvSpPr>
          <p:cNvPr id="2" name="Rettangolo 1"/>
          <p:cNvSpPr/>
          <p:nvPr/>
        </p:nvSpPr>
        <p:spPr>
          <a:xfrm>
            <a:off x="539552" y="1301854"/>
            <a:ext cx="7740501" cy="4647426"/>
          </a:xfrm>
          <a:prstGeom prst="rect">
            <a:avLst/>
          </a:prstGeom>
        </p:spPr>
        <p:txBody>
          <a:bodyPr wrap="square">
            <a:spAutoFit/>
          </a:bodyPr>
          <a:lstStyle/>
          <a:p>
            <a:pPr lvl="0" algn="just"/>
            <a:r>
              <a:rPr lang="it-IT" sz="2000" b="1" dirty="0" smtClean="0">
                <a:solidFill>
                  <a:schemeClr val="accent2"/>
                </a:solidFill>
              </a:rPr>
              <a:t>L’attuario incaricato dal Fondo Sanitario deve:</a:t>
            </a:r>
          </a:p>
          <a:p>
            <a:pPr marL="285750" lvl="0" indent="-285750" algn="just">
              <a:buBlip>
                <a:blip r:embed="rId3"/>
              </a:buBlip>
            </a:pPr>
            <a:endParaRPr lang="it-IT" sz="1000" dirty="0">
              <a:solidFill>
                <a:schemeClr val="accent2"/>
              </a:solidFill>
            </a:endParaRPr>
          </a:p>
          <a:p>
            <a:pPr marL="285750" lvl="0" indent="-285750" algn="just">
              <a:buBlip>
                <a:blip r:embed="rId3"/>
              </a:buBlip>
            </a:pPr>
            <a:r>
              <a:rPr lang="it-IT" sz="1900" dirty="0" smtClean="0">
                <a:solidFill>
                  <a:schemeClr val="accent2"/>
                </a:solidFill>
              </a:rPr>
              <a:t>chiedere al Fondo di </a:t>
            </a:r>
            <a:r>
              <a:rPr lang="it-IT" sz="1900" dirty="0">
                <a:solidFill>
                  <a:schemeClr val="accent2"/>
                </a:solidFill>
              </a:rPr>
              <a:t>poter disporre in via continuativa dei dati e delle informazioni </a:t>
            </a:r>
            <a:r>
              <a:rPr lang="it-IT" sz="1900" dirty="0" smtClean="0">
                <a:solidFill>
                  <a:schemeClr val="accent2"/>
                </a:solidFill>
              </a:rPr>
              <a:t>necessarie</a:t>
            </a:r>
          </a:p>
          <a:p>
            <a:pPr marL="285750" lvl="0" indent="-285750" algn="just">
              <a:buBlip>
                <a:blip r:embed="rId3"/>
              </a:buBlip>
            </a:pPr>
            <a:r>
              <a:rPr lang="it-IT" sz="1900" dirty="0" smtClean="0">
                <a:solidFill>
                  <a:schemeClr val="accent2"/>
                </a:solidFill>
              </a:rPr>
              <a:t>elaborare i dati sottoponendoli ad efficienti controlli, anche ai fini della congruità ed esaustività degli stessi</a:t>
            </a:r>
          </a:p>
          <a:p>
            <a:pPr marL="285750" lvl="0" indent="-285750" algn="just">
              <a:buBlip>
                <a:blip r:embed="rId3"/>
              </a:buBlip>
            </a:pPr>
            <a:r>
              <a:rPr lang="it-IT" sz="1900" dirty="0" smtClean="0">
                <a:solidFill>
                  <a:schemeClr val="accent2"/>
                </a:solidFill>
              </a:rPr>
              <a:t>costruire con opportuna prudenza un coerente sistema di basi tecniche</a:t>
            </a:r>
          </a:p>
          <a:p>
            <a:pPr marL="285750" lvl="0" indent="-285750" algn="just">
              <a:buBlip>
                <a:blip r:embed="rId3"/>
              </a:buBlip>
            </a:pPr>
            <a:r>
              <a:rPr lang="it-IT" sz="1900" dirty="0">
                <a:solidFill>
                  <a:schemeClr val="accent2"/>
                </a:solidFill>
              </a:rPr>
              <a:t>u</a:t>
            </a:r>
            <a:r>
              <a:rPr lang="it-IT" sz="1900" dirty="0" smtClean="0">
                <a:solidFill>
                  <a:schemeClr val="accent2"/>
                </a:solidFill>
              </a:rPr>
              <a:t>tilizzare idonee metodologie di calcolo per la stima degli accantonamenti </a:t>
            </a:r>
          </a:p>
          <a:p>
            <a:pPr marL="285750" lvl="0" indent="-285750" algn="just">
              <a:buBlip>
                <a:blip r:embed="rId3"/>
              </a:buBlip>
            </a:pPr>
            <a:r>
              <a:rPr lang="it-IT" sz="1900" dirty="0" smtClean="0">
                <a:solidFill>
                  <a:schemeClr val="accent2"/>
                </a:solidFill>
              </a:rPr>
              <a:t>far riferimento alle linee guida emanate dall’Ordine degli Attuari (anche relative alle assicurazioni </a:t>
            </a:r>
            <a:r>
              <a:rPr lang="it-IT" sz="1900" dirty="0" smtClean="0">
                <a:solidFill>
                  <a:schemeClr val="accent2"/>
                </a:solidFill>
              </a:rPr>
              <a:t>danni, vita o </a:t>
            </a:r>
            <a:r>
              <a:rPr lang="it-IT" sz="1900" dirty="0" smtClean="0">
                <a:solidFill>
                  <a:schemeClr val="accent2"/>
                </a:solidFill>
              </a:rPr>
              <a:t>ai fondi pensione, a seconda delle analogie con tali  settori di </a:t>
            </a:r>
            <a:r>
              <a:rPr lang="it-IT" sz="1900" dirty="0" smtClean="0">
                <a:solidFill>
                  <a:schemeClr val="accent2"/>
                </a:solidFill>
              </a:rPr>
              <a:t>attività)</a:t>
            </a:r>
            <a:endParaRPr lang="it-IT" sz="1900" dirty="0" smtClean="0">
              <a:solidFill>
                <a:schemeClr val="accent2"/>
              </a:solidFill>
            </a:endParaRPr>
          </a:p>
          <a:p>
            <a:pPr marL="285750" lvl="0" indent="-285750" algn="just">
              <a:buBlip>
                <a:blip r:embed="rId3"/>
              </a:buBlip>
            </a:pPr>
            <a:r>
              <a:rPr lang="it-IT" sz="1900" dirty="0" smtClean="0">
                <a:solidFill>
                  <a:schemeClr val="accent2"/>
                </a:solidFill>
              </a:rPr>
              <a:t>nella relazione tecnica, oltre ai risultati ottenuti, illustrare in maniera semplice e sintetica anche le varie fasi che conducono a quei risultati</a:t>
            </a:r>
          </a:p>
        </p:txBody>
      </p:sp>
    </p:spTree>
    <p:extLst>
      <p:ext uri="{BB962C8B-B14F-4D97-AF65-F5344CB8AC3E}">
        <p14:creationId xmlns:p14="http://schemas.microsoft.com/office/powerpoint/2010/main" val="18850431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539750" y="260350"/>
            <a:ext cx="8229600" cy="1143000"/>
          </a:xfrm>
        </p:spPr>
        <p:txBody>
          <a:bodyPr/>
          <a:lstStyle/>
          <a:p>
            <a:pPr algn="l" eaLnBrk="1" hangingPunct="1"/>
            <a:r>
              <a:rPr lang="it-IT" sz="2400" b="1" dirty="0" smtClean="0">
                <a:solidFill>
                  <a:srgbClr val="FF9900"/>
                </a:solidFill>
                <a:latin typeface="Bookman Old Style" pitchFamily="18" charset="0"/>
              </a:rPr>
              <a:t>BILANCIO </a:t>
            </a:r>
            <a:r>
              <a:rPr lang="it-IT" sz="2400" b="1" dirty="0" smtClean="0">
                <a:solidFill>
                  <a:srgbClr val="FF9900"/>
                </a:solidFill>
                <a:latin typeface="Bookman Old Style" pitchFamily="18" charset="0"/>
              </a:rPr>
              <a:t>TECNICO</a:t>
            </a:r>
          </a:p>
        </p:txBody>
      </p:sp>
      <p:sp>
        <p:nvSpPr>
          <p:cNvPr id="8195" name="Text Box 3"/>
          <p:cNvSpPr txBox="1">
            <a:spLocks noChangeArrowheads="1"/>
          </p:cNvSpPr>
          <p:nvPr/>
        </p:nvSpPr>
        <p:spPr bwMode="auto">
          <a:xfrm>
            <a:off x="539750" y="1628800"/>
            <a:ext cx="7993063"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lvl="1" indent="0" algn="just" eaLnBrk="1" hangingPunct="1">
              <a:spcAft>
                <a:spcPct val="30000"/>
              </a:spcAft>
            </a:pPr>
            <a:r>
              <a:rPr lang="it-IT" sz="2000" dirty="0">
                <a:solidFill>
                  <a:schemeClr val="accent2"/>
                </a:solidFill>
                <a:latin typeface="Bookman Old Style" pitchFamily="18" charset="0"/>
              </a:rPr>
              <a:t>È lo </a:t>
            </a:r>
            <a:r>
              <a:rPr lang="it-IT" sz="2000" b="1" i="1" dirty="0">
                <a:solidFill>
                  <a:schemeClr val="accent2"/>
                </a:solidFill>
                <a:latin typeface="Bookman Old Style" pitchFamily="18" charset="0"/>
              </a:rPr>
              <a:t>STRUMENTO</a:t>
            </a:r>
            <a:r>
              <a:rPr lang="it-IT" sz="2000" dirty="0">
                <a:solidFill>
                  <a:schemeClr val="accent2"/>
                </a:solidFill>
                <a:latin typeface="Bookman Old Style" pitchFamily="18" charset="0"/>
              </a:rPr>
              <a:t> per valutare la congruità del patrimonio del Fondo nei confronti degli impegni </a:t>
            </a:r>
            <a:r>
              <a:rPr lang="it-IT" sz="2000" dirty="0" smtClean="0">
                <a:solidFill>
                  <a:schemeClr val="accent2"/>
                </a:solidFill>
                <a:latin typeface="Bookman Old Style" pitchFamily="18" charset="0"/>
              </a:rPr>
              <a:t>assunti</a:t>
            </a:r>
          </a:p>
          <a:p>
            <a:pPr marL="0" lvl="1" indent="0" algn="just" eaLnBrk="1" hangingPunct="1">
              <a:spcAft>
                <a:spcPct val="30000"/>
              </a:spcAft>
            </a:pPr>
            <a:r>
              <a:rPr lang="it-IT" sz="2000" dirty="0">
                <a:solidFill>
                  <a:schemeClr val="accent2"/>
                </a:solidFill>
                <a:latin typeface="Bookman Old Style" pitchFamily="18" charset="0"/>
              </a:rPr>
              <a:t>È un supporto indispensabile agli organi del Fondo Sanitario in quanto fornisce in maniera prospettica tutte le indicazioni utili per la </a:t>
            </a:r>
            <a:r>
              <a:rPr lang="it-IT" sz="2000" dirty="0" err="1">
                <a:solidFill>
                  <a:schemeClr val="accent2"/>
                </a:solidFill>
                <a:latin typeface="Bookman Old Style" pitchFamily="18" charset="0"/>
              </a:rPr>
              <a:t>governance</a:t>
            </a:r>
            <a:r>
              <a:rPr lang="it-IT" sz="2000" dirty="0">
                <a:solidFill>
                  <a:schemeClr val="accent2"/>
                </a:solidFill>
                <a:latin typeface="Bookman Old Style" pitchFamily="18" charset="0"/>
              </a:rPr>
              <a:t> del Fondo stesso.</a:t>
            </a:r>
            <a:endParaRPr lang="it-IT" sz="2000" dirty="0">
              <a:solidFill>
                <a:schemeClr val="accent2"/>
              </a:solidFill>
              <a:latin typeface="Bookman Old Style" pitchFamily="18" charset="0"/>
            </a:endParaRPr>
          </a:p>
          <a:p>
            <a:pPr algn="just" eaLnBrk="1" hangingPunct="1">
              <a:spcAft>
                <a:spcPct val="30000"/>
              </a:spcAft>
            </a:pPr>
            <a:r>
              <a:rPr lang="it-IT" sz="2000" dirty="0" smtClean="0">
                <a:solidFill>
                  <a:schemeClr val="accent2"/>
                </a:solidFill>
                <a:latin typeface="Bookman Old Style" pitchFamily="18" charset="0"/>
              </a:rPr>
              <a:t>Permette </a:t>
            </a:r>
            <a:r>
              <a:rPr lang="it-IT" sz="2000" dirty="0">
                <a:solidFill>
                  <a:schemeClr val="accent2"/>
                </a:solidFill>
                <a:latin typeface="Bookman Old Style" pitchFamily="18" charset="0"/>
              </a:rPr>
              <a:t>infatti di </a:t>
            </a:r>
            <a:r>
              <a:rPr lang="it-IT" sz="2000" dirty="0" smtClean="0">
                <a:solidFill>
                  <a:schemeClr val="accent2"/>
                </a:solidFill>
                <a:latin typeface="Bookman Old Style" pitchFamily="18" charset="0"/>
              </a:rPr>
              <a:t>prevedere la dinamica futura delle grandezze tipiche del Fondo, stimando </a:t>
            </a:r>
            <a:r>
              <a:rPr lang="it-IT" sz="2000" dirty="0">
                <a:solidFill>
                  <a:schemeClr val="accent2"/>
                </a:solidFill>
                <a:latin typeface="Bookman Old Style" pitchFamily="18" charset="0"/>
              </a:rPr>
              <a:t>i </a:t>
            </a:r>
            <a:r>
              <a:rPr lang="it-IT" sz="2000" b="1" i="1" dirty="0">
                <a:solidFill>
                  <a:schemeClr val="accent2"/>
                </a:solidFill>
                <a:latin typeface="Bookman Old Style" pitchFamily="18" charset="0"/>
              </a:rPr>
              <a:t>flussi annui delle entrate e delle uscite </a:t>
            </a:r>
            <a:r>
              <a:rPr lang="it-IT" sz="2000" dirty="0">
                <a:solidFill>
                  <a:schemeClr val="accent2"/>
                </a:solidFill>
                <a:latin typeface="Bookman Old Style" pitchFamily="18" charset="0"/>
              </a:rPr>
              <a:t>della </a:t>
            </a:r>
            <a:r>
              <a:rPr lang="it-IT" sz="2000" dirty="0" smtClean="0">
                <a:solidFill>
                  <a:schemeClr val="accent2"/>
                </a:solidFill>
                <a:latin typeface="Bookman Old Style" pitchFamily="18" charset="0"/>
              </a:rPr>
              <a:t>gestione e ponendo </a:t>
            </a:r>
            <a:r>
              <a:rPr lang="it-IT" sz="2000" dirty="0">
                <a:solidFill>
                  <a:schemeClr val="accent2"/>
                </a:solidFill>
                <a:latin typeface="Bookman Old Style" pitchFamily="18" charset="0"/>
              </a:rPr>
              <a:t>a confronto voci attive e </a:t>
            </a:r>
            <a:r>
              <a:rPr lang="it-IT" sz="2000" dirty="0" smtClean="0">
                <a:solidFill>
                  <a:schemeClr val="accent2"/>
                </a:solidFill>
                <a:latin typeface="Bookman Old Style" pitchFamily="18" charset="0"/>
              </a:rPr>
              <a:t>voci passive.</a:t>
            </a:r>
            <a:endParaRPr lang="it-IT" sz="2000" dirty="0">
              <a:solidFill>
                <a:schemeClr val="accent2"/>
              </a:solidFill>
              <a:latin typeface="Bookman Old Style" pitchFamily="18" charset="0"/>
            </a:endParaRPr>
          </a:p>
          <a:p>
            <a:pPr algn="just" eaLnBrk="1" hangingPunct="1">
              <a:spcAft>
                <a:spcPct val="30000"/>
              </a:spcAft>
            </a:pPr>
            <a:r>
              <a:rPr lang="it-IT" sz="2000" b="1" dirty="0" smtClean="0">
                <a:solidFill>
                  <a:schemeClr val="accent2"/>
                </a:solidFill>
                <a:latin typeface="Bookman Old Style" pitchFamily="18" charset="0"/>
              </a:rPr>
              <a:t>voci attive</a:t>
            </a:r>
            <a:r>
              <a:rPr lang="it-IT" sz="2000" dirty="0" smtClean="0">
                <a:solidFill>
                  <a:schemeClr val="accent2"/>
                </a:solidFill>
                <a:latin typeface="Bookman Old Style" pitchFamily="18" charset="0"/>
              </a:rPr>
              <a:t>: </a:t>
            </a:r>
            <a:r>
              <a:rPr lang="it-IT" sz="2000" dirty="0">
                <a:solidFill>
                  <a:schemeClr val="accent2"/>
                </a:solidFill>
                <a:latin typeface="Bookman Old Style" pitchFamily="18" charset="0"/>
              </a:rPr>
              <a:t>patrimonio,  entrate </a:t>
            </a:r>
            <a:r>
              <a:rPr lang="it-IT" sz="2000" dirty="0" smtClean="0">
                <a:solidFill>
                  <a:schemeClr val="accent2"/>
                </a:solidFill>
                <a:latin typeface="Bookman Old Style" pitchFamily="18" charset="0"/>
              </a:rPr>
              <a:t>contributive, </a:t>
            </a:r>
            <a:r>
              <a:rPr lang="it-IT" sz="2000" dirty="0" smtClean="0">
                <a:solidFill>
                  <a:schemeClr val="accent2"/>
                </a:solidFill>
                <a:latin typeface="Bookman Old Style" pitchFamily="18" charset="0"/>
              </a:rPr>
              <a:t>rendimento del patrimonio…</a:t>
            </a:r>
            <a:endParaRPr lang="it-IT" sz="2000" dirty="0">
              <a:solidFill>
                <a:schemeClr val="accent2"/>
              </a:solidFill>
              <a:latin typeface="Bookman Old Style" pitchFamily="18" charset="0"/>
            </a:endParaRPr>
          </a:p>
          <a:p>
            <a:pPr algn="just" eaLnBrk="1" hangingPunct="1">
              <a:spcAft>
                <a:spcPct val="30000"/>
              </a:spcAft>
            </a:pPr>
            <a:r>
              <a:rPr lang="it-IT" sz="2000" b="1" dirty="0" smtClean="0">
                <a:solidFill>
                  <a:schemeClr val="accent2"/>
                </a:solidFill>
                <a:latin typeface="Bookman Old Style" pitchFamily="18" charset="0"/>
              </a:rPr>
              <a:t>voci passive</a:t>
            </a:r>
            <a:r>
              <a:rPr lang="it-IT" sz="2000" dirty="0" smtClean="0">
                <a:solidFill>
                  <a:schemeClr val="accent2"/>
                </a:solidFill>
                <a:latin typeface="Bookman Old Style" pitchFamily="18" charset="0"/>
              </a:rPr>
              <a:t>: spese per prestazioni</a:t>
            </a:r>
            <a:r>
              <a:rPr lang="it-IT" sz="2000" dirty="0" smtClean="0">
                <a:solidFill>
                  <a:schemeClr val="accent2"/>
                </a:solidFill>
                <a:latin typeface="Bookman Old Style" pitchFamily="18" charset="0"/>
              </a:rPr>
              <a:t>, </a:t>
            </a:r>
            <a:r>
              <a:rPr lang="it-IT" sz="2000" dirty="0" smtClean="0">
                <a:solidFill>
                  <a:schemeClr val="accent2"/>
                </a:solidFill>
                <a:latin typeface="Bookman Old Style" pitchFamily="18" charset="0"/>
              </a:rPr>
              <a:t>spese di funzionamento…</a:t>
            </a:r>
            <a:endParaRPr lang="it-IT" sz="2000" dirty="0">
              <a:solidFill>
                <a:schemeClr val="accent2"/>
              </a:solidFill>
              <a:latin typeface="Bookman Old Style" pitchFamily="18" charset="0"/>
            </a:endParaRPr>
          </a:p>
        </p:txBody>
      </p:sp>
      <p:sp>
        <p:nvSpPr>
          <p:cNvPr id="8196" name="Segnaposto numero diapositiva 2"/>
          <p:cNvSpPr>
            <a:spLocks noGrp="1"/>
          </p:cNvSpPr>
          <p:nvPr>
            <p:ph type="sldNum" sz="quarter" idx="10"/>
          </p:nvPr>
        </p:nvSpPr>
        <p:spPr bwMode="auto">
          <a:xfrm>
            <a:off x="8027988" y="404813"/>
            <a:ext cx="792162" cy="431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F34F61E-CCA2-4ED2-95EA-266F7DEC7156}" type="slidenum">
              <a:rPr lang="it-IT" b="1">
                <a:solidFill>
                  <a:srgbClr val="FF9900"/>
                </a:solidFill>
              </a:rPr>
              <a:pPr eaLnBrk="1" hangingPunct="1"/>
              <a:t>2</a:t>
            </a:fld>
            <a:endParaRPr lang="it-IT" b="1">
              <a:solidFill>
                <a:srgbClr val="FF99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519113" y="274638"/>
            <a:ext cx="8229600" cy="1143000"/>
          </a:xfrm>
        </p:spPr>
        <p:txBody>
          <a:bodyPr/>
          <a:lstStyle/>
          <a:p>
            <a:pPr algn="l" eaLnBrk="1" hangingPunct="1"/>
            <a:r>
              <a:rPr lang="it-IT" sz="2400" b="1" dirty="0" smtClean="0">
                <a:solidFill>
                  <a:srgbClr val="FF9900"/>
                </a:solidFill>
                <a:latin typeface="Bookman Old Style" pitchFamily="18" charset="0"/>
              </a:rPr>
              <a:t>BILANCIO </a:t>
            </a:r>
            <a:r>
              <a:rPr lang="it-IT" sz="2400" b="1" dirty="0" smtClean="0">
                <a:solidFill>
                  <a:srgbClr val="FF9900"/>
                </a:solidFill>
                <a:latin typeface="Bookman Old Style" pitchFamily="18" charset="0"/>
              </a:rPr>
              <a:t>TECNICO</a:t>
            </a:r>
          </a:p>
        </p:txBody>
      </p:sp>
      <p:sp>
        <p:nvSpPr>
          <p:cNvPr id="12" name="Text Box 9"/>
          <p:cNvSpPr txBox="1">
            <a:spLocks noChangeArrowheads="1"/>
          </p:cNvSpPr>
          <p:nvPr/>
        </p:nvSpPr>
        <p:spPr bwMode="auto">
          <a:xfrm>
            <a:off x="323850" y="1817688"/>
            <a:ext cx="8280400" cy="323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ct val="50000"/>
              </a:spcBef>
            </a:pPr>
            <a:r>
              <a:rPr lang="it-IT" dirty="0">
                <a:solidFill>
                  <a:schemeClr val="accent2"/>
                </a:solidFill>
                <a:latin typeface="Bookman Old Style" pitchFamily="18" charset="0"/>
              </a:rPr>
              <a:t>Le metodologie di calcolo che si utilizzano devono permettere l’esposizione dei risultati sia in forma </a:t>
            </a:r>
            <a:r>
              <a:rPr lang="it-IT" b="1" i="1" dirty="0">
                <a:solidFill>
                  <a:schemeClr val="accent2"/>
                </a:solidFill>
                <a:latin typeface="Bookman Old Style" pitchFamily="18" charset="0"/>
              </a:rPr>
              <a:t>analitica</a:t>
            </a:r>
            <a:r>
              <a:rPr lang="it-IT" dirty="0">
                <a:solidFill>
                  <a:schemeClr val="accent2"/>
                </a:solidFill>
                <a:latin typeface="Bookman Old Style" pitchFamily="18" charset="0"/>
              </a:rPr>
              <a:t> che </a:t>
            </a:r>
            <a:r>
              <a:rPr lang="it-IT" b="1" i="1" dirty="0">
                <a:solidFill>
                  <a:schemeClr val="accent2"/>
                </a:solidFill>
                <a:latin typeface="Bookman Old Style" pitchFamily="18" charset="0"/>
              </a:rPr>
              <a:t>sintetica</a:t>
            </a:r>
            <a:r>
              <a:rPr lang="it-IT" dirty="0">
                <a:solidFill>
                  <a:schemeClr val="accent2"/>
                </a:solidFill>
                <a:latin typeface="Bookman Old Style" pitchFamily="18" charset="0"/>
              </a:rPr>
              <a:t> a seconda della </a:t>
            </a:r>
            <a:r>
              <a:rPr lang="it-IT" b="1" i="1" dirty="0">
                <a:solidFill>
                  <a:schemeClr val="accent2"/>
                </a:solidFill>
                <a:latin typeface="Bookman Old Style" pitchFamily="18" charset="0"/>
              </a:rPr>
              <a:t>tipologia di prestazione</a:t>
            </a:r>
            <a:r>
              <a:rPr lang="it-IT" dirty="0">
                <a:solidFill>
                  <a:schemeClr val="accent2"/>
                </a:solidFill>
                <a:latin typeface="Bookman Old Style" pitchFamily="18" charset="0"/>
              </a:rPr>
              <a:t> e precisamente:</a:t>
            </a:r>
          </a:p>
          <a:p>
            <a:pPr algn="just" eaLnBrk="1" hangingPunct="1">
              <a:spcBef>
                <a:spcPct val="50000"/>
              </a:spcBef>
            </a:pPr>
            <a:endParaRPr lang="it-IT" sz="1000" dirty="0">
              <a:solidFill>
                <a:schemeClr val="accent2"/>
              </a:solidFill>
              <a:latin typeface="Bookman Old Style" pitchFamily="18" charset="0"/>
            </a:endParaRPr>
          </a:p>
          <a:p>
            <a:pPr algn="just" eaLnBrk="1" hangingPunct="1">
              <a:spcAft>
                <a:spcPct val="30000"/>
              </a:spcAft>
              <a:buFontTx/>
              <a:buBlip>
                <a:blip r:embed="rId3"/>
              </a:buBlip>
            </a:pPr>
            <a:r>
              <a:rPr lang="it-IT" dirty="0">
                <a:solidFill>
                  <a:schemeClr val="accent2"/>
                </a:solidFill>
                <a:latin typeface="Bookman Old Style" pitchFamily="18" charset="0"/>
              </a:rPr>
              <a:t>prestazioni a ripartizione (sia per fondi autogestiti sia convenzionati)</a:t>
            </a:r>
            <a:br>
              <a:rPr lang="it-IT" dirty="0">
                <a:solidFill>
                  <a:schemeClr val="accent2"/>
                </a:solidFill>
                <a:latin typeface="Bookman Old Style" pitchFamily="18" charset="0"/>
              </a:rPr>
            </a:br>
            <a:r>
              <a:rPr lang="it-IT" dirty="0" smtClean="0">
                <a:solidFill>
                  <a:schemeClr val="accent2"/>
                </a:solidFill>
                <a:latin typeface="Bookman Old Style" pitchFamily="18" charset="0"/>
              </a:rPr>
              <a:t>	</a:t>
            </a:r>
            <a:r>
              <a:rPr lang="it-IT" b="1" i="1" dirty="0" smtClean="0">
                <a:solidFill>
                  <a:schemeClr val="accent2"/>
                </a:solidFill>
                <a:latin typeface="Bookman Old Style" pitchFamily="18" charset="0"/>
              </a:rPr>
              <a:t>bilancio </a:t>
            </a:r>
            <a:r>
              <a:rPr lang="it-IT" b="1" i="1" dirty="0">
                <a:solidFill>
                  <a:schemeClr val="accent2"/>
                </a:solidFill>
                <a:latin typeface="Bookman Old Style" pitchFamily="18" charset="0"/>
              </a:rPr>
              <a:t>tecnico </a:t>
            </a:r>
            <a:r>
              <a:rPr lang="it-IT" b="1" i="1" dirty="0" smtClean="0">
                <a:solidFill>
                  <a:schemeClr val="accent2"/>
                </a:solidFill>
                <a:latin typeface="Bookman Old Style" pitchFamily="18" charset="0"/>
              </a:rPr>
              <a:t>analitico </a:t>
            </a:r>
            <a:r>
              <a:rPr lang="it-IT" dirty="0" smtClean="0">
                <a:solidFill>
                  <a:schemeClr val="accent2"/>
                </a:solidFill>
                <a:latin typeface="Bookman Old Style" pitchFamily="18" charset="0"/>
              </a:rPr>
              <a:t>(Schema esemplificativo 1)</a:t>
            </a:r>
            <a:endParaRPr lang="it-IT" b="1" i="1" dirty="0">
              <a:solidFill>
                <a:schemeClr val="accent2"/>
              </a:solidFill>
              <a:latin typeface="Bookman Old Style" pitchFamily="18" charset="0"/>
            </a:endParaRPr>
          </a:p>
          <a:p>
            <a:pPr algn="just" eaLnBrk="1" hangingPunct="1">
              <a:spcAft>
                <a:spcPct val="30000"/>
              </a:spcAft>
              <a:buFontTx/>
              <a:buBlip>
                <a:blip r:embed="rId3"/>
              </a:buBlip>
            </a:pPr>
            <a:r>
              <a:rPr lang="it-IT" dirty="0">
                <a:solidFill>
                  <a:schemeClr val="accent2"/>
                </a:solidFill>
                <a:latin typeface="Bookman Old Style" pitchFamily="18" charset="0"/>
              </a:rPr>
              <a:t>prestazioni di non autosufficienza a capitalizzazione (gestione diretta)</a:t>
            </a:r>
            <a:br>
              <a:rPr lang="it-IT" dirty="0">
                <a:solidFill>
                  <a:schemeClr val="accent2"/>
                </a:solidFill>
                <a:latin typeface="Bookman Old Style" pitchFamily="18" charset="0"/>
              </a:rPr>
            </a:br>
            <a:r>
              <a:rPr lang="it-IT" dirty="0">
                <a:solidFill>
                  <a:schemeClr val="accent2"/>
                </a:solidFill>
                <a:latin typeface="Bookman Old Style" pitchFamily="18" charset="0"/>
              </a:rPr>
              <a:t>       </a:t>
            </a:r>
            <a:r>
              <a:rPr lang="it-IT" dirty="0" smtClean="0">
                <a:solidFill>
                  <a:schemeClr val="accent2"/>
                </a:solidFill>
                <a:latin typeface="Bookman Old Style" pitchFamily="18" charset="0"/>
              </a:rPr>
              <a:t>	</a:t>
            </a:r>
            <a:r>
              <a:rPr lang="it-IT" b="1" i="1" dirty="0" smtClean="0">
                <a:solidFill>
                  <a:schemeClr val="accent2"/>
                </a:solidFill>
                <a:latin typeface="Bookman Old Style" pitchFamily="18" charset="0"/>
              </a:rPr>
              <a:t>bilancio tecnico sintetico </a:t>
            </a:r>
            <a:r>
              <a:rPr lang="it-IT" dirty="0" smtClean="0">
                <a:solidFill>
                  <a:schemeClr val="accent2"/>
                </a:solidFill>
                <a:latin typeface="Bookman Old Style" pitchFamily="18" charset="0"/>
              </a:rPr>
              <a:t>(Schema esemplificativo 2)</a:t>
            </a:r>
            <a:endParaRPr lang="it-IT" b="1" i="1" dirty="0">
              <a:solidFill>
                <a:schemeClr val="accent2"/>
              </a:solidFill>
              <a:latin typeface="Bookman Old Style" pitchFamily="18" charset="0"/>
            </a:endParaRPr>
          </a:p>
          <a:p>
            <a:pPr algn="just" eaLnBrk="1" hangingPunct="1"/>
            <a:endParaRPr lang="it-IT" b="1" i="1" dirty="0">
              <a:solidFill>
                <a:schemeClr val="accent2"/>
              </a:solidFill>
              <a:latin typeface="Bookman Old Style" pitchFamily="18" charset="0"/>
            </a:endParaRPr>
          </a:p>
          <a:p>
            <a:pPr algn="just" eaLnBrk="1" hangingPunct="1"/>
            <a:r>
              <a:rPr lang="it-IT" b="1" i="1" dirty="0">
                <a:solidFill>
                  <a:schemeClr val="accent2"/>
                </a:solidFill>
                <a:latin typeface="Bookman Old Style" pitchFamily="18" charset="0"/>
              </a:rPr>
              <a:t>N.B.: Congiuntamente al bilancio tecnico sintetico va redatto anche quello analitico</a:t>
            </a:r>
          </a:p>
        </p:txBody>
      </p:sp>
      <p:sp>
        <p:nvSpPr>
          <p:cNvPr id="9220" name="AutoShape 5"/>
          <p:cNvSpPr>
            <a:spLocks noChangeArrowheads="1"/>
          </p:cNvSpPr>
          <p:nvPr/>
        </p:nvSpPr>
        <p:spPr bwMode="auto">
          <a:xfrm>
            <a:off x="611188" y="3286125"/>
            <a:ext cx="328612" cy="142875"/>
          </a:xfrm>
          <a:prstGeom prst="notchedRightArrow">
            <a:avLst>
              <a:gd name="adj1" fmla="val 50000"/>
              <a:gd name="adj2" fmla="val 57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atin typeface="Arial" charset="0"/>
            </a:endParaRPr>
          </a:p>
        </p:txBody>
      </p:sp>
      <p:sp>
        <p:nvSpPr>
          <p:cNvPr id="9221" name="AutoShape 5"/>
          <p:cNvSpPr>
            <a:spLocks noChangeArrowheads="1"/>
          </p:cNvSpPr>
          <p:nvPr/>
        </p:nvSpPr>
        <p:spPr bwMode="auto">
          <a:xfrm>
            <a:off x="611188" y="3933825"/>
            <a:ext cx="328612" cy="142875"/>
          </a:xfrm>
          <a:prstGeom prst="notchedRightArrow">
            <a:avLst>
              <a:gd name="adj1" fmla="val 50000"/>
              <a:gd name="adj2" fmla="val 57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latin typeface="Arial" charset="0"/>
            </a:endParaRPr>
          </a:p>
        </p:txBody>
      </p:sp>
      <p:sp>
        <p:nvSpPr>
          <p:cNvPr id="9222" name="Segnaposto numero diapositiva 2"/>
          <p:cNvSpPr>
            <a:spLocks noGrp="1"/>
          </p:cNvSpPr>
          <p:nvPr>
            <p:ph type="sldNum" sz="quarter" idx="10"/>
          </p:nvPr>
        </p:nvSpPr>
        <p:spPr bwMode="auto">
          <a:xfrm>
            <a:off x="8027988" y="404813"/>
            <a:ext cx="792162" cy="431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F02DD2A-817B-4B17-8075-7E3229AE9ECF}" type="slidenum">
              <a:rPr lang="it-IT" b="1">
                <a:solidFill>
                  <a:srgbClr val="FF9900"/>
                </a:solidFill>
              </a:rPr>
              <a:pPr eaLnBrk="1" hangingPunct="1"/>
              <a:t>3</a:t>
            </a:fld>
            <a:endParaRPr lang="it-IT" b="1">
              <a:solidFill>
                <a:srgbClr val="FF99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p:txBody>
          <a:bodyPr/>
          <a:lstStyle/>
          <a:p>
            <a:pPr algn="l" eaLnBrk="1" hangingPunct="1"/>
            <a:r>
              <a:rPr lang="it-IT" sz="2400" b="1" dirty="0" smtClean="0">
                <a:solidFill>
                  <a:srgbClr val="FF9900"/>
                </a:solidFill>
                <a:latin typeface="Bookman Old Style" pitchFamily="18" charset="0"/>
              </a:rPr>
              <a:t>BILANCIO </a:t>
            </a:r>
            <a:r>
              <a:rPr lang="it-IT" sz="2400" b="1" dirty="0" smtClean="0">
                <a:solidFill>
                  <a:srgbClr val="FF9900"/>
                </a:solidFill>
                <a:latin typeface="Bookman Old Style" pitchFamily="18" charset="0"/>
              </a:rPr>
              <a:t>TECNICO</a:t>
            </a:r>
          </a:p>
        </p:txBody>
      </p:sp>
      <p:sp>
        <p:nvSpPr>
          <p:cNvPr id="7" name="Text Box 17"/>
          <p:cNvSpPr txBox="1">
            <a:spLocks noChangeArrowheads="1"/>
          </p:cNvSpPr>
          <p:nvPr/>
        </p:nvSpPr>
        <p:spPr bwMode="auto">
          <a:xfrm>
            <a:off x="468313" y="1773238"/>
            <a:ext cx="7559675" cy="369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63538" indent="-363538">
              <a:defRPr>
                <a:solidFill>
                  <a:schemeClr val="tx1"/>
                </a:solidFill>
                <a:latin typeface="Arial" pitchFamily="34" charset="0"/>
              </a:defRPr>
            </a:lvl1pPr>
            <a:lvl2pPr marL="542925">
              <a:defRPr>
                <a:solidFill>
                  <a:schemeClr val="tx1"/>
                </a:solidFill>
                <a:latin typeface="Arial" pitchFamily="34" charset="0"/>
              </a:defRPr>
            </a:lvl2pPr>
            <a:lvl3pPr>
              <a:defRPr>
                <a:solidFill>
                  <a:schemeClr val="tx1"/>
                </a:solidFill>
                <a:latin typeface="Arial" pitchFamily="34" charset="0"/>
              </a:defRPr>
            </a:lvl3pPr>
            <a:lvl4pPr>
              <a:defRPr>
                <a:solidFill>
                  <a:schemeClr val="tx1"/>
                </a:solidFill>
                <a:latin typeface="Arial" pitchFamily="34" charset="0"/>
              </a:defRPr>
            </a:lvl4pPr>
            <a:lvl5pPr>
              <a:defRPr>
                <a:solidFill>
                  <a:schemeClr val="tx1"/>
                </a:solidFill>
                <a:latin typeface="Arial" pitchFamily="34" charset="0"/>
              </a:defRPr>
            </a:lvl5pPr>
            <a:lvl6pPr fontAlgn="base">
              <a:spcBef>
                <a:spcPct val="0"/>
              </a:spcBef>
              <a:spcAft>
                <a:spcPct val="0"/>
              </a:spcAft>
              <a:defRPr>
                <a:solidFill>
                  <a:schemeClr val="tx1"/>
                </a:solidFill>
                <a:latin typeface="Arial" pitchFamily="34" charset="0"/>
              </a:defRPr>
            </a:lvl6pPr>
            <a:lvl7pPr fontAlgn="base">
              <a:spcBef>
                <a:spcPct val="0"/>
              </a:spcBef>
              <a:spcAft>
                <a:spcPct val="0"/>
              </a:spcAft>
              <a:defRPr>
                <a:solidFill>
                  <a:schemeClr val="tx1"/>
                </a:solidFill>
                <a:latin typeface="Arial" pitchFamily="34" charset="0"/>
              </a:defRPr>
            </a:lvl7pPr>
            <a:lvl8pPr fontAlgn="base">
              <a:spcBef>
                <a:spcPct val="0"/>
              </a:spcBef>
              <a:spcAft>
                <a:spcPct val="0"/>
              </a:spcAft>
              <a:defRPr>
                <a:solidFill>
                  <a:schemeClr val="tx1"/>
                </a:solidFill>
                <a:latin typeface="Arial" pitchFamily="34" charset="0"/>
              </a:defRPr>
            </a:lvl8pPr>
            <a:lvl9pPr fontAlgn="base">
              <a:spcBef>
                <a:spcPct val="0"/>
              </a:spcBef>
              <a:spcAft>
                <a:spcPct val="0"/>
              </a:spcAft>
              <a:defRPr>
                <a:solidFill>
                  <a:schemeClr val="tx1"/>
                </a:solidFill>
                <a:latin typeface="Arial" pitchFamily="34" charset="0"/>
              </a:defRPr>
            </a:lvl9pPr>
          </a:lstStyle>
          <a:p>
            <a:pPr marL="0" indent="0">
              <a:spcBef>
                <a:spcPct val="30000"/>
              </a:spcBef>
              <a:defRPr/>
            </a:pPr>
            <a:r>
              <a:rPr lang="it-IT" sz="2000" dirty="0" smtClean="0">
                <a:solidFill>
                  <a:schemeClr val="accent2"/>
                </a:solidFill>
                <a:latin typeface="Bookman Old Style" pitchFamily="18" charset="0"/>
              </a:rPr>
              <a:t>Ulteriore elemento: </a:t>
            </a:r>
            <a:r>
              <a:rPr lang="it-IT" sz="2000" b="1" i="1" dirty="0" smtClean="0">
                <a:solidFill>
                  <a:schemeClr val="accent2"/>
                </a:solidFill>
                <a:latin typeface="Bookman Old Style" pitchFamily="18" charset="0"/>
              </a:rPr>
              <a:t>ampiezza del periodo di valutazione</a:t>
            </a:r>
          </a:p>
          <a:p>
            <a:pPr marL="0" indent="0">
              <a:spcBef>
                <a:spcPct val="30000"/>
              </a:spcBef>
              <a:defRPr/>
            </a:pPr>
            <a:endParaRPr lang="it-IT" sz="1200" b="1" i="1" dirty="0" smtClean="0">
              <a:solidFill>
                <a:schemeClr val="accent2"/>
              </a:solidFill>
              <a:latin typeface="Bookman Old Style" pitchFamily="18" charset="0"/>
            </a:endParaRPr>
          </a:p>
          <a:p>
            <a:pPr marL="414900" lvl="1" indent="-342900">
              <a:spcBef>
                <a:spcPct val="30000"/>
              </a:spcBef>
              <a:buClr>
                <a:srgbClr val="FF6600"/>
              </a:buClr>
              <a:buSzPct val="120000"/>
              <a:buFont typeface="Bookman Old Style" pitchFamily="18" charset="0"/>
              <a:buChar char="■"/>
              <a:defRPr/>
            </a:pPr>
            <a:r>
              <a:rPr lang="it-IT" sz="2000" dirty="0" smtClean="0">
                <a:solidFill>
                  <a:schemeClr val="accent2"/>
                </a:solidFill>
                <a:latin typeface="Bookman Old Style" pitchFamily="18" charset="0"/>
              </a:rPr>
              <a:t>prestazioni a ripartizione: non meno di </a:t>
            </a:r>
            <a:r>
              <a:rPr lang="it-IT" sz="2000" b="1" i="1" dirty="0" smtClean="0">
                <a:solidFill>
                  <a:schemeClr val="accent2"/>
                </a:solidFill>
                <a:latin typeface="Bookman Old Style" pitchFamily="18" charset="0"/>
              </a:rPr>
              <a:t>3 anni</a:t>
            </a:r>
          </a:p>
          <a:p>
            <a:pPr marL="360000" lvl="1" indent="-288000" algn="just">
              <a:spcBef>
                <a:spcPct val="30000"/>
              </a:spcBef>
              <a:buClr>
                <a:srgbClr val="FF6600"/>
              </a:buClr>
              <a:buSzPct val="120000"/>
              <a:buFont typeface="Bookman Old Style" pitchFamily="18" charset="0"/>
              <a:buChar char="■"/>
              <a:defRPr/>
            </a:pPr>
            <a:endParaRPr lang="it-IT" sz="1100" dirty="0" smtClean="0">
              <a:solidFill>
                <a:schemeClr val="accent2"/>
              </a:solidFill>
              <a:latin typeface="Bookman Old Style" pitchFamily="18" charset="0"/>
            </a:endParaRPr>
          </a:p>
          <a:p>
            <a:pPr marL="414900" lvl="1" indent="-342900" algn="just">
              <a:spcBef>
                <a:spcPct val="30000"/>
              </a:spcBef>
              <a:buClr>
                <a:srgbClr val="FF6600"/>
              </a:buClr>
              <a:buSzPct val="120000"/>
              <a:buFont typeface="Bookman Old Style" pitchFamily="18" charset="0"/>
              <a:buChar char="■"/>
              <a:defRPr/>
            </a:pPr>
            <a:r>
              <a:rPr lang="it-IT" sz="2000" dirty="0" smtClean="0">
                <a:solidFill>
                  <a:schemeClr val="accent2"/>
                </a:solidFill>
                <a:latin typeface="Bookman Old Style" pitchFamily="18" charset="0"/>
              </a:rPr>
              <a:t>non autosufficienza a capitalizzazione:</a:t>
            </a:r>
          </a:p>
          <a:p>
            <a:pPr marL="702900" lvl="1" indent="-342900" algn="just">
              <a:spcBef>
                <a:spcPct val="30000"/>
              </a:spcBef>
              <a:buClr>
                <a:srgbClr val="FF6600"/>
              </a:buClr>
              <a:buFont typeface="Bookman Old Style" pitchFamily="18" charset="0"/>
              <a:buChar char="►"/>
              <a:defRPr/>
            </a:pPr>
            <a:r>
              <a:rPr lang="it-IT" sz="2000" dirty="0" smtClean="0">
                <a:solidFill>
                  <a:schemeClr val="accent2"/>
                </a:solidFill>
                <a:latin typeface="Bookman Old Style" pitchFamily="18" charset="0"/>
              </a:rPr>
              <a:t>per il bilancio sintetico </a:t>
            </a:r>
            <a:r>
              <a:rPr lang="it-IT" sz="2000" b="1" i="1" dirty="0" smtClean="0">
                <a:solidFill>
                  <a:schemeClr val="accent2"/>
                </a:solidFill>
                <a:latin typeface="Bookman Old Style" pitchFamily="18" charset="0"/>
              </a:rPr>
              <a:t>periodo totale </a:t>
            </a:r>
            <a:r>
              <a:rPr lang="it-IT" sz="2000" dirty="0" smtClean="0">
                <a:solidFill>
                  <a:schemeClr val="accent2"/>
                </a:solidFill>
                <a:latin typeface="Bookman Old Style" pitchFamily="18" charset="0"/>
              </a:rPr>
              <a:t>contemplato dalla garanzia assicurata</a:t>
            </a:r>
          </a:p>
          <a:p>
            <a:pPr marL="702900" lvl="1" indent="-342900" algn="just">
              <a:spcBef>
                <a:spcPct val="30000"/>
              </a:spcBef>
              <a:buClr>
                <a:srgbClr val="FF6600"/>
              </a:buClr>
              <a:buFont typeface="Bookman Old Style" pitchFamily="18" charset="0"/>
              <a:buChar char="►"/>
              <a:defRPr/>
            </a:pPr>
            <a:r>
              <a:rPr lang="it-IT" sz="2000" dirty="0" smtClean="0">
                <a:solidFill>
                  <a:schemeClr val="accent2"/>
                </a:solidFill>
                <a:latin typeface="Bookman Old Style" pitchFamily="18" charset="0"/>
              </a:rPr>
              <a:t>per il bilancio analitico </a:t>
            </a:r>
            <a:r>
              <a:rPr lang="it-IT" sz="2000" b="1" i="1" dirty="0" smtClean="0">
                <a:solidFill>
                  <a:schemeClr val="accent2"/>
                </a:solidFill>
                <a:latin typeface="Bookman Old Style" pitchFamily="18" charset="0"/>
              </a:rPr>
              <a:t>periodo molto ampio </a:t>
            </a:r>
            <a:r>
              <a:rPr lang="it-IT" sz="2000" dirty="0" smtClean="0">
                <a:solidFill>
                  <a:schemeClr val="accent2"/>
                </a:solidFill>
                <a:latin typeface="Bookman Old Style" pitchFamily="18" charset="0"/>
              </a:rPr>
              <a:t>(&gt;3 anni) per ottenere informazioni stabili ai  fini della programmazione degli investimenti e del controllo della liquidità e della copertura degli impegni </a:t>
            </a:r>
          </a:p>
        </p:txBody>
      </p:sp>
      <p:sp>
        <p:nvSpPr>
          <p:cNvPr id="10244" name="Segnaposto numero diapositiva 2"/>
          <p:cNvSpPr txBox="1">
            <a:spLocks/>
          </p:cNvSpPr>
          <p:nvPr/>
        </p:nvSpPr>
        <p:spPr bwMode="auto">
          <a:xfrm>
            <a:off x="8027988" y="404813"/>
            <a:ext cx="792162"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EC70A2A3-0FC7-47C1-BB8D-F3E42A7176E0}" type="slidenum">
              <a:rPr lang="it-IT" sz="1400" b="1">
                <a:solidFill>
                  <a:srgbClr val="FF9900"/>
                </a:solidFill>
              </a:rPr>
              <a:pPr algn="ctr" eaLnBrk="1" hangingPunct="1"/>
              <a:t>4</a:t>
            </a:fld>
            <a:endParaRPr lang="it-IT" sz="1400" b="1">
              <a:solidFill>
                <a:srgbClr val="FF99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395288" y="274638"/>
            <a:ext cx="8229600" cy="1143000"/>
          </a:xfrm>
        </p:spPr>
        <p:txBody>
          <a:bodyPr/>
          <a:lstStyle/>
          <a:p>
            <a:pPr algn="l" eaLnBrk="1" hangingPunct="1"/>
            <a:r>
              <a:rPr lang="it-IT" sz="2000" b="1" smtClean="0">
                <a:solidFill>
                  <a:srgbClr val="FF9900"/>
                </a:solidFill>
                <a:latin typeface="Bookman Old Style" pitchFamily="18" charset="0"/>
              </a:rPr>
              <a:t>BILANCIO TECNICO PER PRESTAZIONI A RIPARTIZIONE</a:t>
            </a:r>
            <a:br>
              <a:rPr lang="it-IT" sz="2000" b="1" smtClean="0">
                <a:solidFill>
                  <a:srgbClr val="FF9900"/>
                </a:solidFill>
                <a:latin typeface="Bookman Old Style" pitchFamily="18" charset="0"/>
              </a:rPr>
            </a:br>
            <a:r>
              <a:rPr lang="it-IT" sz="1600" b="1" i="1" smtClean="0">
                <a:solidFill>
                  <a:srgbClr val="FF9900"/>
                </a:solidFill>
                <a:latin typeface="Bookman Old Style" pitchFamily="18" charset="0"/>
              </a:rPr>
              <a:t>SCHEMA ESEMPLIFICATIVO 1</a:t>
            </a:r>
          </a:p>
        </p:txBody>
      </p:sp>
      <p:sp>
        <p:nvSpPr>
          <p:cNvPr id="11267" name="Segnaposto numero diapositiva 2"/>
          <p:cNvSpPr txBox="1">
            <a:spLocks/>
          </p:cNvSpPr>
          <p:nvPr/>
        </p:nvSpPr>
        <p:spPr bwMode="auto">
          <a:xfrm>
            <a:off x="8027988" y="404813"/>
            <a:ext cx="792162"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4BE75EA7-BEDF-48A0-8994-3C03F399030B}" type="slidenum">
              <a:rPr lang="it-IT" sz="1400" b="1">
                <a:solidFill>
                  <a:srgbClr val="FF9900"/>
                </a:solidFill>
              </a:rPr>
              <a:pPr algn="ctr" eaLnBrk="1" hangingPunct="1"/>
              <a:t>5</a:t>
            </a:fld>
            <a:endParaRPr lang="it-IT" sz="1400" b="1">
              <a:solidFill>
                <a:srgbClr val="FF9900"/>
              </a:solidFill>
            </a:endParaRPr>
          </a:p>
        </p:txBody>
      </p:sp>
      <p:graphicFrame>
        <p:nvGraphicFramePr>
          <p:cNvPr id="5" name="Group 139"/>
          <p:cNvGraphicFramePr>
            <a:graphicFrameLocks noGrp="1"/>
          </p:cNvGraphicFramePr>
          <p:nvPr>
            <p:ph idx="1"/>
            <p:extLst>
              <p:ext uri="{D42A27DB-BD31-4B8C-83A1-F6EECF244321}">
                <p14:modId xmlns:p14="http://schemas.microsoft.com/office/powerpoint/2010/main" val="1949364735"/>
              </p:ext>
            </p:extLst>
          </p:nvPr>
        </p:nvGraphicFramePr>
        <p:xfrm>
          <a:off x="374650" y="1268413"/>
          <a:ext cx="8229600" cy="4784880"/>
        </p:xfrm>
        <a:graphic>
          <a:graphicData uri="http://schemas.openxmlformats.org/drawingml/2006/table">
            <a:tbl>
              <a:tblPr/>
              <a:tblGrid>
                <a:gridCol w="4754563"/>
                <a:gridCol w="708025"/>
                <a:gridCol w="709612"/>
                <a:gridCol w="709613"/>
                <a:gridCol w="639762"/>
                <a:gridCol w="708025"/>
              </a:tblGrid>
              <a:tr h="1873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dirty="0" smtClean="0">
                        <a:ln>
                          <a:noFill/>
                        </a:ln>
                        <a:solidFill>
                          <a:schemeClr val="accent2"/>
                        </a:solidFill>
                        <a:effectLst/>
                        <a:latin typeface="Bookman Old Style" pitchFamily="18" charset="0"/>
                      </a:endParaRPr>
                    </a:p>
                  </a:txBody>
                  <a:tcPr marL="90000" marR="90000" marT="18000" marB="18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1100" b="1" i="0" u="none" strike="noStrike" cap="none" normalizeH="0" baseline="0" dirty="0" smtClean="0">
                        <a:ln>
                          <a:noFill/>
                        </a:ln>
                        <a:solidFill>
                          <a:srgbClr val="FF0000"/>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1100" b="1" i="0" u="none" strike="noStrike" cap="none" normalizeH="0" baseline="0" smtClean="0">
                        <a:ln>
                          <a:noFill/>
                        </a:ln>
                        <a:solidFill>
                          <a:srgbClr val="FF0000"/>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100" b="1" i="0" u="none" strike="noStrike" cap="none" normalizeH="0" baseline="0" smtClean="0">
                          <a:ln>
                            <a:noFill/>
                          </a:ln>
                          <a:solidFill>
                            <a:srgbClr val="FF0000"/>
                          </a:solidFill>
                          <a:effectLst/>
                          <a:latin typeface="Bookman Old Style" pitchFamily="18" charset="0"/>
                        </a:rPr>
                        <a:t>Anno</a:t>
                      </a: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1100" b="1" i="0" u="none" strike="noStrike" cap="none" normalizeH="0" baseline="0" smtClean="0">
                        <a:ln>
                          <a:noFill/>
                        </a:ln>
                        <a:solidFill>
                          <a:srgbClr val="FF0000"/>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sz="1100" b="1" i="0" u="none" strike="noStrike" cap="none" normalizeH="0" baseline="0" smtClean="0">
                        <a:ln>
                          <a:noFill/>
                        </a:ln>
                        <a:solidFill>
                          <a:srgbClr val="FF0000"/>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73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dirty="0" smtClean="0">
                        <a:ln>
                          <a:noFill/>
                        </a:ln>
                        <a:solidFill>
                          <a:schemeClr val="accent2"/>
                        </a:solidFill>
                        <a:effectLst/>
                        <a:latin typeface="Bookman Old Style" pitchFamily="18" charset="0"/>
                      </a:endParaRPr>
                    </a:p>
                  </a:txBody>
                  <a:tcPr marL="90000" marR="90000" marT="18000" marB="18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100" b="1" i="0" u="none" strike="noStrike" cap="none" normalizeH="0" baseline="0" smtClean="0">
                          <a:ln>
                            <a:noFill/>
                          </a:ln>
                          <a:solidFill>
                            <a:srgbClr val="FF0000"/>
                          </a:solidFill>
                          <a:effectLst/>
                          <a:latin typeface="Bookman Old Style" pitchFamily="18" charset="0"/>
                        </a:rPr>
                        <a:t>T</a:t>
                      </a: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100" b="1" i="0" u="none" strike="noStrike" cap="none" normalizeH="0" baseline="0" dirty="0" smtClean="0">
                          <a:ln>
                            <a:noFill/>
                          </a:ln>
                          <a:solidFill>
                            <a:srgbClr val="FF0000"/>
                          </a:solidFill>
                          <a:effectLst/>
                          <a:latin typeface="Bookman Old Style" pitchFamily="18" charset="0"/>
                        </a:rPr>
                        <a:t>T+1</a:t>
                      </a: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100" b="1" i="0" u="none" strike="noStrike" cap="none" normalizeH="0" baseline="0" dirty="0" smtClean="0">
                          <a:ln>
                            <a:noFill/>
                          </a:ln>
                          <a:solidFill>
                            <a:srgbClr val="FF0000"/>
                          </a:solidFill>
                          <a:effectLst/>
                          <a:latin typeface="Bookman Old Style" pitchFamily="18" charset="0"/>
                        </a:rPr>
                        <a:t>T+2</a:t>
                      </a: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100" b="1" i="0" u="none" strike="noStrike" cap="none" normalizeH="0" baseline="0" dirty="0" smtClean="0">
                          <a:ln>
                            <a:noFill/>
                          </a:ln>
                          <a:solidFill>
                            <a:srgbClr val="FF0000"/>
                          </a:solidFill>
                          <a:effectLst/>
                          <a:latin typeface="Bookman Old Style" pitchFamily="18" charset="0"/>
                        </a:rPr>
                        <a:t>……</a:t>
                      </a: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100" b="1" i="0" u="none" strike="noStrike" cap="none" normalizeH="0" baseline="0" dirty="0" smtClean="0">
                          <a:ln>
                            <a:noFill/>
                          </a:ln>
                          <a:solidFill>
                            <a:srgbClr val="FF0000"/>
                          </a:solidFill>
                          <a:effectLst/>
                          <a:latin typeface="Bookman Old Style" pitchFamily="18" charset="0"/>
                        </a:rPr>
                        <a:t>T+N</a:t>
                      </a:r>
                    </a:p>
                  </a:txBody>
                  <a:tcPr marL="90000" marR="90000" marT="18000" marB="18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200" b="1" i="0" u="none" strike="noStrike" cap="none" normalizeH="0" baseline="0" dirty="0" smtClean="0">
                          <a:ln>
                            <a:noFill/>
                          </a:ln>
                          <a:solidFill>
                            <a:schemeClr val="accent2"/>
                          </a:solidFill>
                          <a:effectLst/>
                          <a:latin typeface="Bookman Old Style" pitchFamily="18" charset="0"/>
                        </a:rPr>
                        <a:t>PATRIMONIO ALL’1.1(a)</a:t>
                      </a:r>
                    </a:p>
                  </a:txBody>
                  <a:tcPr marL="90000" marR="90000" marT="18000" marB="18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200" b="1" i="0" u="none" strike="noStrike" cap="none" normalizeH="0" baseline="0" dirty="0" smtClean="0">
                          <a:ln>
                            <a:noFill/>
                          </a:ln>
                          <a:solidFill>
                            <a:schemeClr val="accent2"/>
                          </a:solidFill>
                          <a:effectLst/>
                          <a:latin typeface="Bookman Old Style" pitchFamily="18" charset="0"/>
                        </a:rPr>
                        <a:t>ENTRATE (b)</a:t>
                      </a:r>
                    </a:p>
                  </a:txBody>
                  <a:tcPr marL="90000" marR="90000" marT="18000" marB="18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l" defTabSz="914400" rtl="0" eaLnBrk="1" fontAlgn="base" latinLnBrk="0" hangingPunct="1">
                        <a:lnSpc>
                          <a:spcPct val="100000"/>
                        </a:lnSpc>
                        <a:spcBef>
                          <a:spcPct val="20000"/>
                        </a:spcBef>
                        <a:spcAft>
                          <a:spcPct val="0"/>
                        </a:spcAft>
                        <a:buClrTx/>
                        <a:buSzTx/>
                        <a:buFontTx/>
                        <a:buChar char="-"/>
                        <a:tabLst/>
                      </a:pPr>
                      <a:r>
                        <a:rPr kumimoji="0" lang="it-IT" sz="1200" b="0" i="0" u="none" strike="noStrike" cap="none" normalizeH="0" baseline="0" dirty="0" smtClean="0">
                          <a:ln>
                            <a:noFill/>
                          </a:ln>
                          <a:solidFill>
                            <a:schemeClr val="accent2"/>
                          </a:solidFill>
                          <a:effectLst/>
                          <a:latin typeface="Bookman Old Style" pitchFamily="18" charset="0"/>
                        </a:rPr>
                        <a:t> CONTRIBUTI (b1)</a:t>
                      </a:r>
                    </a:p>
                  </a:txBody>
                  <a:tcPr marL="90000" marR="90000" marT="18000" marB="18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200" b="0" i="0" u="none" strike="noStrike" cap="none" normalizeH="0" baseline="0" smtClean="0">
                          <a:ln>
                            <a:noFill/>
                          </a:ln>
                          <a:solidFill>
                            <a:schemeClr val="accent2"/>
                          </a:solidFill>
                          <a:effectLst/>
                          <a:latin typeface="Bookman Old Style" pitchFamily="18" charset="0"/>
                        </a:rPr>
                        <a:t>- ALTRE ENTRATE (b2)</a:t>
                      </a:r>
                    </a:p>
                  </a:txBody>
                  <a:tcPr marL="90000" marR="90000" marT="18000" marB="18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200" b="0" i="0" u="none" strike="noStrike" cap="none" normalizeH="0" baseline="0" dirty="0" smtClean="0">
                          <a:ln>
                            <a:noFill/>
                          </a:ln>
                          <a:solidFill>
                            <a:schemeClr val="accent2"/>
                          </a:solidFill>
                          <a:effectLst/>
                          <a:latin typeface="Bookman Old Style" pitchFamily="18" charset="0"/>
                        </a:rPr>
                        <a:t>   - Rendimenti (b2.1)</a:t>
                      </a:r>
                    </a:p>
                  </a:txBody>
                  <a:tcPr marL="90000" marR="90000" marT="18000" marB="18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200" b="0" i="0" u="none" strike="noStrike" cap="none" normalizeH="0" baseline="0" dirty="0" smtClean="0">
                          <a:ln>
                            <a:noFill/>
                          </a:ln>
                          <a:solidFill>
                            <a:schemeClr val="accent2"/>
                          </a:solidFill>
                          <a:effectLst/>
                          <a:latin typeface="Bookman Old Style" pitchFamily="18" charset="0"/>
                        </a:rPr>
                        <a:t>   - Altro (b2.2)</a:t>
                      </a:r>
                    </a:p>
                  </a:txBody>
                  <a:tcPr marL="90000" marR="90000" marT="18000" marB="18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200" b="1" i="0" u="none" strike="noStrike" cap="none" normalizeH="0" baseline="0" dirty="0" smtClean="0">
                          <a:ln>
                            <a:noFill/>
                          </a:ln>
                          <a:solidFill>
                            <a:schemeClr val="accent2"/>
                          </a:solidFill>
                          <a:effectLst/>
                          <a:latin typeface="Bookman Old Style" pitchFamily="18" charset="0"/>
                        </a:rPr>
                        <a:t>USCITE (c)</a:t>
                      </a:r>
                    </a:p>
                  </a:txBody>
                  <a:tcPr marL="90000" marR="90000" marT="18000" marB="18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200" b="0" i="0" u="none" strike="noStrike" cap="none" normalizeH="0" baseline="0" dirty="0" smtClean="0">
                          <a:ln>
                            <a:noFill/>
                          </a:ln>
                          <a:solidFill>
                            <a:schemeClr val="accent2"/>
                          </a:solidFill>
                          <a:effectLst/>
                          <a:latin typeface="Bookman Old Style" pitchFamily="18" charset="0"/>
                        </a:rPr>
                        <a:t>- PREMI ASSICURATIVI VERSATI  </a:t>
                      </a:r>
                      <a:r>
                        <a:rPr kumimoji="0" lang="it-IT" sz="1200" b="0" i="0" u="none" strike="noStrike" cap="none" normalizeH="0" baseline="30000" dirty="0" smtClean="0">
                          <a:ln>
                            <a:noFill/>
                          </a:ln>
                          <a:solidFill>
                            <a:schemeClr val="accent2"/>
                          </a:solidFill>
                          <a:effectLst/>
                          <a:latin typeface="Bookman Old Style" pitchFamily="18" charset="0"/>
                        </a:rPr>
                        <a:t> </a:t>
                      </a:r>
                      <a:r>
                        <a:rPr kumimoji="0" lang="it-IT" sz="1200" b="0" i="0" u="none" strike="noStrike" cap="none" normalizeH="0" baseline="0" dirty="0" smtClean="0">
                          <a:ln>
                            <a:noFill/>
                          </a:ln>
                          <a:solidFill>
                            <a:schemeClr val="accent2"/>
                          </a:solidFill>
                          <a:effectLst/>
                          <a:latin typeface="Bookman Old Style" pitchFamily="18" charset="0"/>
                        </a:rPr>
                        <a:t>(c1)</a:t>
                      </a:r>
                    </a:p>
                  </a:txBody>
                  <a:tcPr marL="90000" marR="90000" marT="18000" marB="18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200" b="0" i="0" u="none" strike="noStrike" cap="none" normalizeH="0" baseline="0" dirty="0" smtClean="0">
                          <a:ln>
                            <a:noFill/>
                          </a:ln>
                          <a:solidFill>
                            <a:schemeClr val="accent2"/>
                          </a:solidFill>
                          <a:effectLst/>
                          <a:latin typeface="Bookman Old Style" pitchFamily="18" charset="0"/>
                        </a:rPr>
                        <a:t>- PRESTAZIONI</a:t>
                      </a:r>
                      <a:r>
                        <a:rPr kumimoji="0" lang="it-IT" sz="1200" b="0" i="0" u="none" strike="noStrike" cap="none" normalizeH="0" baseline="30000" dirty="0" smtClean="0">
                          <a:ln>
                            <a:noFill/>
                          </a:ln>
                          <a:solidFill>
                            <a:schemeClr val="accent2"/>
                          </a:solidFill>
                          <a:effectLst/>
                          <a:latin typeface="Bookman Old Style" pitchFamily="18" charset="0"/>
                        </a:rPr>
                        <a:t> </a:t>
                      </a:r>
                      <a:r>
                        <a:rPr kumimoji="0" lang="it-IT" sz="1200" b="0" i="0" u="none" strike="noStrike" cap="none" normalizeH="0" baseline="0" dirty="0" smtClean="0">
                          <a:ln>
                            <a:noFill/>
                          </a:ln>
                          <a:solidFill>
                            <a:schemeClr val="accent2"/>
                          </a:solidFill>
                          <a:effectLst/>
                          <a:latin typeface="Bookman Old Style" pitchFamily="18" charset="0"/>
                        </a:rPr>
                        <a:t>(c2)</a:t>
                      </a:r>
                    </a:p>
                  </a:txBody>
                  <a:tcPr marL="90000" marR="90000" marT="18000" marB="18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dirty="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200" b="0" i="0" u="none" strike="noStrike" cap="none" normalizeH="0" baseline="0" dirty="0" smtClean="0">
                          <a:ln>
                            <a:noFill/>
                          </a:ln>
                          <a:solidFill>
                            <a:schemeClr val="accent2"/>
                          </a:solidFill>
                          <a:effectLst/>
                          <a:latin typeface="Bookman Old Style" pitchFamily="18" charset="0"/>
                        </a:rPr>
                        <a:t>   - Erogate (c2.1)</a:t>
                      </a:r>
                    </a:p>
                  </a:txBody>
                  <a:tcPr marL="90000" marR="90000" marT="18000" marB="18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200" b="0" i="0" u="none" strike="noStrike" cap="none" normalizeH="0" baseline="0" dirty="0" smtClean="0">
                          <a:ln>
                            <a:noFill/>
                          </a:ln>
                          <a:solidFill>
                            <a:schemeClr val="accent2"/>
                          </a:solidFill>
                          <a:effectLst/>
                          <a:latin typeface="Bookman Old Style" pitchFamily="18" charset="0"/>
                        </a:rPr>
                        <a:t>   - Da erogare (c2.2)</a:t>
                      </a:r>
                    </a:p>
                  </a:txBody>
                  <a:tcPr marL="90000" marR="90000" marT="18000" marB="18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200" b="0" i="0" u="none" strike="noStrike" cap="none" normalizeH="0" baseline="0" dirty="0" smtClean="0">
                          <a:ln>
                            <a:noFill/>
                          </a:ln>
                          <a:solidFill>
                            <a:schemeClr val="accent2"/>
                          </a:solidFill>
                          <a:effectLst/>
                          <a:latin typeface="Bookman Old Style" pitchFamily="18" charset="0"/>
                        </a:rPr>
                        <a:t>- ACCANTONAMENTI TECNICI</a:t>
                      </a:r>
                      <a:r>
                        <a:rPr kumimoji="0" lang="it-IT" sz="1200" b="0" i="0" u="none" strike="noStrike" cap="none" normalizeH="0" baseline="30000" dirty="0" smtClean="0">
                          <a:ln>
                            <a:noFill/>
                          </a:ln>
                          <a:solidFill>
                            <a:schemeClr val="accent2"/>
                          </a:solidFill>
                          <a:effectLst/>
                          <a:latin typeface="Bookman Old Style" pitchFamily="18" charset="0"/>
                        </a:rPr>
                        <a:t> </a:t>
                      </a:r>
                      <a:r>
                        <a:rPr kumimoji="0" lang="it-IT" sz="1200" b="0" i="0" u="none" strike="noStrike" cap="none" normalizeH="0" baseline="0" dirty="0" smtClean="0">
                          <a:ln>
                            <a:noFill/>
                          </a:ln>
                          <a:solidFill>
                            <a:schemeClr val="accent2"/>
                          </a:solidFill>
                          <a:effectLst/>
                          <a:latin typeface="Bookman Old Style" pitchFamily="18" charset="0"/>
                        </a:rPr>
                        <a:t>(c3)</a:t>
                      </a:r>
                    </a:p>
                  </a:txBody>
                  <a:tcPr marL="90000" marR="90000" marT="18000" marB="18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200" b="0" i="0" u="none" strike="noStrike" cap="none" normalizeH="0" baseline="0" dirty="0" smtClean="0">
                          <a:ln>
                            <a:noFill/>
                          </a:ln>
                          <a:solidFill>
                            <a:schemeClr val="accent2"/>
                          </a:solidFill>
                          <a:effectLst/>
                          <a:latin typeface="Bookman Old Style" pitchFamily="18" charset="0"/>
                        </a:rPr>
                        <a:t>   - Riserve  (c3.1)</a:t>
                      </a:r>
                    </a:p>
                  </a:txBody>
                  <a:tcPr marL="90000" marR="90000" marT="18000" marB="18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200" b="0" i="0" u="none" strike="noStrike" cap="none" normalizeH="0" baseline="0" dirty="0" smtClean="0">
                          <a:ln>
                            <a:noFill/>
                          </a:ln>
                          <a:solidFill>
                            <a:schemeClr val="accent2"/>
                          </a:solidFill>
                          <a:effectLst/>
                          <a:latin typeface="Bookman Old Style" pitchFamily="18" charset="0"/>
                        </a:rPr>
                        <a:t>   - Altri accantonamenti (c3.2) </a:t>
                      </a:r>
                    </a:p>
                  </a:txBody>
                  <a:tcPr marL="90000" marR="90000" marT="18000" marB="18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200" b="0" i="0" u="none" strike="noStrike" cap="none" normalizeH="0" baseline="0" dirty="0" smtClean="0">
                          <a:ln>
                            <a:noFill/>
                          </a:ln>
                          <a:solidFill>
                            <a:schemeClr val="accent2"/>
                          </a:solidFill>
                          <a:effectLst/>
                          <a:latin typeface="Bookman Old Style" pitchFamily="18" charset="0"/>
                        </a:rPr>
                        <a:t>- SPESE DI GESTIONE (c4)</a:t>
                      </a:r>
                    </a:p>
                  </a:txBody>
                  <a:tcPr marL="90000" marR="90000" marT="18000" marB="18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200" b="0" i="0" u="none" strike="noStrike" cap="none" normalizeH="0" baseline="0" dirty="0" smtClean="0">
                          <a:ln>
                            <a:noFill/>
                          </a:ln>
                          <a:solidFill>
                            <a:schemeClr val="accent2"/>
                          </a:solidFill>
                          <a:effectLst/>
                          <a:latin typeface="Bookman Old Style" pitchFamily="18" charset="0"/>
                        </a:rPr>
                        <a:t>   - Interne di funzionamento  (c4.1)</a:t>
                      </a:r>
                    </a:p>
                  </a:txBody>
                  <a:tcPr marL="90000" marR="90000" marT="18000" marB="18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200" b="0" i="0" u="none" strike="noStrike" cap="none" normalizeH="0" baseline="0" dirty="0" smtClean="0">
                          <a:ln>
                            <a:noFill/>
                          </a:ln>
                          <a:solidFill>
                            <a:schemeClr val="accent2"/>
                          </a:solidFill>
                          <a:effectLst/>
                          <a:latin typeface="Bookman Old Style" pitchFamily="18" charset="0"/>
                        </a:rPr>
                        <a:t>   - per service esterni (c4.2) </a:t>
                      </a:r>
                    </a:p>
                  </a:txBody>
                  <a:tcPr marL="90000" marR="90000" marT="18000" marB="18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200" b="1" i="0" u="none" strike="noStrike" cap="none" normalizeH="0" baseline="0" dirty="0" smtClean="0">
                          <a:ln>
                            <a:noFill/>
                          </a:ln>
                          <a:solidFill>
                            <a:schemeClr val="accent2"/>
                          </a:solidFill>
                          <a:effectLst/>
                          <a:latin typeface="Bookman Old Style" pitchFamily="18" charset="0"/>
                        </a:rPr>
                        <a:t>SALDO GESTIONE ASSISTENZIALE (d = b1-(c1+c2+c3))</a:t>
                      </a:r>
                    </a:p>
                  </a:txBody>
                  <a:tcPr marL="90000" marR="90000" marT="18000" marB="18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200" b="1" i="0" u="none" strike="noStrike" cap="none" normalizeH="0" baseline="0" dirty="0" smtClean="0">
                          <a:ln>
                            <a:noFill/>
                          </a:ln>
                          <a:solidFill>
                            <a:schemeClr val="accent2"/>
                          </a:solidFill>
                          <a:effectLst/>
                          <a:latin typeface="Bookman Old Style" pitchFamily="18" charset="0"/>
                        </a:rPr>
                        <a:t>SALDO TOTALE (e = b-c)</a:t>
                      </a:r>
                    </a:p>
                  </a:txBody>
                  <a:tcPr marL="90000" marR="90000" marT="18000" marB="18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200" b="1" i="0" u="none" strike="noStrike" cap="none" normalizeH="0" baseline="0" dirty="0" smtClean="0">
                          <a:ln>
                            <a:noFill/>
                          </a:ln>
                          <a:solidFill>
                            <a:schemeClr val="accent2"/>
                          </a:solidFill>
                          <a:effectLst/>
                          <a:latin typeface="Bookman Old Style" pitchFamily="18" charset="0"/>
                        </a:rPr>
                        <a:t>PATRIMONIO AL 31.12 (f = </a:t>
                      </a:r>
                      <a:r>
                        <a:rPr kumimoji="0" lang="it-IT" sz="1200" b="1" i="0" u="none" strike="noStrike" cap="none" normalizeH="0" baseline="0" dirty="0" err="1" smtClean="0">
                          <a:ln>
                            <a:noFill/>
                          </a:ln>
                          <a:solidFill>
                            <a:schemeClr val="accent2"/>
                          </a:solidFill>
                          <a:effectLst/>
                          <a:latin typeface="Bookman Old Style" pitchFamily="18" charset="0"/>
                        </a:rPr>
                        <a:t>a+b-c</a:t>
                      </a:r>
                      <a:r>
                        <a:rPr kumimoji="0" lang="it-IT" sz="1200" b="1" i="0" u="none" strike="noStrike" cap="none" normalizeH="0" baseline="0" dirty="0" smtClean="0">
                          <a:ln>
                            <a:noFill/>
                          </a:ln>
                          <a:solidFill>
                            <a:schemeClr val="accent2"/>
                          </a:solidFill>
                          <a:effectLst/>
                          <a:latin typeface="Bookman Old Style" pitchFamily="18" charset="0"/>
                        </a:rPr>
                        <a:t>)</a:t>
                      </a:r>
                    </a:p>
                  </a:txBody>
                  <a:tcPr marL="90000" marR="90000" marT="18000" marB="18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000" b="0" i="0" u="none" strike="noStrike" cap="none" normalizeH="0" baseline="0" dirty="0" smtClean="0">
                        <a:ln>
                          <a:noFill/>
                        </a:ln>
                        <a:solidFill>
                          <a:srgbClr val="000066"/>
                        </a:solidFill>
                        <a:effectLst/>
                        <a:latin typeface="Bookman Old Style" pitchFamily="18" charset="0"/>
                      </a:endParaRPr>
                    </a:p>
                  </a:txBody>
                  <a:tcPr marL="90000" marR="90000" marT="18000" marB="18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395288" y="188913"/>
            <a:ext cx="8229600" cy="1143000"/>
          </a:xfrm>
        </p:spPr>
        <p:txBody>
          <a:bodyPr/>
          <a:lstStyle/>
          <a:p>
            <a:pPr algn="l" eaLnBrk="1" hangingPunct="1"/>
            <a:r>
              <a:rPr lang="it-IT" sz="1900" b="1" smtClean="0">
                <a:solidFill>
                  <a:srgbClr val="FF9900"/>
                </a:solidFill>
                <a:latin typeface="Bookman Old Style" pitchFamily="18" charset="0"/>
              </a:rPr>
              <a:t>BILANCIO TECNICO PER PRESTAZIONI DI NON AUTOSUFFICIENZA A CAPITALIZZAZIONE GESTIONE DIRETTA</a:t>
            </a:r>
            <a:r>
              <a:rPr lang="it-IT" sz="2000" b="1" smtClean="0">
                <a:solidFill>
                  <a:srgbClr val="FF9900"/>
                </a:solidFill>
                <a:latin typeface="Bookman Old Style" pitchFamily="18" charset="0"/>
              </a:rPr>
              <a:t/>
            </a:r>
            <a:br>
              <a:rPr lang="it-IT" sz="2000" b="1" smtClean="0">
                <a:solidFill>
                  <a:srgbClr val="FF9900"/>
                </a:solidFill>
                <a:latin typeface="Bookman Old Style" pitchFamily="18" charset="0"/>
              </a:rPr>
            </a:br>
            <a:r>
              <a:rPr lang="it-IT" sz="1600" b="1" i="1" smtClean="0">
                <a:solidFill>
                  <a:srgbClr val="FF9900"/>
                </a:solidFill>
                <a:latin typeface="Bookman Old Style" pitchFamily="18" charset="0"/>
              </a:rPr>
              <a:t>SCHEMA ESEMPLIFICATIVO 2</a:t>
            </a:r>
          </a:p>
        </p:txBody>
      </p:sp>
      <p:sp>
        <p:nvSpPr>
          <p:cNvPr id="12291" name="Segnaposto numero diapositiva 2"/>
          <p:cNvSpPr txBox="1">
            <a:spLocks/>
          </p:cNvSpPr>
          <p:nvPr/>
        </p:nvSpPr>
        <p:spPr bwMode="auto">
          <a:xfrm>
            <a:off x="8027988" y="404813"/>
            <a:ext cx="792162"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B9337304-A336-4829-9EA5-ADE8D9551EDF}" type="slidenum">
              <a:rPr lang="it-IT" sz="1400" b="1">
                <a:solidFill>
                  <a:srgbClr val="FF9900"/>
                </a:solidFill>
              </a:rPr>
              <a:pPr algn="ctr" eaLnBrk="1" hangingPunct="1"/>
              <a:t>6</a:t>
            </a:fld>
            <a:endParaRPr lang="it-IT" sz="1400" b="1">
              <a:solidFill>
                <a:srgbClr val="FF9900"/>
              </a:solidFill>
            </a:endParaRPr>
          </a:p>
        </p:txBody>
      </p:sp>
      <p:graphicFrame>
        <p:nvGraphicFramePr>
          <p:cNvPr id="6" name="Group 91"/>
          <p:cNvGraphicFramePr>
            <a:graphicFrameLocks noGrp="1"/>
          </p:cNvGraphicFramePr>
          <p:nvPr>
            <p:ph idx="1"/>
            <p:extLst>
              <p:ext uri="{D42A27DB-BD31-4B8C-83A1-F6EECF244321}">
                <p14:modId xmlns:p14="http://schemas.microsoft.com/office/powerpoint/2010/main" val="1354975911"/>
              </p:ext>
            </p:extLst>
          </p:nvPr>
        </p:nvGraphicFramePr>
        <p:xfrm>
          <a:off x="179388" y="1412875"/>
          <a:ext cx="8640762" cy="4260851"/>
        </p:xfrm>
        <a:graphic>
          <a:graphicData uri="http://schemas.openxmlformats.org/drawingml/2006/table">
            <a:tbl>
              <a:tblPr/>
              <a:tblGrid>
                <a:gridCol w="4281487"/>
                <a:gridCol w="4359275"/>
              </a:tblGrid>
              <a:tr h="4413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dirty="0" smtClean="0">
                          <a:ln>
                            <a:noFill/>
                          </a:ln>
                          <a:solidFill>
                            <a:srgbClr val="FF0000"/>
                          </a:solidFill>
                          <a:effectLst/>
                          <a:latin typeface="Bookman Old Style" pitchFamily="18" charset="0"/>
                        </a:rPr>
                        <a:t>A T </a:t>
                      </a:r>
                      <a:r>
                        <a:rPr kumimoji="0" lang="it-IT" sz="1600" b="1" i="0" u="none" strike="noStrike" cap="none" normalizeH="0" baseline="0" dirty="0" err="1" smtClean="0">
                          <a:ln>
                            <a:noFill/>
                          </a:ln>
                          <a:solidFill>
                            <a:srgbClr val="FF0000"/>
                          </a:solidFill>
                          <a:effectLst/>
                          <a:latin typeface="Bookman Old Style" pitchFamily="18" charset="0"/>
                        </a:rPr>
                        <a:t>T</a:t>
                      </a:r>
                      <a:r>
                        <a:rPr kumimoji="0" lang="it-IT" sz="1600" b="1" i="0" u="none" strike="noStrike" cap="none" normalizeH="0" baseline="0" dirty="0" smtClean="0">
                          <a:ln>
                            <a:noFill/>
                          </a:ln>
                          <a:solidFill>
                            <a:srgbClr val="FF0000"/>
                          </a:solidFill>
                          <a:effectLst/>
                          <a:latin typeface="Bookman Old Style" pitchFamily="18" charset="0"/>
                        </a:rPr>
                        <a:t> I V I T À</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sz="1600" b="1" i="0" u="none" strike="noStrike" cap="none" normalizeH="0" baseline="0" dirty="0" smtClean="0">
                          <a:ln>
                            <a:noFill/>
                          </a:ln>
                          <a:solidFill>
                            <a:srgbClr val="FF0000"/>
                          </a:solidFill>
                          <a:effectLst/>
                          <a:latin typeface="Bookman Old Style" pitchFamily="18" charset="0"/>
                        </a:rPr>
                        <a:t>P A S </a:t>
                      </a:r>
                      <a:r>
                        <a:rPr kumimoji="0" lang="it-IT" sz="1600" b="1" i="0" u="none" strike="noStrike" cap="none" normalizeH="0" baseline="0" dirty="0" err="1" smtClean="0">
                          <a:ln>
                            <a:noFill/>
                          </a:ln>
                          <a:solidFill>
                            <a:srgbClr val="FF0000"/>
                          </a:solidFill>
                          <a:effectLst/>
                          <a:latin typeface="Bookman Old Style" pitchFamily="18" charset="0"/>
                        </a:rPr>
                        <a:t>S</a:t>
                      </a:r>
                      <a:r>
                        <a:rPr kumimoji="0" lang="it-IT" sz="1600" b="1" i="0" u="none" strike="noStrike" cap="none" normalizeH="0" baseline="0" dirty="0" smtClean="0">
                          <a:ln>
                            <a:noFill/>
                          </a:ln>
                          <a:solidFill>
                            <a:srgbClr val="FF0000"/>
                          </a:solidFill>
                          <a:effectLst/>
                          <a:latin typeface="Bookman Old Style" pitchFamily="18" charset="0"/>
                        </a:rPr>
                        <a:t> I V I T À</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400" b="0" i="0" u="none" strike="noStrike" cap="none" normalizeH="0" baseline="0" dirty="0" smtClean="0">
                          <a:ln>
                            <a:noFill/>
                          </a:ln>
                          <a:solidFill>
                            <a:schemeClr val="accent2"/>
                          </a:solidFill>
                          <a:effectLst/>
                          <a:latin typeface="Bookman Old Style" pitchFamily="18" charset="0"/>
                        </a:rPr>
                        <a:t>Patrimonio netto</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400" b="0" i="0" u="none" strike="noStrike" cap="none" normalizeH="0" baseline="0" smtClean="0">
                          <a:ln>
                            <a:noFill/>
                          </a:ln>
                          <a:solidFill>
                            <a:schemeClr val="accent2"/>
                          </a:solidFill>
                          <a:effectLst/>
                          <a:latin typeface="Bookman Old Style" pitchFamily="18" charset="0"/>
                        </a:rPr>
                        <a:t>Valore attuale delle rendite in pagamento</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400" b="0" i="0" u="none" strike="noStrike" cap="none" normalizeH="0" baseline="0" dirty="0" smtClean="0">
                        <a:ln>
                          <a:noFill/>
                        </a:ln>
                        <a:solidFill>
                          <a:schemeClr val="accent2"/>
                        </a:solidFill>
                        <a:effectLst/>
                        <a:latin typeface="Bookman Old Style"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400" b="0" i="0" u="none" strike="noStrike" cap="none" normalizeH="0" baseline="0" smtClean="0">
                        <a:ln>
                          <a:noFill/>
                        </a:ln>
                        <a:solidFill>
                          <a:schemeClr val="accent2"/>
                        </a:solidFill>
                        <a:effectLst/>
                        <a:latin typeface="Bookman Old Style"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400" b="0" i="0" u="none" strike="noStrike" cap="none" normalizeH="0" baseline="0" dirty="0" smtClean="0">
                          <a:ln>
                            <a:noFill/>
                          </a:ln>
                          <a:solidFill>
                            <a:schemeClr val="accent2"/>
                          </a:solidFill>
                          <a:effectLst/>
                          <a:latin typeface="Bookman Old Style" pitchFamily="18" charset="0"/>
                        </a:rPr>
                        <a:t>Valore attuale medio dei contributi di: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400" b="0" i="0" u="none" strike="noStrike" cap="none" normalizeH="0" baseline="0" smtClean="0">
                          <a:ln>
                            <a:noFill/>
                          </a:ln>
                          <a:solidFill>
                            <a:schemeClr val="accent2"/>
                          </a:solidFill>
                          <a:effectLst/>
                          <a:latin typeface="Bookman Old Style" pitchFamily="18" charset="0"/>
                        </a:rPr>
                        <a:t>Valore attuale medio delle prestazioni future di:</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25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400" b="0" i="1" u="none" strike="noStrike" cap="none" normalizeH="0" baseline="0" dirty="0" smtClean="0">
                          <a:ln>
                            <a:noFill/>
                          </a:ln>
                          <a:solidFill>
                            <a:schemeClr val="accent2"/>
                          </a:solidFill>
                          <a:effectLst/>
                          <a:latin typeface="Bookman Old Style" pitchFamily="18" charset="0"/>
                        </a:rPr>
                        <a:t>   - assistiti alla data del bilancio tecnico</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400" b="0" i="1" u="none" strike="noStrike" cap="none" normalizeH="0" baseline="0" smtClean="0">
                          <a:ln>
                            <a:noFill/>
                          </a:ln>
                          <a:solidFill>
                            <a:schemeClr val="accent2"/>
                          </a:solidFill>
                          <a:effectLst/>
                          <a:latin typeface="Bookman Old Style" pitchFamily="18" charset="0"/>
                        </a:rPr>
                        <a:t>- assistiti alla data del bilancio tecnico</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400" b="0" i="1" u="none" strike="noStrike" cap="none" normalizeH="0" baseline="0" dirty="0" smtClean="0">
                          <a:ln>
                            <a:noFill/>
                          </a:ln>
                          <a:solidFill>
                            <a:schemeClr val="accent2"/>
                          </a:solidFill>
                          <a:effectLst/>
                          <a:latin typeface="Bookman Old Style" pitchFamily="18" charset="0"/>
                        </a:rPr>
                        <a:t>   - ingressi futuri</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400" b="0" i="1" u="none" strike="noStrike" cap="none" normalizeH="0" baseline="0" smtClean="0">
                          <a:ln>
                            <a:noFill/>
                          </a:ln>
                          <a:solidFill>
                            <a:schemeClr val="accent2"/>
                          </a:solidFill>
                          <a:effectLst/>
                          <a:latin typeface="Bookman Old Style" pitchFamily="18" charset="0"/>
                        </a:rPr>
                        <a:t>- soggetti cessati con mantenimento del diritto*</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89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400" b="0" i="0" u="none" strike="noStrike" cap="none" normalizeH="0" baseline="0" dirty="0" smtClean="0">
                        <a:ln>
                          <a:noFill/>
                        </a:ln>
                        <a:solidFill>
                          <a:schemeClr val="accent2"/>
                        </a:solidFill>
                        <a:effectLst/>
                        <a:latin typeface="Bookman Old Style"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400" b="0" i="1" u="none" strike="noStrike" cap="none" normalizeH="0" baseline="0" smtClean="0">
                          <a:ln>
                            <a:noFill/>
                          </a:ln>
                          <a:solidFill>
                            <a:schemeClr val="accent2"/>
                          </a:solidFill>
                          <a:effectLst/>
                          <a:latin typeface="Bookman Old Style" pitchFamily="18" charset="0"/>
                        </a:rPr>
                        <a:t>- ingressi futuri</a:t>
                      </a:r>
                      <a:endParaRPr kumimoji="0" lang="it-IT" sz="1400" b="0" i="0" u="none" strike="noStrike" cap="none" normalizeH="0" baseline="0" smtClean="0">
                        <a:ln>
                          <a:noFill/>
                        </a:ln>
                        <a:solidFill>
                          <a:schemeClr val="accent2"/>
                        </a:solidFill>
                        <a:effectLst/>
                        <a:latin typeface="Bookman Old Style"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1400" b="0" i="0" u="none" strike="noStrike" cap="none" normalizeH="0" baseline="0" dirty="0" smtClean="0">
                        <a:ln>
                          <a:noFill/>
                        </a:ln>
                        <a:solidFill>
                          <a:schemeClr val="accent2"/>
                        </a:solidFill>
                        <a:effectLst/>
                        <a:latin typeface="Bookman Old Style"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400" b="0" i="0" u="none" strike="noStrike" cap="none" normalizeH="0" baseline="0" smtClean="0">
                          <a:ln>
                            <a:noFill/>
                          </a:ln>
                          <a:solidFill>
                            <a:schemeClr val="accent2"/>
                          </a:solidFill>
                          <a:effectLst/>
                          <a:latin typeface="Bookman Old Style" pitchFamily="18" charset="0"/>
                        </a:rPr>
                        <a:t>Valore attuale delle spese di amministrazione </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400" b="1" i="0" u="none" strike="noStrike" cap="none" normalizeH="0" baseline="0" dirty="0" smtClean="0">
                          <a:ln>
                            <a:noFill/>
                          </a:ln>
                          <a:solidFill>
                            <a:schemeClr val="accent2"/>
                          </a:solidFill>
                          <a:effectLst/>
                          <a:latin typeface="Bookman Old Style" pitchFamily="18" charset="0"/>
                        </a:rPr>
                        <a:t>Totale Attività </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400" b="1" i="0" u="none" strike="noStrike" cap="none" normalizeH="0" baseline="0" smtClean="0">
                          <a:ln>
                            <a:noFill/>
                          </a:ln>
                          <a:solidFill>
                            <a:schemeClr val="accent2"/>
                          </a:solidFill>
                          <a:effectLst/>
                          <a:latin typeface="Bookman Old Style" pitchFamily="18" charset="0"/>
                        </a:rPr>
                        <a:t>Totale passività </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400" b="1" i="0" u="none" strike="noStrike" cap="none" normalizeH="0" baseline="0" dirty="0" smtClean="0">
                          <a:ln>
                            <a:noFill/>
                          </a:ln>
                          <a:solidFill>
                            <a:schemeClr val="accent2"/>
                          </a:solidFill>
                          <a:effectLst/>
                          <a:latin typeface="Bookman Old Style" pitchFamily="18" charset="0"/>
                        </a:rPr>
                        <a:t>Disavanzo tecnico</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400" b="1" i="0" u="none" strike="noStrike" cap="none" normalizeH="0" baseline="0" smtClean="0">
                          <a:ln>
                            <a:noFill/>
                          </a:ln>
                          <a:solidFill>
                            <a:schemeClr val="accent2"/>
                          </a:solidFill>
                          <a:effectLst/>
                          <a:latin typeface="Bookman Old Style" pitchFamily="18" charset="0"/>
                        </a:rPr>
                        <a:t>Avanzo tecnico</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400" b="1" i="0" u="none" strike="noStrike" cap="none" normalizeH="0" baseline="0" dirty="0" smtClean="0">
                          <a:ln>
                            <a:noFill/>
                          </a:ln>
                          <a:solidFill>
                            <a:schemeClr val="accent2"/>
                          </a:solidFill>
                          <a:effectLst/>
                          <a:latin typeface="Bookman Old Style" pitchFamily="18" charset="0"/>
                        </a:rPr>
                        <a:t>Totale a pareggio</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sz="1400" b="1" i="0" u="none" strike="noStrike" cap="none" normalizeH="0" baseline="0" dirty="0" smtClean="0">
                          <a:ln>
                            <a:noFill/>
                          </a:ln>
                          <a:solidFill>
                            <a:schemeClr val="accent2"/>
                          </a:solidFill>
                          <a:effectLst/>
                          <a:latin typeface="Bookman Old Style" pitchFamily="18" charset="0"/>
                        </a:rPr>
                        <a:t>Totale a pareggio</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30" name="Text Box 3"/>
          <p:cNvSpPr txBox="1">
            <a:spLocks noChangeArrowheads="1"/>
          </p:cNvSpPr>
          <p:nvPr/>
        </p:nvSpPr>
        <p:spPr bwMode="auto">
          <a:xfrm>
            <a:off x="323850" y="5661025"/>
            <a:ext cx="84963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80975" indent="-180975"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it-IT" sz="1200" b="1" dirty="0">
                <a:solidFill>
                  <a:schemeClr val="accent2"/>
                </a:solidFill>
                <a:latin typeface="Bookman Old Style" pitchFamily="18" charset="0"/>
              </a:rPr>
              <a:t>* Oneri relativi ad eventuali iscritti non più in attività alla data del bilancio tecnico ed in attesa di maturazione del diritto a prestazione (ad es. cessati in attesa di maturazione del requisito dell’età)</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p:txBody>
          <a:bodyPr/>
          <a:lstStyle/>
          <a:p>
            <a:pPr algn="l" eaLnBrk="1" hangingPunct="1"/>
            <a:r>
              <a:rPr lang="it-IT" sz="2200" b="1" smtClean="0">
                <a:solidFill>
                  <a:srgbClr val="FF9900"/>
                </a:solidFill>
                <a:latin typeface="Bookman Old Style" pitchFamily="18" charset="0"/>
              </a:rPr>
              <a:t>ULTERIORI VALUTAZIONI NELL’AMBITO DEL BILANCIO TECNICO</a:t>
            </a:r>
          </a:p>
        </p:txBody>
      </p:sp>
      <p:sp>
        <p:nvSpPr>
          <p:cNvPr id="13315" name="Segnaposto numero diapositiva 2"/>
          <p:cNvSpPr txBox="1">
            <a:spLocks/>
          </p:cNvSpPr>
          <p:nvPr/>
        </p:nvSpPr>
        <p:spPr bwMode="auto">
          <a:xfrm>
            <a:off x="8027988" y="404813"/>
            <a:ext cx="792162"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9E7BEC13-69C7-40D7-A2F4-47B502B394CE}" type="slidenum">
              <a:rPr lang="it-IT" sz="1400" b="1">
                <a:solidFill>
                  <a:srgbClr val="FF9900"/>
                </a:solidFill>
              </a:rPr>
              <a:pPr algn="ctr" eaLnBrk="1" hangingPunct="1"/>
              <a:t>7</a:t>
            </a:fld>
            <a:endParaRPr lang="it-IT" sz="1400" b="1">
              <a:solidFill>
                <a:srgbClr val="FF9900"/>
              </a:solidFill>
            </a:endParaRPr>
          </a:p>
        </p:txBody>
      </p:sp>
      <p:sp>
        <p:nvSpPr>
          <p:cNvPr id="5" name="Text Box 9"/>
          <p:cNvSpPr txBox="1">
            <a:spLocks noChangeArrowheads="1"/>
          </p:cNvSpPr>
          <p:nvPr/>
        </p:nvSpPr>
        <p:spPr bwMode="auto">
          <a:xfrm>
            <a:off x="468313" y="1124744"/>
            <a:ext cx="7708900" cy="2154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63538" indent="-363538"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30000"/>
              </a:spcBef>
              <a:buFontTx/>
              <a:buBlip>
                <a:blip r:embed="rId3"/>
              </a:buBlip>
            </a:pPr>
            <a:r>
              <a:rPr lang="it-IT" sz="2000" b="1" dirty="0">
                <a:solidFill>
                  <a:schemeClr val="accent2"/>
                </a:solidFill>
                <a:latin typeface="Bookman Old Style" pitchFamily="18" charset="0"/>
              </a:rPr>
              <a:t>Analisi di sensitività (</a:t>
            </a:r>
            <a:r>
              <a:rPr lang="it-IT" sz="2000" b="1" i="1" dirty="0">
                <a:solidFill>
                  <a:schemeClr val="accent2"/>
                </a:solidFill>
                <a:latin typeface="Bookman Old Style" pitchFamily="18" charset="0"/>
              </a:rPr>
              <a:t>stress-test</a:t>
            </a:r>
            <a:r>
              <a:rPr lang="it-IT" sz="2000" b="1" dirty="0">
                <a:solidFill>
                  <a:schemeClr val="accent2"/>
                </a:solidFill>
                <a:latin typeface="Bookman Old Style" pitchFamily="18" charset="0"/>
              </a:rPr>
              <a:t>)</a:t>
            </a:r>
          </a:p>
          <a:p>
            <a:pPr marL="612000" indent="-252000" algn="just" eaLnBrk="1" hangingPunct="1">
              <a:buClr>
                <a:srgbClr val="FF6600"/>
              </a:buClr>
              <a:buFont typeface="Wingdings" pitchFamily="2" charset="2"/>
              <a:buChar char="§"/>
            </a:pPr>
            <a:r>
              <a:rPr lang="it-IT" sz="1900" dirty="0">
                <a:solidFill>
                  <a:schemeClr val="accent2"/>
                </a:solidFill>
                <a:latin typeface="Bookman Old Style" pitchFamily="18" charset="0"/>
              </a:rPr>
              <a:t>diversi scenari, anche estremi, per basi tecniche, andamento demografico, ipotesi </a:t>
            </a:r>
            <a:r>
              <a:rPr lang="it-IT" sz="1900" dirty="0" smtClean="0">
                <a:solidFill>
                  <a:schemeClr val="accent2"/>
                </a:solidFill>
                <a:latin typeface="Bookman Old Style" pitchFamily="18" charset="0"/>
              </a:rPr>
              <a:t>economico-finanziarie, tariffario adeguato o meno all’inflazione</a:t>
            </a:r>
            <a:endParaRPr lang="it-IT" sz="1900" dirty="0">
              <a:solidFill>
                <a:schemeClr val="accent2"/>
              </a:solidFill>
              <a:latin typeface="Bookman Old Style" pitchFamily="18" charset="0"/>
            </a:endParaRPr>
          </a:p>
          <a:p>
            <a:pPr marL="612000" indent="-252000" algn="just" eaLnBrk="1" hangingPunct="1">
              <a:buClr>
                <a:srgbClr val="FF6600"/>
              </a:buClr>
              <a:buFont typeface="Wingdings" pitchFamily="2" charset="2"/>
              <a:buChar char="§"/>
            </a:pPr>
            <a:r>
              <a:rPr lang="it-IT" sz="1900" dirty="0">
                <a:solidFill>
                  <a:schemeClr val="accent2"/>
                </a:solidFill>
                <a:latin typeface="Bookman Old Style" pitchFamily="18" charset="0"/>
              </a:rPr>
              <a:t>fornisce ulteriori e utili elementi di giudizio sulla tenuta del Fondo, anche al fine di intervenire tempestivamente in presenza di condizioni negative</a:t>
            </a:r>
          </a:p>
        </p:txBody>
      </p:sp>
      <p:sp>
        <p:nvSpPr>
          <p:cNvPr id="6" name="Text Box 11"/>
          <p:cNvSpPr txBox="1">
            <a:spLocks noChangeArrowheads="1"/>
          </p:cNvSpPr>
          <p:nvPr/>
        </p:nvSpPr>
        <p:spPr bwMode="auto">
          <a:xfrm>
            <a:off x="539750" y="3258741"/>
            <a:ext cx="8064500" cy="132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63538" indent="-363538">
              <a:defRPr>
                <a:solidFill>
                  <a:schemeClr val="tx1"/>
                </a:solidFill>
                <a:latin typeface="Arial" pitchFamily="34" charset="0"/>
              </a:defRPr>
            </a:lvl1pPr>
            <a:lvl2pPr marL="542925">
              <a:defRPr>
                <a:solidFill>
                  <a:schemeClr val="tx1"/>
                </a:solidFill>
                <a:latin typeface="Arial" pitchFamily="34" charset="0"/>
              </a:defRPr>
            </a:lvl2pPr>
            <a:lvl3pPr>
              <a:defRPr>
                <a:solidFill>
                  <a:schemeClr val="tx1"/>
                </a:solidFill>
                <a:latin typeface="Arial" pitchFamily="34" charset="0"/>
              </a:defRPr>
            </a:lvl3pPr>
            <a:lvl4pPr>
              <a:defRPr>
                <a:solidFill>
                  <a:schemeClr val="tx1"/>
                </a:solidFill>
                <a:latin typeface="Arial" pitchFamily="34" charset="0"/>
              </a:defRPr>
            </a:lvl4pPr>
            <a:lvl5pPr>
              <a:defRPr>
                <a:solidFill>
                  <a:schemeClr val="tx1"/>
                </a:solidFill>
                <a:latin typeface="Arial" pitchFamily="34" charset="0"/>
              </a:defRPr>
            </a:lvl5pPr>
            <a:lvl6pPr fontAlgn="base">
              <a:spcBef>
                <a:spcPct val="0"/>
              </a:spcBef>
              <a:spcAft>
                <a:spcPct val="0"/>
              </a:spcAft>
              <a:defRPr>
                <a:solidFill>
                  <a:schemeClr val="tx1"/>
                </a:solidFill>
                <a:latin typeface="Arial" pitchFamily="34" charset="0"/>
              </a:defRPr>
            </a:lvl6pPr>
            <a:lvl7pPr fontAlgn="base">
              <a:spcBef>
                <a:spcPct val="0"/>
              </a:spcBef>
              <a:spcAft>
                <a:spcPct val="0"/>
              </a:spcAft>
              <a:defRPr>
                <a:solidFill>
                  <a:schemeClr val="tx1"/>
                </a:solidFill>
                <a:latin typeface="Arial" pitchFamily="34" charset="0"/>
              </a:defRPr>
            </a:lvl7pPr>
            <a:lvl8pPr fontAlgn="base">
              <a:spcBef>
                <a:spcPct val="0"/>
              </a:spcBef>
              <a:spcAft>
                <a:spcPct val="0"/>
              </a:spcAft>
              <a:defRPr>
                <a:solidFill>
                  <a:schemeClr val="tx1"/>
                </a:solidFill>
                <a:latin typeface="Arial" pitchFamily="34" charset="0"/>
              </a:defRPr>
            </a:lvl8pPr>
            <a:lvl9pPr fontAlgn="base">
              <a:spcBef>
                <a:spcPct val="0"/>
              </a:spcBef>
              <a:spcAft>
                <a:spcPct val="0"/>
              </a:spcAft>
              <a:defRPr>
                <a:solidFill>
                  <a:schemeClr val="tx1"/>
                </a:solidFill>
                <a:latin typeface="Arial" pitchFamily="34" charset="0"/>
              </a:defRPr>
            </a:lvl9pPr>
          </a:lstStyle>
          <a:p>
            <a:pPr>
              <a:spcBef>
                <a:spcPct val="30000"/>
              </a:spcBef>
              <a:buFontTx/>
              <a:buBlip>
                <a:blip r:embed="rId3"/>
              </a:buBlip>
              <a:defRPr/>
            </a:pPr>
            <a:r>
              <a:rPr lang="it-IT" sz="2000" b="1" dirty="0" smtClean="0">
                <a:solidFill>
                  <a:schemeClr val="accent2"/>
                </a:solidFill>
                <a:latin typeface="Bookman Old Style" pitchFamily="18" charset="0"/>
              </a:rPr>
              <a:t>Analisi relativa ad eventuali varianti normative</a:t>
            </a:r>
            <a:endParaRPr lang="it-IT" sz="2000" dirty="0" smtClean="0">
              <a:solidFill>
                <a:schemeClr val="accent2"/>
              </a:solidFill>
              <a:latin typeface="Bookman Old Style" pitchFamily="18" charset="0"/>
            </a:endParaRPr>
          </a:p>
          <a:p>
            <a:pPr>
              <a:spcBef>
                <a:spcPts val="0"/>
              </a:spcBef>
              <a:defRPr/>
            </a:pPr>
            <a:r>
              <a:rPr lang="it-IT" sz="2000" dirty="0" smtClean="0">
                <a:solidFill>
                  <a:schemeClr val="accent2"/>
                </a:solidFill>
                <a:latin typeface="Bookman Old Style" pitchFamily="18" charset="0"/>
              </a:rPr>
              <a:t>	</a:t>
            </a:r>
            <a:r>
              <a:rPr lang="it-IT" sz="1900" dirty="0" smtClean="0">
                <a:solidFill>
                  <a:schemeClr val="accent2"/>
                </a:solidFill>
                <a:latin typeface="Bookman Old Style" pitchFamily="18" charset="0"/>
              </a:rPr>
              <a:t>stima impatto su condizioni di equilibrio del Fondo per:</a:t>
            </a:r>
          </a:p>
          <a:p>
            <a:pPr marL="684000" indent="-252000">
              <a:spcBef>
                <a:spcPts val="0"/>
              </a:spcBef>
              <a:buClr>
                <a:srgbClr val="FF6600"/>
              </a:buClr>
              <a:buFont typeface="Wingdings" pitchFamily="2" charset="2"/>
              <a:buChar char="§"/>
              <a:defRPr/>
            </a:pPr>
            <a:r>
              <a:rPr lang="it-IT" sz="1900" dirty="0" smtClean="0">
                <a:solidFill>
                  <a:schemeClr val="accent2"/>
                </a:solidFill>
                <a:latin typeface="Bookman Old Style" pitchFamily="18" charset="0"/>
              </a:rPr>
              <a:t>innovazioni normative esterne al Fondo </a:t>
            </a:r>
          </a:p>
          <a:p>
            <a:pPr marL="684000" indent="-252000">
              <a:spcBef>
                <a:spcPts val="0"/>
              </a:spcBef>
              <a:buClr>
                <a:srgbClr val="FF6600"/>
              </a:buClr>
              <a:buFont typeface="Wingdings" pitchFamily="2" charset="2"/>
              <a:buChar char="§"/>
              <a:defRPr/>
            </a:pPr>
            <a:r>
              <a:rPr lang="it-IT" sz="1900" dirty="0" smtClean="0">
                <a:solidFill>
                  <a:schemeClr val="accent2"/>
                </a:solidFill>
                <a:latin typeface="Bookman Old Style" pitchFamily="18" charset="0"/>
              </a:rPr>
              <a:t>modifiche dello Statuto/Regolamento del Fondo</a:t>
            </a:r>
          </a:p>
        </p:txBody>
      </p:sp>
      <p:sp>
        <p:nvSpPr>
          <p:cNvPr id="10" name="Text Box 11"/>
          <p:cNvSpPr txBox="1">
            <a:spLocks noChangeArrowheads="1"/>
          </p:cNvSpPr>
          <p:nvPr/>
        </p:nvSpPr>
        <p:spPr bwMode="auto">
          <a:xfrm>
            <a:off x="468313" y="4524846"/>
            <a:ext cx="8156575" cy="156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63538" indent="-363538"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30000"/>
              </a:spcBef>
              <a:buFontTx/>
              <a:buBlip>
                <a:blip r:embed="rId3"/>
              </a:buBlip>
            </a:pPr>
            <a:r>
              <a:rPr lang="it-IT" sz="2000" b="1" dirty="0">
                <a:solidFill>
                  <a:schemeClr val="accent2"/>
                </a:solidFill>
                <a:latin typeface="Bookman Old Style" pitchFamily="18" charset="0"/>
              </a:rPr>
              <a:t>Principi contabili internazionali</a:t>
            </a:r>
            <a:endParaRPr lang="it-IT" sz="2000" dirty="0">
              <a:solidFill>
                <a:schemeClr val="accent2"/>
              </a:solidFill>
              <a:latin typeface="Bookman Old Style" pitchFamily="18" charset="0"/>
            </a:endParaRPr>
          </a:p>
          <a:p>
            <a:pPr eaLnBrk="1" hangingPunct="1"/>
            <a:r>
              <a:rPr lang="it-IT" sz="2000" dirty="0">
                <a:solidFill>
                  <a:schemeClr val="accent2"/>
                </a:solidFill>
                <a:latin typeface="Bookman Old Style" pitchFamily="18" charset="0"/>
              </a:rPr>
              <a:t>	</a:t>
            </a:r>
            <a:r>
              <a:rPr lang="it-IT" sz="1900" dirty="0">
                <a:solidFill>
                  <a:schemeClr val="accent2"/>
                </a:solidFill>
                <a:latin typeface="Bookman Old Style" pitchFamily="18" charset="0"/>
              </a:rPr>
              <a:t>valutazioni necessarie quanto l’azienda fonte istitutiva redige il proprio bilancio in  conformità a principi contabili internazionali (IAS/IFR, US GAAP….) e quando le prestazioni assicurate e la contribuzione aziendale proseguono dopo il pensionamento</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p:txBody>
          <a:bodyPr/>
          <a:lstStyle/>
          <a:p>
            <a:pPr algn="l" eaLnBrk="1" hangingPunct="1"/>
            <a:r>
              <a:rPr lang="it-IT" sz="2200" b="1" smtClean="0">
                <a:solidFill>
                  <a:srgbClr val="FF9900"/>
                </a:solidFill>
                <a:latin typeface="Bookman Old Style" pitchFamily="18" charset="0"/>
              </a:rPr>
              <a:t>ACCANTONAMENTI TECNICI</a:t>
            </a:r>
          </a:p>
        </p:txBody>
      </p:sp>
      <p:sp>
        <p:nvSpPr>
          <p:cNvPr id="54275" name="Segnaposto numero diapositiva 2"/>
          <p:cNvSpPr txBox="1">
            <a:spLocks/>
          </p:cNvSpPr>
          <p:nvPr/>
        </p:nvSpPr>
        <p:spPr bwMode="auto">
          <a:xfrm>
            <a:off x="8027988" y="404813"/>
            <a:ext cx="792162"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6FB93F67-76CF-4724-B045-1ABD2B914E55}" type="slidenum">
              <a:rPr lang="it-IT" sz="1400" b="1">
                <a:solidFill>
                  <a:srgbClr val="FF9900"/>
                </a:solidFill>
              </a:rPr>
              <a:pPr algn="ctr" eaLnBrk="1" hangingPunct="1"/>
              <a:t>8</a:t>
            </a:fld>
            <a:endParaRPr lang="it-IT" sz="1400" b="1">
              <a:solidFill>
                <a:srgbClr val="FF9900"/>
              </a:solidFill>
            </a:endParaRPr>
          </a:p>
        </p:txBody>
      </p:sp>
      <p:sp>
        <p:nvSpPr>
          <p:cNvPr id="54279" name="Text Box 7"/>
          <p:cNvSpPr txBox="1">
            <a:spLocks noChangeArrowheads="1"/>
          </p:cNvSpPr>
          <p:nvPr/>
        </p:nvSpPr>
        <p:spPr bwMode="auto">
          <a:xfrm>
            <a:off x="323850" y="1484313"/>
            <a:ext cx="820859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it-IT" sz="2000" dirty="0">
                <a:solidFill>
                  <a:schemeClr val="accent2"/>
                </a:solidFill>
              </a:rPr>
              <a:t>La costituzione di riserve ha rilievo solo per i Fondi autogestiti, poiché nel caso di gestione convenzionata il rischio è trasferito al gestore </a:t>
            </a:r>
            <a:r>
              <a:rPr lang="it-IT" sz="2000" dirty="0" smtClean="0">
                <a:solidFill>
                  <a:schemeClr val="accent2"/>
                </a:solidFill>
              </a:rPr>
              <a:t>esterno</a:t>
            </a:r>
          </a:p>
          <a:p>
            <a:pPr algn="just"/>
            <a:endParaRPr lang="it-IT" sz="2000" dirty="0">
              <a:solidFill>
                <a:schemeClr val="accent2"/>
              </a:solidFill>
            </a:endParaRPr>
          </a:p>
          <a:p>
            <a:r>
              <a:rPr lang="it-IT" sz="2000" dirty="0">
                <a:solidFill>
                  <a:schemeClr val="accent2"/>
                </a:solidFill>
              </a:rPr>
              <a:t>Accantonamenti tecnici </a:t>
            </a:r>
            <a:r>
              <a:rPr lang="it-IT" sz="2000" b="1" i="1" dirty="0">
                <a:solidFill>
                  <a:schemeClr val="accent2"/>
                </a:solidFill>
              </a:rPr>
              <a:t>per garanzie a </a:t>
            </a:r>
            <a:r>
              <a:rPr lang="it-IT" sz="2000" b="1" i="1" dirty="0" smtClean="0">
                <a:solidFill>
                  <a:schemeClr val="accent2"/>
                </a:solidFill>
              </a:rPr>
              <a:t>ripartizione </a:t>
            </a:r>
          </a:p>
          <a:p>
            <a:pPr>
              <a:spcAft>
                <a:spcPts val="600"/>
              </a:spcAft>
            </a:pPr>
            <a:r>
              <a:rPr lang="it-IT" sz="1600" dirty="0" smtClean="0">
                <a:solidFill>
                  <a:schemeClr val="accent2"/>
                </a:solidFill>
              </a:rPr>
              <a:t>(cfr. anche linee guida Assicurazione Danni)</a:t>
            </a:r>
            <a:r>
              <a:rPr lang="it-IT" sz="2000" dirty="0" smtClean="0">
                <a:solidFill>
                  <a:schemeClr val="accent2"/>
                </a:solidFill>
              </a:rPr>
              <a:t>:  </a:t>
            </a:r>
            <a:endParaRPr lang="it-IT" sz="2000" dirty="0">
              <a:solidFill>
                <a:schemeClr val="accent2"/>
              </a:solidFill>
            </a:endParaRPr>
          </a:p>
          <a:p>
            <a:pPr>
              <a:buClr>
                <a:srgbClr val="FF0000"/>
              </a:buClr>
              <a:buFont typeface="Wingdings" pitchFamily="2" charset="2"/>
              <a:buChar char="Ø"/>
            </a:pPr>
            <a:r>
              <a:rPr lang="it-IT" sz="2000" dirty="0">
                <a:solidFill>
                  <a:schemeClr val="accent2"/>
                </a:solidFill>
              </a:rPr>
              <a:t>  Riserva di senescenza</a:t>
            </a:r>
          </a:p>
          <a:p>
            <a:pPr>
              <a:buClr>
                <a:srgbClr val="FF0000"/>
              </a:buClr>
              <a:buFont typeface="Wingdings" pitchFamily="2" charset="2"/>
              <a:buChar char="Ø"/>
            </a:pPr>
            <a:r>
              <a:rPr lang="it-IT" sz="2000" dirty="0">
                <a:solidFill>
                  <a:schemeClr val="accent2"/>
                </a:solidFill>
              </a:rPr>
              <a:t>  Riserva premi e riserva per rischi in corso</a:t>
            </a:r>
          </a:p>
          <a:p>
            <a:pPr>
              <a:buClr>
                <a:srgbClr val="FF0000"/>
              </a:buClr>
              <a:buFont typeface="Wingdings" pitchFamily="2" charset="2"/>
              <a:buChar char="Ø"/>
            </a:pPr>
            <a:r>
              <a:rPr lang="it-IT" sz="2000" dirty="0">
                <a:solidFill>
                  <a:schemeClr val="accent2"/>
                </a:solidFill>
              </a:rPr>
              <a:t>  Riserva sinistri</a:t>
            </a:r>
          </a:p>
          <a:p>
            <a:pPr>
              <a:buClr>
                <a:srgbClr val="FF0000"/>
              </a:buClr>
              <a:buFont typeface="Wingdings" pitchFamily="2" charset="2"/>
              <a:buChar char="Ø"/>
            </a:pPr>
            <a:r>
              <a:rPr lang="it-IT" sz="2000" dirty="0">
                <a:solidFill>
                  <a:schemeClr val="accent2"/>
                </a:solidFill>
              </a:rPr>
              <a:t>  Riserva </a:t>
            </a:r>
            <a:r>
              <a:rPr lang="it-IT" sz="2000" dirty="0" smtClean="0">
                <a:solidFill>
                  <a:schemeClr val="accent2"/>
                </a:solidFill>
              </a:rPr>
              <a:t>di sicurezza o di perequazione</a:t>
            </a:r>
            <a:endParaRPr lang="it-IT" sz="2000" dirty="0">
              <a:solidFill>
                <a:schemeClr val="accent2"/>
              </a:solidFill>
            </a:endParaRPr>
          </a:p>
          <a:p>
            <a:pPr>
              <a:spcAft>
                <a:spcPts val="0"/>
              </a:spcAft>
              <a:buFont typeface="Wingdings" pitchFamily="2" charset="2"/>
              <a:buNone/>
            </a:pPr>
            <a:r>
              <a:rPr lang="it-IT" sz="1000" dirty="0">
                <a:solidFill>
                  <a:schemeClr val="accent2"/>
                </a:solidFill>
              </a:rPr>
              <a:t> </a:t>
            </a:r>
          </a:p>
          <a:p>
            <a:pPr algn="just">
              <a:buFont typeface="Wingdings" pitchFamily="2" charset="2"/>
              <a:buNone/>
            </a:pPr>
            <a:r>
              <a:rPr lang="it-IT" sz="2000" dirty="0">
                <a:solidFill>
                  <a:schemeClr val="accent2"/>
                </a:solidFill>
              </a:rPr>
              <a:t>Accantonamenti tecnici </a:t>
            </a:r>
            <a:r>
              <a:rPr lang="it-IT" sz="2000" b="1" i="1" dirty="0">
                <a:solidFill>
                  <a:schemeClr val="accent2"/>
                </a:solidFill>
              </a:rPr>
              <a:t>per garanzie</a:t>
            </a:r>
            <a:r>
              <a:rPr lang="it-IT" sz="2000" dirty="0">
                <a:solidFill>
                  <a:schemeClr val="accent2"/>
                </a:solidFill>
              </a:rPr>
              <a:t> </a:t>
            </a:r>
            <a:r>
              <a:rPr lang="it-IT" sz="2000" b="1" i="1" dirty="0" smtClean="0">
                <a:solidFill>
                  <a:schemeClr val="accent2"/>
                </a:solidFill>
              </a:rPr>
              <a:t>LTC a capitalizzazione</a:t>
            </a:r>
          </a:p>
          <a:p>
            <a:pPr algn="just">
              <a:spcAft>
                <a:spcPts val="600"/>
              </a:spcAft>
              <a:buFont typeface="Wingdings" pitchFamily="2" charset="2"/>
              <a:buNone/>
            </a:pPr>
            <a:r>
              <a:rPr lang="it-IT" sz="1600" dirty="0" smtClean="0">
                <a:solidFill>
                  <a:schemeClr val="accent2"/>
                </a:solidFill>
              </a:rPr>
              <a:t>(cfr. anche Linee guida Assicurazioni Vita e Fondi pensione complementari)</a:t>
            </a:r>
            <a:r>
              <a:rPr lang="it-IT" sz="2000" dirty="0" smtClean="0">
                <a:solidFill>
                  <a:schemeClr val="accent2"/>
                </a:solidFill>
              </a:rPr>
              <a:t>:</a:t>
            </a:r>
            <a:endParaRPr lang="it-IT" sz="2000" dirty="0">
              <a:solidFill>
                <a:schemeClr val="accent2"/>
              </a:solidFill>
            </a:endParaRPr>
          </a:p>
          <a:p>
            <a:pPr marL="342900" indent="-342900" algn="just">
              <a:buClr>
                <a:srgbClr val="FF6600"/>
              </a:buClr>
              <a:buFont typeface="Wingdings" pitchFamily="2" charset="2"/>
              <a:buChar char="Ø"/>
            </a:pPr>
            <a:r>
              <a:rPr lang="it-IT" sz="2000" dirty="0" smtClean="0">
                <a:solidFill>
                  <a:schemeClr val="accent2"/>
                </a:solidFill>
              </a:rPr>
              <a:t>Riserva matematica</a:t>
            </a:r>
            <a:endParaRPr lang="it-IT" dirty="0">
              <a:solidFill>
                <a:schemeClr val="accent2"/>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idx="4294967295"/>
          </p:nvPr>
        </p:nvSpPr>
        <p:spPr/>
        <p:txBody>
          <a:bodyPr/>
          <a:lstStyle/>
          <a:p>
            <a:pPr algn="l" eaLnBrk="1" hangingPunct="1"/>
            <a:r>
              <a:rPr lang="it-IT" sz="2200" b="1" smtClean="0">
                <a:solidFill>
                  <a:srgbClr val="FF9900"/>
                </a:solidFill>
                <a:latin typeface="Bookman Old Style" pitchFamily="18" charset="0"/>
              </a:rPr>
              <a:t>ACCANTONAMENTI TECNICI</a:t>
            </a:r>
          </a:p>
        </p:txBody>
      </p:sp>
      <p:sp>
        <p:nvSpPr>
          <p:cNvPr id="70659" name="Segnaposto numero diapositiva 2"/>
          <p:cNvSpPr txBox="1">
            <a:spLocks/>
          </p:cNvSpPr>
          <p:nvPr/>
        </p:nvSpPr>
        <p:spPr bwMode="auto">
          <a:xfrm>
            <a:off x="8027988" y="404813"/>
            <a:ext cx="792162"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FA95E0A2-499E-4490-B173-9119E775F595}" type="slidenum">
              <a:rPr lang="it-IT" sz="1400" b="1">
                <a:solidFill>
                  <a:srgbClr val="FF9900"/>
                </a:solidFill>
              </a:rPr>
              <a:pPr algn="ctr" eaLnBrk="1" hangingPunct="1"/>
              <a:t>9</a:t>
            </a:fld>
            <a:endParaRPr lang="it-IT" sz="1400" b="1">
              <a:solidFill>
                <a:srgbClr val="FF9900"/>
              </a:solidFill>
            </a:endParaRPr>
          </a:p>
        </p:txBody>
      </p:sp>
      <p:sp>
        <p:nvSpPr>
          <p:cNvPr id="70661" name="Text Box 5"/>
          <p:cNvSpPr txBox="1">
            <a:spLocks noChangeArrowheads="1"/>
          </p:cNvSpPr>
          <p:nvPr/>
        </p:nvSpPr>
        <p:spPr bwMode="auto">
          <a:xfrm>
            <a:off x="569144" y="1484784"/>
            <a:ext cx="8251006" cy="4078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it-IT" b="1" i="1" dirty="0" smtClean="0">
                <a:solidFill>
                  <a:schemeClr val="accent2"/>
                </a:solidFill>
              </a:rPr>
              <a:t>Riserva </a:t>
            </a:r>
            <a:r>
              <a:rPr lang="it-IT" b="1" i="1" dirty="0">
                <a:solidFill>
                  <a:schemeClr val="accent2"/>
                </a:solidFill>
              </a:rPr>
              <a:t>di senescenza</a:t>
            </a:r>
            <a:r>
              <a:rPr lang="it-IT" sz="1600" b="1" i="1" dirty="0">
                <a:solidFill>
                  <a:schemeClr val="accent2"/>
                </a:solidFill>
              </a:rPr>
              <a:t>:</a:t>
            </a:r>
            <a:r>
              <a:rPr lang="it-IT" sz="1600" dirty="0">
                <a:solidFill>
                  <a:schemeClr val="accent2"/>
                </a:solidFill>
              </a:rPr>
              <a:t> accantonamento destinato alla </a:t>
            </a:r>
            <a:r>
              <a:rPr lang="it-IT" sz="1600" dirty="0" smtClean="0">
                <a:solidFill>
                  <a:schemeClr val="accent2"/>
                </a:solidFill>
              </a:rPr>
              <a:t>compensazione </a:t>
            </a:r>
            <a:r>
              <a:rPr lang="it-IT" sz="1600" dirty="0">
                <a:solidFill>
                  <a:schemeClr val="accent2"/>
                </a:solidFill>
              </a:rPr>
              <a:t>dell’aggravamento del rischio legato al crescere dell’età degli assistiti, qualora i contributi siano determinati con riferimento all’età iniziale e non siano aggiornati annualmente. Particolarmente importante in caso di prestazioni di non autosufficienza. </a:t>
            </a:r>
            <a:endParaRPr lang="it-IT" sz="1600" dirty="0" smtClean="0">
              <a:solidFill>
                <a:schemeClr val="accent2"/>
              </a:solidFill>
            </a:endParaRPr>
          </a:p>
          <a:p>
            <a:pPr algn="just"/>
            <a:endParaRPr lang="it-IT" sz="1000" dirty="0" smtClean="0">
              <a:solidFill>
                <a:schemeClr val="accent2"/>
              </a:solidFill>
            </a:endParaRPr>
          </a:p>
          <a:p>
            <a:pPr>
              <a:spcAft>
                <a:spcPts val="600"/>
              </a:spcAft>
            </a:pPr>
            <a:r>
              <a:rPr lang="it-IT" b="1" i="1" dirty="0" smtClean="0">
                <a:solidFill>
                  <a:schemeClr val="accent2"/>
                </a:solidFill>
              </a:rPr>
              <a:t>Riserva Premi</a:t>
            </a:r>
          </a:p>
          <a:p>
            <a:pPr marL="342900" indent="-342900" algn="just">
              <a:buClr>
                <a:srgbClr val="FF6600"/>
              </a:buClr>
              <a:buFont typeface="Wingdings" pitchFamily="2" charset="2"/>
              <a:buChar char="Ø"/>
            </a:pPr>
            <a:r>
              <a:rPr lang="it-IT" sz="1600" b="1" i="1" dirty="0" smtClean="0">
                <a:solidFill>
                  <a:schemeClr val="accent2"/>
                </a:solidFill>
              </a:rPr>
              <a:t>Riserva per la frazione di premi</a:t>
            </a:r>
            <a:r>
              <a:rPr lang="it-IT" sz="1600" dirty="0" smtClean="0">
                <a:solidFill>
                  <a:schemeClr val="accent2"/>
                </a:solidFill>
              </a:rPr>
              <a:t> di competenza degli esercizi     successivi. Calcolo secondo metodo pro rata </a:t>
            </a:r>
            <a:r>
              <a:rPr lang="it-IT" sz="1600" dirty="0" err="1" smtClean="0">
                <a:solidFill>
                  <a:schemeClr val="accent2"/>
                </a:solidFill>
              </a:rPr>
              <a:t>temporis</a:t>
            </a:r>
            <a:r>
              <a:rPr lang="it-IT" sz="1600" dirty="0" smtClean="0">
                <a:solidFill>
                  <a:schemeClr val="accent2"/>
                </a:solidFill>
              </a:rPr>
              <a:t> o eventualmente forfettario </a:t>
            </a:r>
          </a:p>
          <a:p>
            <a:pPr marL="342900" indent="-342900" algn="just">
              <a:buClr>
                <a:srgbClr val="FF6600"/>
              </a:buClr>
              <a:buFont typeface="Wingdings" pitchFamily="2" charset="2"/>
              <a:buChar char="Ø"/>
            </a:pPr>
            <a:endParaRPr lang="it-IT" sz="1600" dirty="0" smtClean="0">
              <a:solidFill>
                <a:schemeClr val="accent2"/>
              </a:solidFill>
            </a:endParaRPr>
          </a:p>
          <a:p>
            <a:pPr marL="342900" indent="-342900" algn="just">
              <a:buClr>
                <a:srgbClr val="FF6600"/>
              </a:buClr>
              <a:buFont typeface="Wingdings" pitchFamily="2" charset="2"/>
              <a:buChar char="Ø"/>
            </a:pPr>
            <a:r>
              <a:rPr lang="it-IT" sz="1600" b="1" i="1" dirty="0" smtClean="0">
                <a:solidFill>
                  <a:schemeClr val="accent2"/>
                </a:solidFill>
              </a:rPr>
              <a:t>Riserva per i rischi in corso</a:t>
            </a:r>
            <a:r>
              <a:rPr lang="it-IT" sz="1600" dirty="0" smtClean="0">
                <a:solidFill>
                  <a:schemeClr val="accent2"/>
                </a:solidFill>
              </a:rPr>
              <a:t>: importi da accantonare a copertura di eventuali oneri superiori al previsto per prestazioni e spese derivanti da contratti di assicurazione stipulati in un esercizio (rischi assunti nell’esercizio). Il calcolo va effettuato separatamente per le due prestazioni di odontoiatria e non autosufficienza (cd “prestazioni vincolate”) ai fini del calcolo della soglia del 20%</a:t>
            </a:r>
            <a:endParaRPr lang="it-IT" sz="2000" dirty="0">
              <a:solidFill>
                <a:schemeClr val="accent2"/>
              </a:solidFill>
            </a:endParaRPr>
          </a:p>
        </p:txBody>
      </p:sp>
    </p:spTree>
    <p:extLst>
      <p:ext uri="{BB962C8B-B14F-4D97-AF65-F5344CB8AC3E}">
        <p14:creationId xmlns:p14="http://schemas.microsoft.com/office/powerpoint/2010/main" val="388396900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Personalizza struttura">
  <a:themeElements>
    <a:clrScheme name="1_Personalizza struttur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Personalizza struttur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Personalizza struttur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Personalizza struttur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Personalizza struttur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Personalizza struttur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Personalizza struttur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Personalizza struttur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Personalizza struttur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Personalizza struttur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Personalizza struttur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Personalizza struttur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Personalizza struttur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Personalizza struttur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Personalizza struttura">
  <a:themeElements>
    <a:clrScheme name="Personalizza struttur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Personalizza struttura">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ersonalizza struttur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ersonalizza struttur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ersonalizza struttur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ersonalizza struttur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ersonalizza struttur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ersonalizza struttur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ersonalizza struttur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ersonalizza struttur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ersonalizza struttur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ersonalizza struttur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ersonalizza struttur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ersonalizza struttur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6155</TotalTime>
  <Words>1227</Words>
  <Application>Microsoft Office PowerPoint</Application>
  <PresentationFormat>Presentazione su schermo (4:3)</PresentationFormat>
  <Paragraphs>160</Paragraphs>
  <Slides>13</Slides>
  <Notes>13</Notes>
  <HiddenSlides>0</HiddenSlides>
  <MMClips>0</MMClips>
  <ScaleCrop>false</ScaleCrop>
  <HeadingPairs>
    <vt:vector size="4" baseType="variant">
      <vt:variant>
        <vt:lpstr>Tema</vt:lpstr>
      </vt:variant>
      <vt:variant>
        <vt:i4>3</vt:i4>
      </vt:variant>
      <vt:variant>
        <vt:lpstr>Titoli diapositive</vt:lpstr>
      </vt:variant>
      <vt:variant>
        <vt:i4>13</vt:i4>
      </vt:variant>
    </vt:vector>
  </HeadingPairs>
  <TitlesOfParts>
    <vt:vector size="16" baseType="lpstr">
      <vt:lpstr>1_Personalizza struttura</vt:lpstr>
      <vt:lpstr>Struttura predefinita</vt:lpstr>
      <vt:lpstr>3_Personalizza struttura</vt:lpstr>
      <vt:lpstr>Presentazione standard di PowerPoint</vt:lpstr>
      <vt:lpstr>BILANCIO TECNICO</vt:lpstr>
      <vt:lpstr>BILANCIO TECNICO</vt:lpstr>
      <vt:lpstr>BILANCIO TECNICO</vt:lpstr>
      <vt:lpstr>BILANCIO TECNICO PER PRESTAZIONI A RIPARTIZIONE SCHEMA ESEMPLIFICATIVO 1</vt:lpstr>
      <vt:lpstr>BILANCIO TECNICO PER PRESTAZIONI DI NON AUTOSUFFICIENZA A CAPITALIZZAZIONE GESTIONE DIRETTA SCHEMA ESEMPLIFICATIVO 2</vt:lpstr>
      <vt:lpstr>ULTERIORI VALUTAZIONI NELL’AMBITO DEL BILANCIO TECNICO</vt:lpstr>
      <vt:lpstr>ACCANTONAMENTI TECNICI</vt:lpstr>
      <vt:lpstr>ACCANTONAMENTI TECNICI</vt:lpstr>
      <vt:lpstr>ACCANTONAMENTI TECNICI</vt:lpstr>
      <vt:lpstr>ACCANTONAMENTI TECNICI</vt:lpstr>
      <vt:lpstr>ACCANTONAMENTI TECNICI</vt:lpstr>
      <vt:lpstr>BILANCIO TECNICO E ACCANTONAMENTI:  RACCOMANDAZIONI PER L’ATTUARIO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Elatec</dc:creator>
  <cp:lastModifiedBy>Elatec</cp:lastModifiedBy>
  <cp:revision>428</cp:revision>
  <cp:lastPrinted>2012-06-25T12:06:05Z</cp:lastPrinted>
  <dcterms:created xsi:type="dcterms:W3CDTF">2009-03-30T14:28:21Z</dcterms:created>
  <dcterms:modified xsi:type="dcterms:W3CDTF">2012-06-25T12:30:30Z</dcterms:modified>
</cp:coreProperties>
</file>