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9"/>
  </p:notesMasterIdLst>
  <p:sldIdLst>
    <p:sldId id="256" r:id="rId2"/>
    <p:sldId id="257" r:id="rId3"/>
    <p:sldId id="277" r:id="rId4"/>
    <p:sldId id="258" r:id="rId5"/>
    <p:sldId id="259" r:id="rId6"/>
    <p:sldId id="262" r:id="rId7"/>
    <p:sldId id="274" r:id="rId8"/>
    <p:sldId id="266" r:id="rId9"/>
    <p:sldId id="278" r:id="rId10"/>
    <p:sldId id="261" r:id="rId11"/>
    <p:sldId id="264" r:id="rId12"/>
    <p:sldId id="265" r:id="rId13"/>
    <p:sldId id="280" r:id="rId14"/>
    <p:sldId id="276" r:id="rId15"/>
    <p:sldId id="284" r:id="rId16"/>
    <p:sldId id="285" r:id="rId17"/>
    <p:sldId id="287" r:id="rId18"/>
    <p:sldId id="267" r:id="rId19"/>
    <p:sldId id="286" r:id="rId20"/>
    <p:sldId id="283" r:id="rId21"/>
    <p:sldId id="269" r:id="rId22"/>
    <p:sldId id="270" r:id="rId23"/>
    <p:sldId id="271" r:id="rId24"/>
    <p:sldId id="272" r:id="rId25"/>
    <p:sldId id="273" r:id="rId26"/>
    <p:sldId id="282" r:id="rId27"/>
    <p:sldId id="275" r:id="rId28"/>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1D1C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30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02A76D-FAEC-4476-8496-C943DC122F60}"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it-IT"/>
        </a:p>
      </dgm:t>
    </dgm:pt>
    <dgm:pt modelId="{A8DA3622-F120-4785-9C47-405B06673F92}">
      <dgm:prSet phldrT="[Testo]"/>
      <dgm:spPr/>
      <dgm:t>
        <a:bodyPr/>
        <a:lstStyle/>
        <a:p>
          <a:r>
            <a:rPr lang="it-IT" dirty="0" smtClean="0"/>
            <a:t>Prestiti Subordinati</a:t>
          </a:r>
          <a:endParaRPr lang="it-IT" dirty="0"/>
        </a:p>
      </dgm:t>
    </dgm:pt>
    <dgm:pt modelId="{BA062B98-210C-4ABE-AFDC-30EE34E9BEDE}" type="parTrans" cxnId="{B26739C8-D56C-4DE1-9B30-17782EAD7937}">
      <dgm:prSet/>
      <dgm:spPr/>
      <dgm:t>
        <a:bodyPr/>
        <a:lstStyle/>
        <a:p>
          <a:endParaRPr lang="it-IT"/>
        </a:p>
      </dgm:t>
    </dgm:pt>
    <dgm:pt modelId="{0931D975-A7EA-4E74-8E71-3960F66493B9}" type="sibTrans" cxnId="{B26739C8-D56C-4DE1-9B30-17782EAD7937}">
      <dgm:prSet/>
      <dgm:spPr/>
      <dgm:t>
        <a:bodyPr/>
        <a:lstStyle/>
        <a:p>
          <a:endParaRPr lang="it-IT"/>
        </a:p>
      </dgm:t>
    </dgm:pt>
    <dgm:pt modelId="{B640AB6C-F14B-473D-B989-7B4CE4DD75EF}">
      <dgm:prSet phldrT="[Testo]"/>
      <dgm:spPr/>
      <dgm:t>
        <a:bodyPr/>
        <a:lstStyle/>
        <a:p>
          <a:r>
            <a:rPr lang="it-IT" dirty="0" smtClean="0"/>
            <a:t>Riassicurazione</a:t>
          </a:r>
          <a:endParaRPr lang="it-IT" dirty="0"/>
        </a:p>
      </dgm:t>
    </dgm:pt>
    <dgm:pt modelId="{17047555-0352-4E9C-A4FD-35E906894FD5}" type="parTrans" cxnId="{B9D97C56-7FDE-4A03-95A3-7B9F9E1962F6}">
      <dgm:prSet/>
      <dgm:spPr/>
      <dgm:t>
        <a:bodyPr/>
        <a:lstStyle/>
        <a:p>
          <a:endParaRPr lang="it-IT"/>
        </a:p>
      </dgm:t>
    </dgm:pt>
    <dgm:pt modelId="{DDB47E22-C7A1-4617-A622-828BFE12204D}" type="sibTrans" cxnId="{B9D97C56-7FDE-4A03-95A3-7B9F9E1962F6}">
      <dgm:prSet/>
      <dgm:spPr/>
      <dgm:t>
        <a:bodyPr/>
        <a:lstStyle/>
        <a:p>
          <a:endParaRPr lang="it-IT"/>
        </a:p>
      </dgm:t>
    </dgm:pt>
    <dgm:pt modelId="{3B7571C5-C2CC-4020-B101-37DA60F92391}">
      <dgm:prSet phldrT="[Testo]"/>
      <dgm:spPr/>
      <dgm:t>
        <a:bodyPr/>
        <a:lstStyle/>
        <a:p>
          <a:r>
            <a:rPr lang="it-IT" dirty="0" smtClean="0"/>
            <a:t>Capitale</a:t>
          </a:r>
          <a:endParaRPr lang="it-IT" dirty="0"/>
        </a:p>
      </dgm:t>
    </dgm:pt>
    <dgm:pt modelId="{6AEE58F3-E685-4AC6-816F-07111BCFE0F0}" type="parTrans" cxnId="{E50B22CF-8EEA-49A5-89ED-1A1AB608DF96}">
      <dgm:prSet/>
      <dgm:spPr/>
      <dgm:t>
        <a:bodyPr/>
        <a:lstStyle/>
        <a:p>
          <a:endParaRPr lang="it-IT"/>
        </a:p>
      </dgm:t>
    </dgm:pt>
    <dgm:pt modelId="{969033A7-40CF-4D5F-843D-968E00A5A50D}" type="sibTrans" cxnId="{E50B22CF-8EEA-49A5-89ED-1A1AB608DF96}">
      <dgm:prSet/>
      <dgm:spPr/>
      <dgm:t>
        <a:bodyPr/>
        <a:lstStyle/>
        <a:p>
          <a:endParaRPr lang="it-IT"/>
        </a:p>
      </dgm:t>
    </dgm:pt>
    <dgm:pt modelId="{C4D92962-6CF3-407E-8EC9-7E09E2C3C862}" type="pres">
      <dgm:prSet presAssocID="{E402A76D-FAEC-4476-8496-C943DC122F60}" presName="rootnode" presStyleCnt="0">
        <dgm:presLayoutVars>
          <dgm:chMax/>
          <dgm:chPref/>
          <dgm:dir/>
          <dgm:animLvl val="lvl"/>
        </dgm:presLayoutVars>
      </dgm:prSet>
      <dgm:spPr/>
      <dgm:t>
        <a:bodyPr/>
        <a:lstStyle/>
        <a:p>
          <a:endParaRPr lang="en-GB"/>
        </a:p>
      </dgm:t>
    </dgm:pt>
    <dgm:pt modelId="{BC0696F6-8A3F-4CA9-9AFD-CDD1CE06FEBB}" type="pres">
      <dgm:prSet presAssocID="{A8DA3622-F120-4785-9C47-405B06673F92}" presName="composite" presStyleCnt="0"/>
      <dgm:spPr/>
    </dgm:pt>
    <dgm:pt modelId="{E74AAA39-BF18-4C15-BD79-256BD06491A6}" type="pres">
      <dgm:prSet presAssocID="{A8DA3622-F120-4785-9C47-405B06673F92}" presName="LShape" presStyleLbl="alignNode1" presStyleIdx="0" presStyleCnt="5"/>
      <dgm:spPr>
        <a:solidFill>
          <a:srgbClr val="00B0F0"/>
        </a:solidFill>
      </dgm:spPr>
    </dgm:pt>
    <dgm:pt modelId="{AC467452-6C09-4201-873F-5ABDFD0D020C}" type="pres">
      <dgm:prSet presAssocID="{A8DA3622-F120-4785-9C47-405B06673F92}" presName="ParentText" presStyleLbl="revTx" presStyleIdx="0" presStyleCnt="3">
        <dgm:presLayoutVars>
          <dgm:chMax val="0"/>
          <dgm:chPref val="0"/>
          <dgm:bulletEnabled val="1"/>
        </dgm:presLayoutVars>
      </dgm:prSet>
      <dgm:spPr/>
      <dgm:t>
        <a:bodyPr/>
        <a:lstStyle/>
        <a:p>
          <a:endParaRPr lang="it-IT"/>
        </a:p>
      </dgm:t>
    </dgm:pt>
    <dgm:pt modelId="{F5C2F131-98B8-453F-89B7-BD316532C26C}" type="pres">
      <dgm:prSet presAssocID="{A8DA3622-F120-4785-9C47-405B06673F92}" presName="Triangle" presStyleLbl="alignNode1" presStyleIdx="1" presStyleCnt="5"/>
      <dgm:spPr/>
    </dgm:pt>
    <dgm:pt modelId="{D72B53BE-C0FB-41F9-87E0-4D2DFDFE2565}" type="pres">
      <dgm:prSet presAssocID="{0931D975-A7EA-4E74-8E71-3960F66493B9}" presName="sibTrans" presStyleCnt="0"/>
      <dgm:spPr/>
    </dgm:pt>
    <dgm:pt modelId="{2D8C55EB-9123-48EC-96DD-6ED2BCE3DF05}" type="pres">
      <dgm:prSet presAssocID="{0931D975-A7EA-4E74-8E71-3960F66493B9}" presName="space" presStyleCnt="0"/>
      <dgm:spPr/>
    </dgm:pt>
    <dgm:pt modelId="{D6F5D082-CCEA-40BD-91A6-C952D17302CD}" type="pres">
      <dgm:prSet presAssocID="{B640AB6C-F14B-473D-B989-7B4CE4DD75EF}" presName="composite" presStyleCnt="0"/>
      <dgm:spPr/>
    </dgm:pt>
    <dgm:pt modelId="{454BC673-6F23-4D7F-B3D0-4F6E35166547}" type="pres">
      <dgm:prSet presAssocID="{B640AB6C-F14B-473D-B989-7B4CE4DD75EF}" presName="LShape" presStyleLbl="alignNode1" presStyleIdx="2" presStyleCnt="5"/>
      <dgm:spPr>
        <a:solidFill>
          <a:srgbClr val="00B0F0"/>
        </a:solidFill>
      </dgm:spPr>
    </dgm:pt>
    <dgm:pt modelId="{F0FC8FFC-17E6-4C78-A8E3-ED1236B69BE9}" type="pres">
      <dgm:prSet presAssocID="{B640AB6C-F14B-473D-B989-7B4CE4DD75EF}" presName="ParentText" presStyleLbl="revTx" presStyleIdx="1" presStyleCnt="3">
        <dgm:presLayoutVars>
          <dgm:chMax val="0"/>
          <dgm:chPref val="0"/>
          <dgm:bulletEnabled val="1"/>
        </dgm:presLayoutVars>
      </dgm:prSet>
      <dgm:spPr/>
      <dgm:t>
        <a:bodyPr/>
        <a:lstStyle/>
        <a:p>
          <a:endParaRPr lang="en-GB"/>
        </a:p>
      </dgm:t>
    </dgm:pt>
    <dgm:pt modelId="{C38909BF-873F-4EFE-B299-4CCE0051E324}" type="pres">
      <dgm:prSet presAssocID="{B640AB6C-F14B-473D-B989-7B4CE4DD75EF}" presName="Triangle" presStyleLbl="alignNode1" presStyleIdx="3" presStyleCnt="5"/>
      <dgm:spPr/>
    </dgm:pt>
    <dgm:pt modelId="{E14463DF-5DBD-423F-9B6F-95CD98CB2BA0}" type="pres">
      <dgm:prSet presAssocID="{DDB47E22-C7A1-4617-A622-828BFE12204D}" presName="sibTrans" presStyleCnt="0"/>
      <dgm:spPr/>
    </dgm:pt>
    <dgm:pt modelId="{CBAD2442-AAB3-4A8B-9CCE-123B3513FD1B}" type="pres">
      <dgm:prSet presAssocID="{DDB47E22-C7A1-4617-A622-828BFE12204D}" presName="space" presStyleCnt="0"/>
      <dgm:spPr/>
    </dgm:pt>
    <dgm:pt modelId="{AE70A364-F232-43D8-AEC4-40191F7DA5BC}" type="pres">
      <dgm:prSet presAssocID="{3B7571C5-C2CC-4020-B101-37DA60F92391}" presName="composite" presStyleCnt="0"/>
      <dgm:spPr/>
    </dgm:pt>
    <dgm:pt modelId="{D6390D74-90F8-4032-AAD3-43B27360A6A2}" type="pres">
      <dgm:prSet presAssocID="{3B7571C5-C2CC-4020-B101-37DA60F92391}" presName="LShape" presStyleLbl="alignNode1" presStyleIdx="4" presStyleCnt="5"/>
      <dgm:spPr>
        <a:solidFill>
          <a:srgbClr val="00B0F0"/>
        </a:solidFill>
      </dgm:spPr>
    </dgm:pt>
    <dgm:pt modelId="{290DF00B-0C9C-48B0-A943-5943D3A74F0E}" type="pres">
      <dgm:prSet presAssocID="{3B7571C5-C2CC-4020-B101-37DA60F92391}" presName="ParentText" presStyleLbl="revTx" presStyleIdx="2" presStyleCnt="3">
        <dgm:presLayoutVars>
          <dgm:chMax val="0"/>
          <dgm:chPref val="0"/>
          <dgm:bulletEnabled val="1"/>
        </dgm:presLayoutVars>
      </dgm:prSet>
      <dgm:spPr/>
      <dgm:t>
        <a:bodyPr/>
        <a:lstStyle/>
        <a:p>
          <a:endParaRPr lang="en-GB"/>
        </a:p>
      </dgm:t>
    </dgm:pt>
  </dgm:ptLst>
  <dgm:cxnLst>
    <dgm:cxn modelId="{B9D97C56-7FDE-4A03-95A3-7B9F9E1962F6}" srcId="{E402A76D-FAEC-4476-8496-C943DC122F60}" destId="{B640AB6C-F14B-473D-B989-7B4CE4DD75EF}" srcOrd="1" destOrd="0" parTransId="{17047555-0352-4E9C-A4FD-35E906894FD5}" sibTransId="{DDB47E22-C7A1-4617-A622-828BFE12204D}"/>
    <dgm:cxn modelId="{F6E3EB9D-D155-44B6-A18F-9E0A1E52789F}" type="presOf" srcId="{3B7571C5-C2CC-4020-B101-37DA60F92391}" destId="{290DF00B-0C9C-48B0-A943-5943D3A74F0E}" srcOrd="0" destOrd="0" presId="urn:microsoft.com/office/officeart/2009/3/layout/StepUpProcess"/>
    <dgm:cxn modelId="{1D144B5E-4483-43E2-B6A7-2ADC63069D76}" type="presOf" srcId="{A8DA3622-F120-4785-9C47-405B06673F92}" destId="{AC467452-6C09-4201-873F-5ABDFD0D020C}" srcOrd="0" destOrd="0" presId="urn:microsoft.com/office/officeart/2009/3/layout/StepUpProcess"/>
    <dgm:cxn modelId="{B26739C8-D56C-4DE1-9B30-17782EAD7937}" srcId="{E402A76D-FAEC-4476-8496-C943DC122F60}" destId="{A8DA3622-F120-4785-9C47-405B06673F92}" srcOrd="0" destOrd="0" parTransId="{BA062B98-210C-4ABE-AFDC-30EE34E9BEDE}" sibTransId="{0931D975-A7EA-4E74-8E71-3960F66493B9}"/>
    <dgm:cxn modelId="{E50B22CF-8EEA-49A5-89ED-1A1AB608DF96}" srcId="{E402A76D-FAEC-4476-8496-C943DC122F60}" destId="{3B7571C5-C2CC-4020-B101-37DA60F92391}" srcOrd="2" destOrd="0" parTransId="{6AEE58F3-E685-4AC6-816F-07111BCFE0F0}" sibTransId="{969033A7-40CF-4D5F-843D-968E00A5A50D}"/>
    <dgm:cxn modelId="{E052A26A-D065-426E-9B26-778374BDAC05}" type="presOf" srcId="{E402A76D-FAEC-4476-8496-C943DC122F60}" destId="{C4D92962-6CF3-407E-8EC9-7E09E2C3C862}" srcOrd="0" destOrd="0" presId="urn:microsoft.com/office/officeart/2009/3/layout/StepUpProcess"/>
    <dgm:cxn modelId="{5D200872-EC6B-4D08-87A4-622EF34A053A}" type="presOf" srcId="{B640AB6C-F14B-473D-B989-7B4CE4DD75EF}" destId="{F0FC8FFC-17E6-4C78-A8E3-ED1236B69BE9}" srcOrd="0" destOrd="0" presId="urn:microsoft.com/office/officeart/2009/3/layout/StepUpProcess"/>
    <dgm:cxn modelId="{E241C949-2888-4074-AA3A-1CE7666A05B0}" type="presParOf" srcId="{C4D92962-6CF3-407E-8EC9-7E09E2C3C862}" destId="{BC0696F6-8A3F-4CA9-9AFD-CDD1CE06FEBB}" srcOrd="0" destOrd="0" presId="urn:microsoft.com/office/officeart/2009/3/layout/StepUpProcess"/>
    <dgm:cxn modelId="{C9A1856B-745A-44DF-A6AC-E6E30F628E11}" type="presParOf" srcId="{BC0696F6-8A3F-4CA9-9AFD-CDD1CE06FEBB}" destId="{E74AAA39-BF18-4C15-BD79-256BD06491A6}" srcOrd="0" destOrd="0" presId="urn:microsoft.com/office/officeart/2009/3/layout/StepUpProcess"/>
    <dgm:cxn modelId="{7E6A6DAF-9C19-4E96-8349-630BF1B1C75A}" type="presParOf" srcId="{BC0696F6-8A3F-4CA9-9AFD-CDD1CE06FEBB}" destId="{AC467452-6C09-4201-873F-5ABDFD0D020C}" srcOrd="1" destOrd="0" presId="urn:microsoft.com/office/officeart/2009/3/layout/StepUpProcess"/>
    <dgm:cxn modelId="{A31FE2FE-1C98-4013-94B5-50EF7449C8D0}" type="presParOf" srcId="{BC0696F6-8A3F-4CA9-9AFD-CDD1CE06FEBB}" destId="{F5C2F131-98B8-453F-89B7-BD316532C26C}" srcOrd="2" destOrd="0" presId="urn:microsoft.com/office/officeart/2009/3/layout/StepUpProcess"/>
    <dgm:cxn modelId="{AA279437-F4B7-4DB3-8D65-8E7C7B481338}" type="presParOf" srcId="{C4D92962-6CF3-407E-8EC9-7E09E2C3C862}" destId="{D72B53BE-C0FB-41F9-87E0-4D2DFDFE2565}" srcOrd="1" destOrd="0" presId="urn:microsoft.com/office/officeart/2009/3/layout/StepUpProcess"/>
    <dgm:cxn modelId="{8960A18E-4171-4E53-B4A0-56288E942C58}" type="presParOf" srcId="{D72B53BE-C0FB-41F9-87E0-4D2DFDFE2565}" destId="{2D8C55EB-9123-48EC-96DD-6ED2BCE3DF05}" srcOrd="0" destOrd="0" presId="urn:microsoft.com/office/officeart/2009/3/layout/StepUpProcess"/>
    <dgm:cxn modelId="{BA295D00-3634-4011-A89C-D0DBC51BE361}" type="presParOf" srcId="{C4D92962-6CF3-407E-8EC9-7E09E2C3C862}" destId="{D6F5D082-CCEA-40BD-91A6-C952D17302CD}" srcOrd="2" destOrd="0" presId="urn:microsoft.com/office/officeart/2009/3/layout/StepUpProcess"/>
    <dgm:cxn modelId="{306DBCF3-0A8A-4BC8-BDBE-DF793D989C65}" type="presParOf" srcId="{D6F5D082-CCEA-40BD-91A6-C952D17302CD}" destId="{454BC673-6F23-4D7F-B3D0-4F6E35166547}" srcOrd="0" destOrd="0" presId="urn:microsoft.com/office/officeart/2009/3/layout/StepUpProcess"/>
    <dgm:cxn modelId="{5B6DF596-4385-4796-93C1-65BB7D21AFC5}" type="presParOf" srcId="{D6F5D082-CCEA-40BD-91A6-C952D17302CD}" destId="{F0FC8FFC-17E6-4C78-A8E3-ED1236B69BE9}" srcOrd="1" destOrd="0" presId="urn:microsoft.com/office/officeart/2009/3/layout/StepUpProcess"/>
    <dgm:cxn modelId="{8F03CED4-89AD-41A3-801E-5C88F9656B57}" type="presParOf" srcId="{D6F5D082-CCEA-40BD-91A6-C952D17302CD}" destId="{C38909BF-873F-4EFE-B299-4CCE0051E324}" srcOrd="2" destOrd="0" presId="urn:microsoft.com/office/officeart/2009/3/layout/StepUpProcess"/>
    <dgm:cxn modelId="{0D39A986-FAB3-4280-B076-FE85DD3FBC83}" type="presParOf" srcId="{C4D92962-6CF3-407E-8EC9-7E09E2C3C862}" destId="{E14463DF-5DBD-423F-9B6F-95CD98CB2BA0}" srcOrd="3" destOrd="0" presId="urn:microsoft.com/office/officeart/2009/3/layout/StepUpProcess"/>
    <dgm:cxn modelId="{96E3575C-10B5-4A90-A31A-45C3D64BCD2D}" type="presParOf" srcId="{E14463DF-5DBD-423F-9B6F-95CD98CB2BA0}" destId="{CBAD2442-AAB3-4A8B-9CCE-123B3513FD1B}" srcOrd="0" destOrd="0" presId="urn:microsoft.com/office/officeart/2009/3/layout/StepUpProcess"/>
    <dgm:cxn modelId="{736D9DB5-97AC-4140-8D71-C582E35429B7}" type="presParOf" srcId="{C4D92962-6CF3-407E-8EC9-7E09E2C3C862}" destId="{AE70A364-F232-43D8-AEC4-40191F7DA5BC}" srcOrd="4" destOrd="0" presId="urn:microsoft.com/office/officeart/2009/3/layout/StepUpProcess"/>
    <dgm:cxn modelId="{59435CFE-D365-44F6-BBD1-725E2B18B6A9}" type="presParOf" srcId="{AE70A364-F232-43D8-AEC4-40191F7DA5BC}" destId="{D6390D74-90F8-4032-AAD3-43B27360A6A2}" srcOrd="0" destOrd="0" presId="urn:microsoft.com/office/officeart/2009/3/layout/StepUpProcess"/>
    <dgm:cxn modelId="{ED5200C0-9EC2-4162-BB09-79E9ED46C2A2}" type="presParOf" srcId="{AE70A364-F232-43D8-AEC4-40191F7DA5BC}" destId="{290DF00B-0C9C-48B0-A943-5943D3A74F0E}"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476BAF7-D3AD-4023-8453-013A913FB553}"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it-IT"/>
        </a:p>
      </dgm:t>
    </dgm:pt>
    <dgm:pt modelId="{9EA3AFA3-8655-4A7E-A4AC-20819AA26C83}">
      <dgm:prSet phldrT="[Testo]"/>
      <dgm:spPr/>
      <dgm:t>
        <a:bodyPr/>
        <a:lstStyle/>
        <a:p>
          <a:r>
            <a:rPr lang="it-IT" dirty="0" smtClean="0">
              <a:solidFill>
                <a:schemeClr val="bg1"/>
              </a:solidFill>
              <a:latin typeface="Calibri" pitchFamily="34" charset="0"/>
              <a:ea typeface="ＭＳ Ｐゴシック" pitchFamily="34" charset="-128"/>
            </a:rPr>
            <a:t>Contenere la volatilità </a:t>
          </a:r>
        </a:p>
        <a:p>
          <a:r>
            <a:rPr lang="it-IT" dirty="0" smtClean="0">
              <a:solidFill>
                <a:schemeClr val="bg1"/>
              </a:solidFill>
              <a:latin typeface="Calibri" pitchFamily="34" charset="0"/>
              <a:ea typeface="ＭＳ Ｐゴシック" pitchFamily="34" charset="-128"/>
            </a:rPr>
            <a:t>dei risultati ad un </a:t>
          </a:r>
        </a:p>
        <a:p>
          <a:r>
            <a:rPr lang="it-IT" dirty="0" smtClean="0">
              <a:solidFill>
                <a:schemeClr val="bg1"/>
              </a:solidFill>
              <a:latin typeface="Calibri" pitchFamily="34" charset="0"/>
              <a:ea typeface="ＭＳ Ｐゴシック" pitchFamily="34" charset="-128"/>
            </a:rPr>
            <a:t>livello accettabile</a:t>
          </a:r>
          <a:endParaRPr lang="it-IT" dirty="0"/>
        </a:p>
      </dgm:t>
    </dgm:pt>
    <dgm:pt modelId="{E3D4126C-D3F8-40B7-9647-E440A7CF5901}" type="parTrans" cxnId="{E58E91DC-EF3E-4C32-A927-35E63AD0E2A4}">
      <dgm:prSet/>
      <dgm:spPr/>
      <dgm:t>
        <a:bodyPr/>
        <a:lstStyle/>
        <a:p>
          <a:endParaRPr lang="it-IT"/>
        </a:p>
      </dgm:t>
    </dgm:pt>
    <dgm:pt modelId="{648C09CB-A767-431B-A94D-A1313AB7B554}" type="sibTrans" cxnId="{E58E91DC-EF3E-4C32-A927-35E63AD0E2A4}">
      <dgm:prSet/>
      <dgm:spPr/>
      <dgm:t>
        <a:bodyPr/>
        <a:lstStyle/>
        <a:p>
          <a:endParaRPr lang="it-IT"/>
        </a:p>
      </dgm:t>
    </dgm:pt>
    <dgm:pt modelId="{96F4528F-0150-4DC3-8C04-DED90795E998}">
      <dgm:prSet phldrT="[Testo]"/>
      <dgm:spPr/>
      <dgm:t>
        <a:bodyPr/>
        <a:lstStyle/>
        <a:p>
          <a:r>
            <a:rPr lang="it-IT" dirty="0" smtClean="0">
              <a:solidFill>
                <a:schemeClr val="bg1"/>
              </a:solidFill>
              <a:latin typeface="Calibri" pitchFamily="34" charset="0"/>
              <a:ea typeface="ＭＳ Ｐゴシック" pitchFamily="34" charset="-128"/>
            </a:rPr>
            <a:t>Ottimizzare la </a:t>
          </a:r>
        </a:p>
        <a:p>
          <a:r>
            <a:rPr lang="it-IT" dirty="0" smtClean="0">
              <a:solidFill>
                <a:schemeClr val="bg1"/>
              </a:solidFill>
              <a:latin typeface="Calibri" pitchFamily="34" charset="0"/>
              <a:ea typeface="ＭＳ Ｐゴシック" pitchFamily="34" charset="-128"/>
            </a:rPr>
            <a:t>remunerazione del </a:t>
          </a:r>
        </a:p>
        <a:p>
          <a:r>
            <a:rPr lang="it-IT" dirty="0" smtClean="0">
              <a:solidFill>
                <a:schemeClr val="bg1"/>
              </a:solidFill>
              <a:latin typeface="Calibri" pitchFamily="34" charset="0"/>
              <a:ea typeface="ＭＳ Ｐゴシック" pitchFamily="34" charset="-128"/>
            </a:rPr>
            <a:t>capitale legato al rischio </a:t>
          </a:r>
        </a:p>
        <a:p>
          <a:r>
            <a:rPr lang="it-IT" dirty="0" smtClean="0">
              <a:solidFill>
                <a:schemeClr val="bg1"/>
              </a:solidFill>
              <a:latin typeface="Calibri" pitchFamily="34" charset="0"/>
              <a:ea typeface="ＭＳ Ｐゴシック" pitchFamily="34" charset="-128"/>
            </a:rPr>
            <a:t>di </a:t>
          </a:r>
          <a:r>
            <a:rPr lang="it-IT" dirty="0" err="1" smtClean="0">
              <a:solidFill>
                <a:schemeClr val="bg1"/>
              </a:solidFill>
              <a:latin typeface="Calibri" pitchFamily="34" charset="0"/>
              <a:ea typeface="ＭＳ Ｐゴシック" pitchFamily="34" charset="-128"/>
            </a:rPr>
            <a:t>pricing</a:t>
          </a:r>
          <a:endParaRPr lang="it-IT" dirty="0"/>
        </a:p>
      </dgm:t>
    </dgm:pt>
    <dgm:pt modelId="{30D35577-1BA9-4A6F-8DCF-BC6C9A95F72D}" type="parTrans" cxnId="{ADE4171E-2F5B-44C5-889D-F3B9702C9A41}">
      <dgm:prSet/>
      <dgm:spPr/>
      <dgm:t>
        <a:bodyPr/>
        <a:lstStyle/>
        <a:p>
          <a:endParaRPr lang="it-IT"/>
        </a:p>
      </dgm:t>
    </dgm:pt>
    <dgm:pt modelId="{57927D65-ADA8-4262-9B9C-3165F43307D6}" type="sibTrans" cxnId="{ADE4171E-2F5B-44C5-889D-F3B9702C9A41}">
      <dgm:prSet/>
      <dgm:spPr/>
      <dgm:t>
        <a:bodyPr/>
        <a:lstStyle/>
        <a:p>
          <a:endParaRPr lang="it-IT"/>
        </a:p>
      </dgm:t>
    </dgm:pt>
    <dgm:pt modelId="{196C2CE7-0212-452F-BB45-F4FD7AAD053D}" type="pres">
      <dgm:prSet presAssocID="{8476BAF7-D3AD-4023-8453-013A913FB553}" presName="diagram" presStyleCnt="0">
        <dgm:presLayoutVars>
          <dgm:dir/>
          <dgm:resizeHandles val="exact"/>
        </dgm:presLayoutVars>
      </dgm:prSet>
      <dgm:spPr/>
      <dgm:t>
        <a:bodyPr/>
        <a:lstStyle/>
        <a:p>
          <a:endParaRPr lang="en-GB"/>
        </a:p>
      </dgm:t>
    </dgm:pt>
    <dgm:pt modelId="{6E18EF18-A3FB-41B5-B528-3AC42FF890B5}" type="pres">
      <dgm:prSet presAssocID="{9EA3AFA3-8655-4A7E-A4AC-20819AA26C83}" presName="arrow" presStyleLbl="node1" presStyleIdx="0" presStyleCnt="2">
        <dgm:presLayoutVars>
          <dgm:bulletEnabled val="1"/>
        </dgm:presLayoutVars>
      </dgm:prSet>
      <dgm:spPr/>
      <dgm:t>
        <a:bodyPr/>
        <a:lstStyle/>
        <a:p>
          <a:endParaRPr lang="it-IT"/>
        </a:p>
      </dgm:t>
    </dgm:pt>
    <dgm:pt modelId="{3E7C3C54-3ED1-4D01-BA90-379C14BA25F9}" type="pres">
      <dgm:prSet presAssocID="{96F4528F-0150-4DC3-8C04-DED90795E998}" presName="arrow" presStyleLbl="node1" presStyleIdx="1" presStyleCnt="2">
        <dgm:presLayoutVars>
          <dgm:bulletEnabled val="1"/>
        </dgm:presLayoutVars>
      </dgm:prSet>
      <dgm:spPr/>
      <dgm:t>
        <a:bodyPr/>
        <a:lstStyle/>
        <a:p>
          <a:endParaRPr lang="it-IT"/>
        </a:p>
      </dgm:t>
    </dgm:pt>
  </dgm:ptLst>
  <dgm:cxnLst>
    <dgm:cxn modelId="{172821AB-2DD5-439D-804B-2386DBDE3A36}" type="presOf" srcId="{8476BAF7-D3AD-4023-8453-013A913FB553}" destId="{196C2CE7-0212-452F-BB45-F4FD7AAD053D}" srcOrd="0" destOrd="0" presId="urn:microsoft.com/office/officeart/2005/8/layout/arrow5"/>
    <dgm:cxn modelId="{07463559-714A-4492-9FB6-C4D0A974F20C}" type="presOf" srcId="{96F4528F-0150-4DC3-8C04-DED90795E998}" destId="{3E7C3C54-3ED1-4D01-BA90-379C14BA25F9}" srcOrd="0" destOrd="0" presId="urn:microsoft.com/office/officeart/2005/8/layout/arrow5"/>
    <dgm:cxn modelId="{ADE4171E-2F5B-44C5-889D-F3B9702C9A41}" srcId="{8476BAF7-D3AD-4023-8453-013A913FB553}" destId="{96F4528F-0150-4DC3-8C04-DED90795E998}" srcOrd="1" destOrd="0" parTransId="{30D35577-1BA9-4A6F-8DCF-BC6C9A95F72D}" sibTransId="{57927D65-ADA8-4262-9B9C-3165F43307D6}"/>
    <dgm:cxn modelId="{FAD3BA9A-D708-4ABD-8DAB-C4810F127A95}" type="presOf" srcId="{9EA3AFA3-8655-4A7E-A4AC-20819AA26C83}" destId="{6E18EF18-A3FB-41B5-B528-3AC42FF890B5}" srcOrd="0" destOrd="0" presId="urn:microsoft.com/office/officeart/2005/8/layout/arrow5"/>
    <dgm:cxn modelId="{E58E91DC-EF3E-4C32-A927-35E63AD0E2A4}" srcId="{8476BAF7-D3AD-4023-8453-013A913FB553}" destId="{9EA3AFA3-8655-4A7E-A4AC-20819AA26C83}" srcOrd="0" destOrd="0" parTransId="{E3D4126C-D3F8-40B7-9647-E440A7CF5901}" sibTransId="{648C09CB-A767-431B-A94D-A1313AB7B554}"/>
    <dgm:cxn modelId="{7358605F-9191-4CB1-8E43-D4ABA7D558EB}" type="presParOf" srcId="{196C2CE7-0212-452F-BB45-F4FD7AAD053D}" destId="{6E18EF18-A3FB-41B5-B528-3AC42FF890B5}" srcOrd="0" destOrd="0" presId="urn:microsoft.com/office/officeart/2005/8/layout/arrow5"/>
    <dgm:cxn modelId="{401A84D5-FF44-4873-9509-B81B18DA9F61}" type="presParOf" srcId="{196C2CE7-0212-452F-BB45-F4FD7AAD053D}" destId="{3E7C3C54-3ED1-4D01-BA90-379C14BA25F9}"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38A5B9C-D628-4A11-A106-5CC1D6631206}"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GB"/>
        </a:p>
      </dgm:t>
    </dgm:pt>
    <dgm:pt modelId="{24325158-964D-41B6-8814-17F2B165DEA3}">
      <dgm:prSet phldrT="[Testo]"/>
      <dgm:spPr>
        <a:solidFill>
          <a:srgbClr val="92D050">
            <a:alpha val="50000"/>
          </a:srgbClr>
        </a:solidFill>
      </dgm:spPr>
      <dgm:t>
        <a:bodyPr/>
        <a:lstStyle/>
        <a:p>
          <a:r>
            <a:rPr lang="it-IT" b="1" dirty="0" smtClean="0">
              <a:solidFill>
                <a:schemeClr val="tx1"/>
              </a:solidFill>
              <a:latin typeface="Arial" pitchFamily="34" charset="0"/>
              <a:cs typeface="Arial" pitchFamily="34" charset="0"/>
            </a:rPr>
            <a:t>Valore Attuale del profitto</a:t>
          </a:r>
          <a:endParaRPr lang="en-GB" b="1" dirty="0">
            <a:solidFill>
              <a:schemeClr val="tx1"/>
            </a:solidFill>
            <a:latin typeface="Arial" pitchFamily="34" charset="0"/>
            <a:cs typeface="Arial" pitchFamily="34" charset="0"/>
          </a:endParaRPr>
        </a:p>
      </dgm:t>
    </dgm:pt>
    <dgm:pt modelId="{58D171BD-8C6E-48E5-AD38-082CFA629AF1}" type="parTrans" cxnId="{13186DA1-2C03-4191-9CCE-CC2799F4887F}">
      <dgm:prSet/>
      <dgm:spPr/>
      <dgm:t>
        <a:bodyPr/>
        <a:lstStyle/>
        <a:p>
          <a:endParaRPr lang="en-GB"/>
        </a:p>
      </dgm:t>
    </dgm:pt>
    <dgm:pt modelId="{E355EEF8-961D-4D99-83DE-B47F3B047FBA}" type="sibTrans" cxnId="{13186DA1-2C03-4191-9CCE-CC2799F4887F}">
      <dgm:prSet/>
      <dgm:spPr/>
      <dgm:t>
        <a:bodyPr/>
        <a:lstStyle/>
        <a:p>
          <a:endParaRPr lang="en-GB"/>
        </a:p>
      </dgm:t>
    </dgm:pt>
    <dgm:pt modelId="{04373C50-9C99-4884-A62F-C3FC1FA97CF3}">
      <dgm:prSet phldrT="[Testo]" custT="1"/>
      <dgm:spPr>
        <a:solidFill>
          <a:srgbClr val="92D050"/>
        </a:solidFill>
      </dgm:spPr>
      <dgm:t>
        <a:bodyPr/>
        <a:lstStyle/>
        <a:p>
          <a:r>
            <a:rPr lang="it-IT" sz="1400" dirty="0" smtClean="0">
              <a:latin typeface="Arial" pitchFamily="34" charset="0"/>
              <a:cs typeface="Arial" pitchFamily="34" charset="0"/>
            </a:rPr>
            <a:t>- Premi ceduti</a:t>
          </a:r>
        </a:p>
        <a:p>
          <a:r>
            <a:rPr lang="it-IT" sz="1400" dirty="0" smtClean="0">
              <a:latin typeface="Arial" pitchFamily="34" charset="0"/>
              <a:cs typeface="Arial" pitchFamily="34" charset="0"/>
            </a:rPr>
            <a:t>- Profitti investimenti</a:t>
          </a:r>
        </a:p>
        <a:p>
          <a:endParaRPr lang="en-GB" sz="1400" dirty="0">
            <a:latin typeface="Arial" pitchFamily="34" charset="0"/>
            <a:cs typeface="Arial" pitchFamily="34" charset="0"/>
          </a:endParaRPr>
        </a:p>
      </dgm:t>
    </dgm:pt>
    <dgm:pt modelId="{0A534B53-8F8B-490A-A5A2-FA785F42FC05}" type="parTrans" cxnId="{8BD097E2-48EA-4545-B734-91278A5F2E84}">
      <dgm:prSet/>
      <dgm:spPr/>
      <dgm:t>
        <a:bodyPr/>
        <a:lstStyle/>
        <a:p>
          <a:endParaRPr lang="en-GB"/>
        </a:p>
      </dgm:t>
    </dgm:pt>
    <dgm:pt modelId="{F646A472-69AD-4F72-916A-79AB8E0DE4C1}" type="sibTrans" cxnId="{8BD097E2-48EA-4545-B734-91278A5F2E84}">
      <dgm:prSet/>
      <dgm:spPr/>
      <dgm:t>
        <a:bodyPr/>
        <a:lstStyle/>
        <a:p>
          <a:endParaRPr lang="en-GB"/>
        </a:p>
      </dgm:t>
    </dgm:pt>
    <dgm:pt modelId="{AD8C730A-4671-4855-8630-A53607ABC94F}">
      <dgm:prSet phldrT="[Testo]" custT="1"/>
      <dgm:spPr>
        <a:solidFill>
          <a:srgbClr val="92D050">
            <a:alpha val="90000"/>
          </a:srgbClr>
        </a:solidFill>
      </dgm:spPr>
      <dgm:t>
        <a:bodyPr/>
        <a:lstStyle/>
        <a:p>
          <a:r>
            <a:rPr lang="it-IT" sz="1400" dirty="0" smtClean="0">
              <a:latin typeface="Arial" pitchFamily="34" charset="0"/>
              <a:cs typeface="Arial" pitchFamily="34" charset="0"/>
            </a:rPr>
            <a:t>+ Sinistri ceduti</a:t>
          </a:r>
        </a:p>
        <a:p>
          <a:r>
            <a:rPr lang="it-IT" sz="1400" dirty="0" smtClean="0">
              <a:latin typeface="Arial" pitchFamily="34" charset="0"/>
              <a:cs typeface="Arial" pitchFamily="34" charset="0"/>
            </a:rPr>
            <a:t>+ Commissioni </a:t>
          </a:r>
          <a:r>
            <a:rPr lang="it-IT" sz="1400" dirty="0" err="1" smtClean="0">
              <a:latin typeface="Arial" pitchFamily="34" charset="0"/>
              <a:cs typeface="Arial" pitchFamily="34" charset="0"/>
            </a:rPr>
            <a:t>Riass</a:t>
          </a:r>
          <a:endParaRPr lang="it-IT" sz="1400" dirty="0" smtClean="0">
            <a:latin typeface="Arial" pitchFamily="34" charset="0"/>
            <a:cs typeface="Arial" pitchFamily="34" charset="0"/>
          </a:endParaRPr>
        </a:p>
        <a:p>
          <a:r>
            <a:rPr lang="it-IT" sz="1400" dirty="0" smtClean="0">
              <a:latin typeface="Arial" pitchFamily="34" charset="0"/>
              <a:cs typeface="Arial" pitchFamily="34" charset="0"/>
            </a:rPr>
            <a:t>+ Sconto </a:t>
          </a:r>
          <a:r>
            <a:rPr lang="it-IT" sz="1400" dirty="0" err="1" smtClean="0">
              <a:latin typeface="Arial" pitchFamily="34" charset="0"/>
              <a:cs typeface="Arial" pitchFamily="34" charset="0"/>
            </a:rPr>
            <a:t>Run</a:t>
          </a:r>
          <a:r>
            <a:rPr lang="it-IT" sz="1400" dirty="0" smtClean="0">
              <a:latin typeface="Arial" pitchFamily="34" charset="0"/>
              <a:cs typeface="Arial" pitchFamily="34" charset="0"/>
            </a:rPr>
            <a:t>-Off </a:t>
          </a:r>
          <a:endParaRPr lang="en-GB" sz="1400" dirty="0">
            <a:latin typeface="Arial" pitchFamily="34" charset="0"/>
            <a:cs typeface="Arial" pitchFamily="34" charset="0"/>
          </a:endParaRPr>
        </a:p>
      </dgm:t>
    </dgm:pt>
    <dgm:pt modelId="{3A64B9D8-D7B4-4CBA-8543-D1E38D26A5E2}" type="parTrans" cxnId="{93992B10-3FB8-4015-B562-4A06459F8929}">
      <dgm:prSet/>
      <dgm:spPr/>
      <dgm:t>
        <a:bodyPr/>
        <a:lstStyle/>
        <a:p>
          <a:endParaRPr lang="en-GB"/>
        </a:p>
      </dgm:t>
    </dgm:pt>
    <dgm:pt modelId="{85246BA5-D618-4B73-A357-22C251283E0F}" type="sibTrans" cxnId="{93992B10-3FB8-4015-B562-4A06459F8929}">
      <dgm:prSet/>
      <dgm:spPr/>
      <dgm:t>
        <a:bodyPr/>
        <a:lstStyle/>
        <a:p>
          <a:endParaRPr lang="en-GB"/>
        </a:p>
      </dgm:t>
    </dgm:pt>
    <dgm:pt modelId="{A4411BD6-49EF-437A-884D-671A519096BB}">
      <dgm:prSet phldrT="[Testo]"/>
      <dgm:spPr>
        <a:solidFill>
          <a:srgbClr val="FFFF00">
            <a:alpha val="49000"/>
          </a:srgbClr>
        </a:solidFill>
      </dgm:spPr>
      <dgm:t>
        <a:bodyPr/>
        <a:lstStyle/>
        <a:p>
          <a:r>
            <a:rPr lang="it-IT" b="1" dirty="0" smtClean="0">
              <a:solidFill>
                <a:schemeClr val="tx1"/>
              </a:solidFill>
              <a:latin typeface="Arial" pitchFamily="34" charset="0"/>
              <a:cs typeface="Arial" pitchFamily="34" charset="0"/>
            </a:rPr>
            <a:t>Valore Attuale del capitale liberato</a:t>
          </a:r>
          <a:endParaRPr lang="en-GB" b="1" dirty="0">
            <a:solidFill>
              <a:schemeClr val="tx1"/>
            </a:solidFill>
            <a:latin typeface="Arial" pitchFamily="34" charset="0"/>
            <a:cs typeface="Arial" pitchFamily="34" charset="0"/>
          </a:endParaRPr>
        </a:p>
      </dgm:t>
    </dgm:pt>
    <dgm:pt modelId="{135FCFB5-C947-4FAF-AF08-3166C6099FC4}" type="parTrans" cxnId="{4747C9B7-9362-44CB-9BB2-9972A629A64C}">
      <dgm:prSet/>
      <dgm:spPr/>
      <dgm:t>
        <a:bodyPr/>
        <a:lstStyle/>
        <a:p>
          <a:endParaRPr lang="en-GB"/>
        </a:p>
      </dgm:t>
    </dgm:pt>
    <dgm:pt modelId="{021F58E5-327B-4DDF-A5FB-6A8F56FBBAC2}" type="sibTrans" cxnId="{4747C9B7-9362-44CB-9BB2-9972A629A64C}">
      <dgm:prSet/>
      <dgm:spPr/>
      <dgm:t>
        <a:bodyPr/>
        <a:lstStyle/>
        <a:p>
          <a:endParaRPr lang="en-GB"/>
        </a:p>
      </dgm:t>
    </dgm:pt>
    <dgm:pt modelId="{CC44A678-3AD2-47CF-B3B6-6790E8349057}">
      <dgm:prSet phldrT="[Testo]" custT="1"/>
      <dgm:spPr>
        <a:solidFill>
          <a:srgbClr val="FFFF00">
            <a:alpha val="90000"/>
          </a:srgbClr>
        </a:solidFill>
      </dgm:spPr>
      <dgm:t>
        <a:bodyPr/>
        <a:lstStyle/>
        <a:p>
          <a:r>
            <a:rPr lang="it-IT" sz="1400" dirty="0" smtClean="0">
              <a:latin typeface="Arial" pitchFamily="34" charset="0"/>
              <a:cs typeface="Arial" pitchFamily="34" charset="0"/>
            </a:rPr>
            <a:t>- Rischio premi e riserve</a:t>
          </a:r>
        </a:p>
        <a:p>
          <a:r>
            <a:rPr lang="it-IT" sz="1400" dirty="0" smtClean="0">
              <a:latin typeface="Arial" pitchFamily="34" charset="0"/>
              <a:cs typeface="Arial" pitchFamily="34" charset="0"/>
            </a:rPr>
            <a:t>- Rischio catastrofale</a:t>
          </a:r>
        </a:p>
        <a:p>
          <a:r>
            <a:rPr lang="it-IT" sz="1400" dirty="0" smtClean="0">
              <a:latin typeface="Arial" pitchFamily="34" charset="0"/>
              <a:cs typeface="Arial" pitchFamily="34" charset="0"/>
            </a:rPr>
            <a:t>- Rischio di mercato</a:t>
          </a:r>
          <a:endParaRPr lang="en-GB" sz="1400" dirty="0">
            <a:latin typeface="Arial" pitchFamily="34" charset="0"/>
            <a:cs typeface="Arial" pitchFamily="34" charset="0"/>
          </a:endParaRPr>
        </a:p>
      </dgm:t>
    </dgm:pt>
    <dgm:pt modelId="{A85B3FCB-74EE-4EAE-806A-FFDFB25857D6}" type="parTrans" cxnId="{7FDC705C-04BB-47EB-863A-83FED806A784}">
      <dgm:prSet/>
      <dgm:spPr/>
      <dgm:t>
        <a:bodyPr/>
        <a:lstStyle/>
        <a:p>
          <a:endParaRPr lang="en-GB"/>
        </a:p>
      </dgm:t>
    </dgm:pt>
    <dgm:pt modelId="{FEF7B308-58C2-43B1-8171-7BB8C29B01A4}" type="sibTrans" cxnId="{7FDC705C-04BB-47EB-863A-83FED806A784}">
      <dgm:prSet/>
      <dgm:spPr/>
      <dgm:t>
        <a:bodyPr/>
        <a:lstStyle/>
        <a:p>
          <a:endParaRPr lang="en-GB"/>
        </a:p>
      </dgm:t>
    </dgm:pt>
    <dgm:pt modelId="{C687A52B-8C98-4442-98B7-AB6842B27610}">
      <dgm:prSet phldrT="[Testo]" custT="1"/>
      <dgm:spPr>
        <a:solidFill>
          <a:srgbClr val="FFFF00">
            <a:alpha val="90000"/>
          </a:srgbClr>
        </a:solidFill>
      </dgm:spPr>
      <dgm:t>
        <a:bodyPr/>
        <a:lstStyle/>
        <a:p>
          <a:r>
            <a:rPr lang="it-IT" sz="1400" dirty="0" smtClean="0">
              <a:latin typeface="Arial" pitchFamily="34" charset="0"/>
              <a:cs typeface="Arial" pitchFamily="34" charset="0"/>
            </a:rPr>
            <a:t>+ Rischio di controparte</a:t>
          </a:r>
        </a:p>
        <a:p>
          <a:r>
            <a:rPr lang="it-IT" sz="1400" dirty="0" smtClean="0">
              <a:latin typeface="Arial" pitchFamily="34" charset="0"/>
              <a:cs typeface="Arial" pitchFamily="34" charset="0"/>
            </a:rPr>
            <a:t>- Sconto </a:t>
          </a:r>
          <a:r>
            <a:rPr lang="it-IT" sz="1400" dirty="0" err="1" smtClean="0">
              <a:latin typeface="Arial" pitchFamily="34" charset="0"/>
              <a:cs typeface="Arial" pitchFamily="34" charset="0"/>
            </a:rPr>
            <a:t>Run</a:t>
          </a:r>
          <a:r>
            <a:rPr lang="it-IT" sz="1400" dirty="0" smtClean="0">
              <a:latin typeface="Arial" pitchFamily="34" charset="0"/>
              <a:cs typeface="Arial" pitchFamily="34" charset="0"/>
            </a:rPr>
            <a:t>-off</a:t>
          </a:r>
          <a:endParaRPr lang="en-GB" sz="1400" dirty="0">
            <a:latin typeface="Arial" pitchFamily="34" charset="0"/>
            <a:cs typeface="Arial" pitchFamily="34" charset="0"/>
          </a:endParaRPr>
        </a:p>
      </dgm:t>
    </dgm:pt>
    <dgm:pt modelId="{8CDE207A-C0E8-4C77-9DC8-D36718B2B160}" type="parTrans" cxnId="{60E7F6AF-6908-4B62-8C8C-EAC4725E9A7A}">
      <dgm:prSet/>
      <dgm:spPr/>
      <dgm:t>
        <a:bodyPr/>
        <a:lstStyle/>
        <a:p>
          <a:endParaRPr lang="en-GB"/>
        </a:p>
      </dgm:t>
    </dgm:pt>
    <dgm:pt modelId="{B69F083C-FB90-4BBC-97F1-A0550A437B69}" type="sibTrans" cxnId="{60E7F6AF-6908-4B62-8C8C-EAC4725E9A7A}">
      <dgm:prSet/>
      <dgm:spPr/>
      <dgm:t>
        <a:bodyPr/>
        <a:lstStyle/>
        <a:p>
          <a:endParaRPr lang="en-GB"/>
        </a:p>
      </dgm:t>
    </dgm:pt>
    <dgm:pt modelId="{5E742C0E-D0DB-43ED-925A-37EB62B62B18}">
      <dgm:prSet phldrT="[Testo]"/>
      <dgm:spPr/>
      <dgm:t>
        <a:bodyPr/>
        <a:lstStyle/>
        <a:p>
          <a:r>
            <a:rPr lang="it-IT" dirty="0" smtClean="0"/>
            <a:t>Costo riassicurazione vs Costo capitale</a:t>
          </a:r>
          <a:endParaRPr lang="en-GB" dirty="0"/>
        </a:p>
      </dgm:t>
    </dgm:pt>
    <dgm:pt modelId="{1096656A-5004-499B-99AE-75A013C39F6F}" type="parTrans" cxnId="{1633EA02-34BF-450F-B890-3A783173D637}">
      <dgm:prSet/>
      <dgm:spPr/>
      <dgm:t>
        <a:bodyPr/>
        <a:lstStyle/>
        <a:p>
          <a:endParaRPr lang="en-GB"/>
        </a:p>
      </dgm:t>
    </dgm:pt>
    <dgm:pt modelId="{FDB12A34-AAC0-419F-97C3-E7E0015ABE65}" type="sibTrans" cxnId="{1633EA02-34BF-450F-B890-3A783173D637}">
      <dgm:prSet/>
      <dgm:spPr/>
      <dgm:t>
        <a:bodyPr/>
        <a:lstStyle/>
        <a:p>
          <a:endParaRPr lang="en-GB"/>
        </a:p>
      </dgm:t>
    </dgm:pt>
    <dgm:pt modelId="{D1671BB6-3D23-4346-9E09-940F245E02B5}">
      <dgm:prSet phldrT="[Testo]" custT="1"/>
      <dgm:spPr/>
      <dgm:t>
        <a:bodyPr/>
        <a:lstStyle/>
        <a:p>
          <a:r>
            <a:rPr lang="it-IT" sz="1800" b="1" dirty="0" smtClean="0">
              <a:latin typeface="Arial" pitchFamily="34" charset="0"/>
              <a:cs typeface="Arial" pitchFamily="34" charset="0"/>
            </a:rPr>
            <a:t>VA profitto/VA capitale liberato</a:t>
          </a:r>
          <a:endParaRPr lang="en-GB" sz="1800" b="1" dirty="0">
            <a:latin typeface="Arial" pitchFamily="34" charset="0"/>
            <a:cs typeface="Arial" pitchFamily="34" charset="0"/>
          </a:endParaRPr>
        </a:p>
      </dgm:t>
    </dgm:pt>
    <dgm:pt modelId="{BD54C775-804E-468C-B5C4-339C14D3F0C8}" type="parTrans" cxnId="{12C4DA17-5451-48A8-A4E0-ABD8C7A164BF}">
      <dgm:prSet/>
      <dgm:spPr/>
      <dgm:t>
        <a:bodyPr/>
        <a:lstStyle/>
        <a:p>
          <a:endParaRPr lang="en-GB"/>
        </a:p>
      </dgm:t>
    </dgm:pt>
    <dgm:pt modelId="{00D39BEB-619F-4054-8EB3-31FB26641ACE}" type="sibTrans" cxnId="{12C4DA17-5451-48A8-A4E0-ABD8C7A164BF}">
      <dgm:prSet/>
      <dgm:spPr/>
      <dgm:t>
        <a:bodyPr/>
        <a:lstStyle/>
        <a:p>
          <a:endParaRPr lang="en-GB"/>
        </a:p>
      </dgm:t>
    </dgm:pt>
    <dgm:pt modelId="{DF04CBD3-3B20-442B-9CA5-C4B7486F5C97}" type="pres">
      <dgm:prSet presAssocID="{838A5B9C-D628-4A11-A106-5CC1D6631206}" presName="Name0" presStyleCnt="0">
        <dgm:presLayoutVars>
          <dgm:dir/>
          <dgm:animLvl val="lvl"/>
          <dgm:resizeHandles val="exact"/>
        </dgm:presLayoutVars>
      </dgm:prSet>
      <dgm:spPr/>
      <dgm:t>
        <a:bodyPr/>
        <a:lstStyle/>
        <a:p>
          <a:endParaRPr lang="it-IT"/>
        </a:p>
      </dgm:t>
    </dgm:pt>
    <dgm:pt modelId="{F805FD3A-D3B4-4A39-B281-FFBC95842CBF}" type="pres">
      <dgm:prSet presAssocID="{5E742C0E-D0DB-43ED-925A-37EB62B62B18}" presName="boxAndChildren" presStyleCnt="0"/>
      <dgm:spPr/>
    </dgm:pt>
    <dgm:pt modelId="{74361DF9-44A5-4DD2-9A3F-CB278FEF2B72}" type="pres">
      <dgm:prSet presAssocID="{5E742C0E-D0DB-43ED-925A-37EB62B62B18}" presName="parentTextBox" presStyleLbl="node1" presStyleIdx="0" presStyleCnt="3"/>
      <dgm:spPr/>
      <dgm:t>
        <a:bodyPr/>
        <a:lstStyle/>
        <a:p>
          <a:endParaRPr lang="en-GB"/>
        </a:p>
      </dgm:t>
    </dgm:pt>
    <dgm:pt modelId="{A13E12A5-1511-4619-AFE8-0E05F2ED423B}" type="pres">
      <dgm:prSet presAssocID="{5E742C0E-D0DB-43ED-925A-37EB62B62B18}" presName="entireBox" presStyleLbl="node1" presStyleIdx="0" presStyleCnt="3"/>
      <dgm:spPr/>
      <dgm:t>
        <a:bodyPr/>
        <a:lstStyle/>
        <a:p>
          <a:endParaRPr lang="en-GB"/>
        </a:p>
      </dgm:t>
    </dgm:pt>
    <dgm:pt modelId="{CA132FE9-152A-4C28-906C-E566480A916A}" type="pres">
      <dgm:prSet presAssocID="{5E742C0E-D0DB-43ED-925A-37EB62B62B18}" presName="descendantBox" presStyleCnt="0"/>
      <dgm:spPr/>
    </dgm:pt>
    <dgm:pt modelId="{93303158-AB46-4D53-AFD2-FB048FB5B7D1}" type="pres">
      <dgm:prSet presAssocID="{D1671BB6-3D23-4346-9E09-940F245E02B5}" presName="childTextBox" presStyleLbl="fgAccFollowNode1" presStyleIdx="0" presStyleCnt="5">
        <dgm:presLayoutVars>
          <dgm:bulletEnabled val="1"/>
        </dgm:presLayoutVars>
      </dgm:prSet>
      <dgm:spPr/>
      <dgm:t>
        <a:bodyPr/>
        <a:lstStyle/>
        <a:p>
          <a:endParaRPr lang="en-GB"/>
        </a:p>
      </dgm:t>
    </dgm:pt>
    <dgm:pt modelId="{77467541-4D42-4312-8C2E-EE71A0A782A2}" type="pres">
      <dgm:prSet presAssocID="{021F58E5-327B-4DDF-A5FB-6A8F56FBBAC2}" presName="sp" presStyleCnt="0"/>
      <dgm:spPr/>
    </dgm:pt>
    <dgm:pt modelId="{06B13624-342E-441B-93BF-AC67A83B8E09}" type="pres">
      <dgm:prSet presAssocID="{A4411BD6-49EF-437A-884D-671A519096BB}" presName="arrowAndChildren" presStyleCnt="0"/>
      <dgm:spPr/>
    </dgm:pt>
    <dgm:pt modelId="{E1EAEEBE-356D-4F2D-8412-9680A4C7D211}" type="pres">
      <dgm:prSet presAssocID="{A4411BD6-49EF-437A-884D-671A519096BB}" presName="parentTextArrow" presStyleLbl="node1" presStyleIdx="0" presStyleCnt="3"/>
      <dgm:spPr/>
      <dgm:t>
        <a:bodyPr/>
        <a:lstStyle/>
        <a:p>
          <a:endParaRPr lang="en-GB"/>
        </a:p>
      </dgm:t>
    </dgm:pt>
    <dgm:pt modelId="{EA10C704-C18D-442D-B40C-F62C0D5545DC}" type="pres">
      <dgm:prSet presAssocID="{A4411BD6-49EF-437A-884D-671A519096BB}" presName="arrow" presStyleLbl="node1" presStyleIdx="1" presStyleCnt="3"/>
      <dgm:spPr/>
      <dgm:t>
        <a:bodyPr/>
        <a:lstStyle/>
        <a:p>
          <a:endParaRPr lang="en-GB"/>
        </a:p>
      </dgm:t>
    </dgm:pt>
    <dgm:pt modelId="{FD512E24-E9BA-49CF-86C8-9C95019EF906}" type="pres">
      <dgm:prSet presAssocID="{A4411BD6-49EF-437A-884D-671A519096BB}" presName="descendantArrow" presStyleCnt="0"/>
      <dgm:spPr/>
    </dgm:pt>
    <dgm:pt modelId="{1FF49754-71A6-4E75-BA51-CF4EC7FF4569}" type="pres">
      <dgm:prSet presAssocID="{CC44A678-3AD2-47CF-B3B6-6790E8349057}" presName="childTextArrow" presStyleLbl="fgAccFollowNode1" presStyleIdx="1" presStyleCnt="5" custScaleY="124830">
        <dgm:presLayoutVars>
          <dgm:bulletEnabled val="1"/>
        </dgm:presLayoutVars>
      </dgm:prSet>
      <dgm:spPr/>
      <dgm:t>
        <a:bodyPr/>
        <a:lstStyle/>
        <a:p>
          <a:endParaRPr lang="en-GB"/>
        </a:p>
      </dgm:t>
    </dgm:pt>
    <dgm:pt modelId="{6BD91C90-90A1-4BA5-8E28-C574388B3314}" type="pres">
      <dgm:prSet presAssocID="{C687A52B-8C98-4442-98B7-AB6842B27610}" presName="childTextArrow" presStyleLbl="fgAccFollowNode1" presStyleIdx="2" presStyleCnt="5" custScaleY="124830">
        <dgm:presLayoutVars>
          <dgm:bulletEnabled val="1"/>
        </dgm:presLayoutVars>
      </dgm:prSet>
      <dgm:spPr/>
      <dgm:t>
        <a:bodyPr/>
        <a:lstStyle/>
        <a:p>
          <a:endParaRPr lang="it-IT"/>
        </a:p>
      </dgm:t>
    </dgm:pt>
    <dgm:pt modelId="{21A5E498-CA02-4135-9359-052BD231195A}" type="pres">
      <dgm:prSet presAssocID="{E355EEF8-961D-4D99-83DE-B47F3B047FBA}" presName="sp" presStyleCnt="0"/>
      <dgm:spPr/>
    </dgm:pt>
    <dgm:pt modelId="{DDAD0A5B-53BD-4246-9D27-1CF3CDD2DFD7}" type="pres">
      <dgm:prSet presAssocID="{24325158-964D-41B6-8814-17F2B165DEA3}" presName="arrowAndChildren" presStyleCnt="0"/>
      <dgm:spPr/>
    </dgm:pt>
    <dgm:pt modelId="{D8931B49-8A51-44C5-8AEC-E31DF8552BA9}" type="pres">
      <dgm:prSet presAssocID="{24325158-964D-41B6-8814-17F2B165DEA3}" presName="parentTextArrow" presStyleLbl="node1" presStyleIdx="1" presStyleCnt="3"/>
      <dgm:spPr/>
      <dgm:t>
        <a:bodyPr/>
        <a:lstStyle/>
        <a:p>
          <a:endParaRPr lang="en-GB"/>
        </a:p>
      </dgm:t>
    </dgm:pt>
    <dgm:pt modelId="{14B70E8E-72F3-45B3-AC67-85CD858378F0}" type="pres">
      <dgm:prSet presAssocID="{24325158-964D-41B6-8814-17F2B165DEA3}" presName="arrow" presStyleLbl="node1" presStyleIdx="2" presStyleCnt="3" custLinFactNeighborY="8125"/>
      <dgm:spPr/>
      <dgm:t>
        <a:bodyPr/>
        <a:lstStyle/>
        <a:p>
          <a:endParaRPr lang="en-GB"/>
        </a:p>
      </dgm:t>
    </dgm:pt>
    <dgm:pt modelId="{714AD774-0E7B-4910-9015-EE813CA84567}" type="pres">
      <dgm:prSet presAssocID="{24325158-964D-41B6-8814-17F2B165DEA3}" presName="descendantArrow" presStyleCnt="0"/>
      <dgm:spPr/>
    </dgm:pt>
    <dgm:pt modelId="{653B5391-AEF3-4935-9F62-54CD262DB3CB}" type="pres">
      <dgm:prSet presAssocID="{04373C50-9C99-4884-A62F-C3FC1FA97CF3}" presName="childTextArrow" presStyleLbl="fgAccFollowNode1" presStyleIdx="3" presStyleCnt="5" custScaleY="143192" custLinFactNeighborX="776" custLinFactNeighborY="29596">
        <dgm:presLayoutVars>
          <dgm:bulletEnabled val="1"/>
        </dgm:presLayoutVars>
      </dgm:prSet>
      <dgm:spPr/>
      <dgm:t>
        <a:bodyPr/>
        <a:lstStyle/>
        <a:p>
          <a:endParaRPr lang="en-GB"/>
        </a:p>
      </dgm:t>
    </dgm:pt>
    <dgm:pt modelId="{7F8F9DC8-2BC9-48A8-8D3F-B7E4401DF891}" type="pres">
      <dgm:prSet presAssocID="{AD8C730A-4671-4855-8630-A53607ABC94F}" presName="childTextArrow" presStyleLbl="fgAccFollowNode1" presStyleIdx="4" presStyleCnt="5" custScaleY="139246" custLinFactNeighborY="24610">
        <dgm:presLayoutVars>
          <dgm:bulletEnabled val="1"/>
        </dgm:presLayoutVars>
      </dgm:prSet>
      <dgm:spPr/>
      <dgm:t>
        <a:bodyPr/>
        <a:lstStyle/>
        <a:p>
          <a:endParaRPr lang="en-GB"/>
        </a:p>
      </dgm:t>
    </dgm:pt>
  </dgm:ptLst>
  <dgm:cxnLst>
    <dgm:cxn modelId="{1591DE14-BA09-49C7-80C5-FE457FED35CD}" type="presOf" srcId="{D1671BB6-3D23-4346-9E09-940F245E02B5}" destId="{93303158-AB46-4D53-AFD2-FB048FB5B7D1}" srcOrd="0" destOrd="0" presId="urn:microsoft.com/office/officeart/2005/8/layout/process4"/>
    <dgm:cxn modelId="{F2812A1F-A69D-47AE-B54F-571D3C7FE21B}" type="presOf" srcId="{838A5B9C-D628-4A11-A106-5CC1D6631206}" destId="{DF04CBD3-3B20-442B-9CA5-C4B7486F5C97}" srcOrd="0" destOrd="0" presId="urn:microsoft.com/office/officeart/2005/8/layout/process4"/>
    <dgm:cxn modelId="{A5A0E041-E904-4AC7-95A6-D2FACC12C281}" type="presOf" srcId="{24325158-964D-41B6-8814-17F2B165DEA3}" destId="{D8931B49-8A51-44C5-8AEC-E31DF8552BA9}" srcOrd="0" destOrd="0" presId="urn:microsoft.com/office/officeart/2005/8/layout/process4"/>
    <dgm:cxn modelId="{7FDC705C-04BB-47EB-863A-83FED806A784}" srcId="{A4411BD6-49EF-437A-884D-671A519096BB}" destId="{CC44A678-3AD2-47CF-B3B6-6790E8349057}" srcOrd="0" destOrd="0" parTransId="{A85B3FCB-74EE-4EAE-806A-FFDFB25857D6}" sibTransId="{FEF7B308-58C2-43B1-8171-7BB8C29B01A4}"/>
    <dgm:cxn modelId="{0369D017-8585-4E9C-A98B-57F034B3A292}" type="presOf" srcId="{04373C50-9C99-4884-A62F-C3FC1FA97CF3}" destId="{653B5391-AEF3-4935-9F62-54CD262DB3CB}" srcOrd="0" destOrd="0" presId="urn:microsoft.com/office/officeart/2005/8/layout/process4"/>
    <dgm:cxn modelId="{6A3A0863-211C-469A-9083-7E2FF2E90A47}" type="presOf" srcId="{A4411BD6-49EF-437A-884D-671A519096BB}" destId="{EA10C704-C18D-442D-B40C-F62C0D5545DC}" srcOrd="1" destOrd="0" presId="urn:microsoft.com/office/officeart/2005/8/layout/process4"/>
    <dgm:cxn modelId="{4747C9B7-9362-44CB-9BB2-9972A629A64C}" srcId="{838A5B9C-D628-4A11-A106-5CC1D6631206}" destId="{A4411BD6-49EF-437A-884D-671A519096BB}" srcOrd="1" destOrd="0" parTransId="{135FCFB5-C947-4FAF-AF08-3166C6099FC4}" sibTransId="{021F58E5-327B-4DDF-A5FB-6A8F56FBBAC2}"/>
    <dgm:cxn modelId="{778E9395-2AAF-4110-A0AD-16723270F773}" type="presOf" srcId="{24325158-964D-41B6-8814-17F2B165DEA3}" destId="{14B70E8E-72F3-45B3-AC67-85CD858378F0}" srcOrd="1" destOrd="0" presId="urn:microsoft.com/office/officeart/2005/8/layout/process4"/>
    <dgm:cxn modelId="{12C4DA17-5451-48A8-A4E0-ABD8C7A164BF}" srcId="{5E742C0E-D0DB-43ED-925A-37EB62B62B18}" destId="{D1671BB6-3D23-4346-9E09-940F245E02B5}" srcOrd="0" destOrd="0" parTransId="{BD54C775-804E-468C-B5C4-339C14D3F0C8}" sibTransId="{00D39BEB-619F-4054-8EB3-31FB26641ACE}"/>
    <dgm:cxn modelId="{7509E3CF-BE15-4AEB-91FE-1FA3E21A3BD5}" type="presOf" srcId="{5E742C0E-D0DB-43ED-925A-37EB62B62B18}" destId="{A13E12A5-1511-4619-AFE8-0E05F2ED423B}" srcOrd="1" destOrd="0" presId="urn:microsoft.com/office/officeart/2005/8/layout/process4"/>
    <dgm:cxn modelId="{61BA6A06-A8F8-4872-A97A-FB7D662DBD6A}" type="presOf" srcId="{5E742C0E-D0DB-43ED-925A-37EB62B62B18}" destId="{74361DF9-44A5-4DD2-9A3F-CB278FEF2B72}" srcOrd="0" destOrd="0" presId="urn:microsoft.com/office/officeart/2005/8/layout/process4"/>
    <dgm:cxn modelId="{C8216029-B5AD-4169-B5B2-6BA3995721E0}" type="presOf" srcId="{A4411BD6-49EF-437A-884D-671A519096BB}" destId="{E1EAEEBE-356D-4F2D-8412-9680A4C7D211}" srcOrd="0" destOrd="0" presId="urn:microsoft.com/office/officeart/2005/8/layout/process4"/>
    <dgm:cxn modelId="{4F215931-C621-43FC-A846-B7FDC31C9002}" type="presOf" srcId="{AD8C730A-4671-4855-8630-A53607ABC94F}" destId="{7F8F9DC8-2BC9-48A8-8D3F-B7E4401DF891}" srcOrd="0" destOrd="0" presId="urn:microsoft.com/office/officeart/2005/8/layout/process4"/>
    <dgm:cxn modelId="{60E7F6AF-6908-4B62-8C8C-EAC4725E9A7A}" srcId="{A4411BD6-49EF-437A-884D-671A519096BB}" destId="{C687A52B-8C98-4442-98B7-AB6842B27610}" srcOrd="1" destOrd="0" parTransId="{8CDE207A-C0E8-4C77-9DC8-D36718B2B160}" sibTransId="{B69F083C-FB90-4BBC-97F1-A0550A437B69}"/>
    <dgm:cxn modelId="{C292E946-58CB-44E6-9989-7DB8483A1E3A}" type="presOf" srcId="{CC44A678-3AD2-47CF-B3B6-6790E8349057}" destId="{1FF49754-71A6-4E75-BA51-CF4EC7FF4569}" srcOrd="0" destOrd="0" presId="urn:microsoft.com/office/officeart/2005/8/layout/process4"/>
    <dgm:cxn modelId="{93992B10-3FB8-4015-B562-4A06459F8929}" srcId="{24325158-964D-41B6-8814-17F2B165DEA3}" destId="{AD8C730A-4671-4855-8630-A53607ABC94F}" srcOrd="1" destOrd="0" parTransId="{3A64B9D8-D7B4-4CBA-8543-D1E38D26A5E2}" sibTransId="{85246BA5-D618-4B73-A357-22C251283E0F}"/>
    <dgm:cxn modelId="{13186DA1-2C03-4191-9CCE-CC2799F4887F}" srcId="{838A5B9C-D628-4A11-A106-5CC1D6631206}" destId="{24325158-964D-41B6-8814-17F2B165DEA3}" srcOrd="0" destOrd="0" parTransId="{58D171BD-8C6E-48E5-AD38-082CFA629AF1}" sibTransId="{E355EEF8-961D-4D99-83DE-B47F3B047FBA}"/>
    <dgm:cxn modelId="{7F82B7C7-C1CF-4B8D-AE6D-247C54C4A31B}" type="presOf" srcId="{C687A52B-8C98-4442-98B7-AB6842B27610}" destId="{6BD91C90-90A1-4BA5-8E28-C574388B3314}" srcOrd="0" destOrd="0" presId="urn:microsoft.com/office/officeart/2005/8/layout/process4"/>
    <dgm:cxn modelId="{1633EA02-34BF-450F-B890-3A783173D637}" srcId="{838A5B9C-D628-4A11-A106-5CC1D6631206}" destId="{5E742C0E-D0DB-43ED-925A-37EB62B62B18}" srcOrd="2" destOrd="0" parTransId="{1096656A-5004-499B-99AE-75A013C39F6F}" sibTransId="{FDB12A34-AAC0-419F-97C3-E7E0015ABE65}"/>
    <dgm:cxn modelId="{8BD097E2-48EA-4545-B734-91278A5F2E84}" srcId="{24325158-964D-41B6-8814-17F2B165DEA3}" destId="{04373C50-9C99-4884-A62F-C3FC1FA97CF3}" srcOrd="0" destOrd="0" parTransId="{0A534B53-8F8B-490A-A5A2-FA785F42FC05}" sibTransId="{F646A472-69AD-4F72-916A-79AB8E0DE4C1}"/>
    <dgm:cxn modelId="{A2EED65F-DA87-490C-8479-C8F114379B3E}" type="presParOf" srcId="{DF04CBD3-3B20-442B-9CA5-C4B7486F5C97}" destId="{F805FD3A-D3B4-4A39-B281-FFBC95842CBF}" srcOrd="0" destOrd="0" presId="urn:microsoft.com/office/officeart/2005/8/layout/process4"/>
    <dgm:cxn modelId="{E5B38F83-43E0-48C5-9B05-16AF79B3EB6B}" type="presParOf" srcId="{F805FD3A-D3B4-4A39-B281-FFBC95842CBF}" destId="{74361DF9-44A5-4DD2-9A3F-CB278FEF2B72}" srcOrd="0" destOrd="0" presId="urn:microsoft.com/office/officeart/2005/8/layout/process4"/>
    <dgm:cxn modelId="{CEA6FD3D-5C44-407D-8CE6-F45F273695CE}" type="presParOf" srcId="{F805FD3A-D3B4-4A39-B281-FFBC95842CBF}" destId="{A13E12A5-1511-4619-AFE8-0E05F2ED423B}" srcOrd="1" destOrd="0" presId="urn:microsoft.com/office/officeart/2005/8/layout/process4"/>
    <dgm:cxn modelId="{F82F2D70-7A0F-4903-B356-2722C46C6EE4}" type="presParOf" srcId="{F805FD3A-D3B4-4A39-B281-FFBC95842CBF}" destId="{CA132FE9-152A-4C28-906C-E566480A916A}" srcOrd="2" destOrd="0" presId="urn:microsoft.com/office/officeart/2005/8/layout/process4"/>
    <dgm:cxn modelId="{80AE0891-87AE-4C9C-A2FE-60E85A50B98A}" type="presParOf" srcId="{CA132FE9-152A-4C28-906C-E566480A916A}" destId="{93303158-AB46-4D53-AFD2-FB048FB5B7D1}" srcOrd="0" destOrd="0" presId="urn:microsoft.com/office/officeart/2005/8/layout/process4"/>
    <dgm:cxn modelId="{CAAFCEFB-FA6F-4DF9-9097-8CDD794182BB}" type="presParOf" srcId="{DF04CBD3-3B20-442B-9CA5-C4B7486F5C97}" destId="{77467541-4D42-4312-8C2E-EE71A0A782A2}" srcOrd="1" destOrd="0" presId="urn:microsoft.com/office/officeart/2005/8/layout/process4"/>
    <dgm:cxn modelId="{28D75E31-EB5A-47D5-9CD3-F62F5FA68809}" type="presParOf" srcId="{DF04CBD3-3B20-442B-9CA5-C4B7486F5C97}" destId="{06B13624-342E-441B-93BF-AC67A83B8E09}" srcOrd="2" destOrd="0" presId="urn:microsoft.com/office/officeart/2005/8/layout/process4"/>
    <dgm:cxn modelId="{459974BF-FE65-40B1-8F47-B4B011D0B858}" type="presParOf" srcId="{06B13624-342E-441B-93BF-AC67A83B8E09}" destId="{E1EAEEBE-356D-4F2D-8412-9680A4C7D211}" srcOrd="0" destOrd="0" presId="urn:microsoft.com/office/officeart/2005/8/layout/process4"/>
    <dgm:cxn modelId="{84615095-98E4-4A4B-9126-EF985F49791C}" type="presParOf" srcId="{06B13624-342E-441B-93BF-AC67A83B8E09}" destId="{EA10C704-C18D-442D-B40C-F62C0D5545DC}" srcOrd="1" destOrd="0" presId="urn:microsoft.com/office/officeart/2005/8/layout/process4"/>
    <dgm:cxn modelId="{89DC71C4-4BBA-42D9-8E67-138552A602AC}" type="presParOf" srcId="{06B13624-342E-441B-93BF-AC67A83B8E09}" destId="{FD512E24-E9BA-49CF-86C8-9C95019EF906}" srcOrd="2" destOrd="0" presId="urn:microsoft.com/office/officeart/2005/8/layout/process4"/>
    <dgm:cxn modelId="{96D32A26-F3B0-444C-92C7-5BEC0937D1B5}" type="presParOf" srcId="{FD512E24-E9BA-49CF-86C8-9C95019EF906}" destId="{1FF49754-71A6-4E75-BA51-CF4EC7FF4569}" srcOrd="0" destOrd="0" presId="urn:microsoft.com/office/officeart/2005/8/layout/process4"/>
    <dgm:cxn modelId="{461C8E38-005C-44CC-9CCD-1592D4677E71}" type="presParOf" srcId="{FD512E24-E9BA-49CF-86C8-9C95019EF906}" destId="{6BD91C90-90A1-4BA5-8E28-C574388B3314}" srcOrd="1" destOrd="0" presId="urn:microsoft.com/office/officeart/2005/8/layout/process4"/>
    <dgm:cxn modelId="{B11CFA12-3584-44F7-B901-155B3AE2483A}" type="presParOf" srcId="{DF04CBD3-3B20-442B-9CA5-C4B7486F5C97}" destId="{21A5E498-CA02-4135-9359-052BD231195A}" srcOrd="3" destOrd="0" presId="urn:microsoft.com/office/officeart/2005/8/layout/process4"/>
    <dgm:cxn modelId="{3D1CBC04-A442-4866-ABAA-ED43383AC45B}" type="presParOf" srcId="{DF04CBD3-3B20-442B-9CA5-C4B7486F5C97}" destId="{DDAD0A5B-53BD-4246-9D27-1CF3CDD2DFD7}" srcOrd="4" destOrd="0" presId="urn:microsoft.com/office/officeart/2005/8/layout/process4"/>
    <dgm:cxn modelId="{6C254CDC-B5CF-4E51-BCFA-2D5845078013}" type="presParOf" srcId="{DDAD0A5B-53BD-4246-9D27-1CF3CDD2DFD7}" destId="{D8931B49-8A51-44C5-8AEC-E31DF8552BA9}" srcOrd="0" destOrd="0" presId="urn:microsoft.com/office/officeart/2005/8/layout/process4"/>
    <dgm:cxn modelId="{71BD27CD-69C4-497E-89A9-0272C944E52A}" type="presParOf" srcId="{DDAD0A5B-53BD-4246-9D27-1CF3CDD2DFD7}" destId="{14B70E8E-72F3-45B3-AC67-85CD858378F0}" srcOrd="1" destOrd="0" presId="urn:microsoft.com/office/officeart/2005/8/layout/process4"/>
    <dgm:cxn modelId="{2655F7DF-CF83-4335-B869-7150AECEF23F}" type="presParOf" srcId="{DDAD0A5B-53BD-4246-9D27-1CF3CDD2DFD7}" destId="{714AD774-0E7B-4910-9015-EE813CA84567}" srcOrd="2" destOrd="0" presId="urn:microsoft.com/office/officeart/2005/8/layout/process4"/>
    <dgm:cxn modelId="{86EB2E70-FF01-4388-AD55-55D16E9855C5}" type="presParOf" srcId="{714AD774-0E7B-4910-9015-EE813CA84567}" destId="{653B5391-AEF3-4935-9F62-54CD262DB3CB}" srcOrd="0" destOrd="0" presId="urn:microsoft.com/office/officeart/2005/8/layout/process4"/>
    <dgm:cxn modelId="{19106441-46DB-408E-979E-A418D0839389}" type="presParOf" srcId="{714AD774-0E7B-4910-9015-EE813CA84567}" destId="{7F8F9DC8-2BC9-48A8-8D3F-B7E4401DF891}" srcOrd="1"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4AAA39-BF18-4C15-BD79-256BD06491A6}">
      <dsp:nvSpPr>
        <dsp:cNvPr id="0" name=""/>
        <dsp:cNvSpPr/>
      </dsp:nvSpPr>
      <dsp:spPr>
        <a:xfrm rot="5400000">
          <a:off x="370329" y="1421631"/>
          <a:ext cx="1103082" cy="1835504"/>
        </a:xfrm>
        <a:prstGeom prst="corner">
          <a:avLst>
            <a:gd name="adj1" fmla="val 16120"/>
            <a:gd name="adj2" fmla="val 16110"/>
          </a:avLst>
        </a:prstGeom>
        <a:solidFill>
          <a:srgbClr val="00B0F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467452-6C09-4201-873F-5ABDFD0D020C}">
      <dsp:nvSpPr>
        <dsp:cNvPr id="0" name=""/>
        <dsp:cNvSpPr/>
      </dsp:nvSpPr>
      <dsp:spPr>
        <a:xfrm>
          <a:off x="186197" y="1970051"/>
          <a:ext cx="1657103" cy="14525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it-IT" sz="1700" kern="1200" dirty="0" smtClean="0"/>
            <a:t>Prestiti Subordinati</a:t>
          </a:r>
          <a:endParaRPr lang="it-IT" sz="1700" kern="1200" dirty="0"/>
        </a:p>
      </dsp:txBody>
      <dsp:txXfrm>
        <a:off x="186197" y="1970051"/>
        <a:ext cx="1657103" cy="1452548"/>
      </dsp:txXfrm>
    </dsp:sp>
    <dsp:sp modelId="{F5C2F131-98B8-453F-89B7-BD316532C26C}">
      <dsp:nvSpPr>
        <dsp:cNvPr id="0" name=""/>
        <dsp:cNvSpPr/>
      </dsp:nvSpPr>
      <dsp:spPr>
        <a:xfrm>
          <a:off x="1530639" y="1286499"/>
          <a:ext cx="312661" cy="312661"/>
        </a:xfrm>
        <a:prstGeom prst="triangle">
          <a:avLst>
            <a:gd name="adj" fmla="val 10000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54BC673-6F23-4D7F-B3D0-4F6E35166547}">
      <dsp:nvSpPr>
        <dsp:cNvPr id="0" name=""/>
        <dsp:cNvSpPr/>
      </dsp:nvSpPr>
      <dsp:spPr>
        <a:xfrm rot="5400000">
          <a:off x="2398947" y="919647"/>
          <a:ext cx="1103082" cy="1835504"/>
        </a:xfrm>
        <a:prstGeom prst="corner">
          <a:avLst>
            <a:gd name="adj1" fmla="val 16120"/>
            <a:gd name="adj2" fmla="val 16110"/>
          </a:avLst>
        </a:prstGeom>
        <a:solidFill>
          <a:srgbClr val="00B0F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FC8FFC-17E6-4C78-A8E3-ED1236B69BE9}">
      <dsp:nvSpPr>
        <dsp:cNvPr id="0" name=""/>
        <dsp:cNvSpPr/>
      </dsp:nvSpPr>
      <dsp:spPr>
        <a:xfrm>
          <a:off x="2214815" y="1468067"/>
          <a:ext cx="1657103" cy="14525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it-IT" sz="1700" kern="1200" dirty="0" smtClean="0"/>
            <a:t>Riassicurazione</a:t>
          </a:r>
          <a:endParaRPr lang="it-IT" sz="1700" kern="1200" dirty="0"/>
        </a:p>
      </dsp:txBody>
      <dsp:txXfrm>
        <a:off x="2214815" y="1468067"/>
        <a:ext cx="1657103" cy="1452548"/>
      </dsp:txXfrm>
    </dsp:sp>
    <dsp:sp modelId="{C38909BF-873F-4EFE-B299-4CCE0051E324}">
      <dsp:nvSpPr>
        <dsp:cNvPr id="0" name=""/>
        <dsp:cNvSpPr/>
      </dsp:nvSpPr>
      <dsp:spPr>
        <a:xfrm>
          <a:off x="3559258" y="784515"/>
          <a:ext cx="312661" cy="312661"/>
        </a:xfrm>
        <a:prstGeom prst="triangle">
          <a:avLst>
            <a:gd name="adj" fmla="val 10000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6390D74-90F8-4032-AAD3-43B27360A6A2}">
      <dsp:nvSpPr>
        <dsp:cNvPr id="0" name=""/>
        <dsp:cNvSpPr/>
      </dsp:nvSpPr>
      <dsp:spPr>
        <a:xfrm rot="5400000">
          <a:off x="4427566" y="417664"/>
          <a:ext cx="1103082" cy="1835504"/>
        </a:xfrm>
        <a:prstGeom prst="corner">
          <a:avLst>
            <a:gd name="adj1" fmla="val 16120"/>
            <a:gd name="adj2" fmla="val 16110"/>
          </a:avLst>
        </a:prstGeom>
        <a:solidFill>
          <a:srgbClr val="00B0F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90DF00B-0C9C-48B0-A943-5943D3A74F0E}">
      <dsp:nvSpPr>
        <dsp:cNvPr id="0" name=""/>
        <dsp:cNvSpPr/>
      </dsp:nvSpPr>
      <dsp:spPr>
        <a:xfrm>
          <a:off x="4243434" y="966084"/>
          <a:ext cx="1657103" cy="14525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it-IT" sz="1700" kern="1200" dirty="0" smtClean="0"/>
            <a:t>Capitale</a:t>
          </a:r>
          <a:endParaRPr lang="it-IT" sz="1700" kern="1200" dirty="0"/>
        </a:p>
      </dsp:txBody>
      <dsp:txXfrm>
        <a:off x="4243434" y="966084"/>
        <a:ext cx="1657103" cy="14525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18EF18-A3FB-41B5-B528-3AC42FF890B5}">
      <dsp:nvSpPr>
        <dsp:cNvPr id="0" name=""/>
        <dsp:cNvSpPr/>
      </dsp:nvSpPr>
      <dsp:spPr>
        <a:xfrm rot="16200000">
          <a:off x="485" y="374666"/>
          <a:ext cx="3355122" cy="3355122"/>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it-IT" sz="1900" kern="1200" dirty="0" smtClean="0">
              <a:solidFill>
                <a:schemeClr val="bg1"/>
              </a:solidFill>
              <a:latin typeface="Calibri" pitchFamily="34" charset="0"/>
              <a:ea typeface="ＭＳ Ｐゴシック" pitchFamily="34" charset="-128"/>
            </a:rPr>
            <a:t>Contenere la volatilità </a:t>
          </a:r>
        </a:p>
        <a:p>
          <a:pPr lvl="0" algn="ctr" defTabSz="844550">
            <a:lnSpc>
              <a:spcPct val="90000"/>
            </a:lnSpc>
            <a:spcBef>
              <a:spcPct val="0"/>
            </a:spcBef>
            <a:spcAft>
              <a:spcPct val="35000"/>
            </a:spcAft>
          </a:pPr>
          <a:r>
            <a:rPr lang="it-IT" sz="1900" kern="1200" dirty="0" smtClean="0">
              <a:solidFill>
                <a:schemeClr val="bg1"/>
              </a:solidFill>
              <a:latin typeface="Calibri" pitchFamily="34" charset="0"/>
              <a:ea typeface="ＭＳ Ｐゴシック" pitchFamily="34" charset="-128"/>
            </a:rPr>
            <a:t>dei risultati ad un </a:t>
          </a:r>
        </a:p>
        <a:p>
          <a:pPr lvl="0" algn="ctr" defTabSz="844550">
            <a:lnSpc>
              <a:spcPct val="90000"/>
            </a:lnSpc>
            <a:spcBef>
              <a:spcPct val="0"/>
            </a:spcBef>
            <a:spcAft>
              <a:spcPct val="35000"/>
            </a:spcAft>
          </a:pPr>
          <a:r>
            <a:rPr lang="it-IT" sz="1900" kern="1200" dirty="0" smtClean="0">
              <a:solidFill>
                <a:schemeClr val="bg1"/>
              </a:solidFill>
              <a:latin typeface="Calibri" pitchFamily="34" charset="0"/>
              <a:ea typeface="ＭＳ Ｐゴシック" pitchFamily="34" charset="-128"/>
            </a:rPr>
            <a:t>livello accettabile</a:t>
          </a:r>
          <a:endParaRPr lang="it-IT" sz="1900" kern="1200" dirty="0"/>
        </a:p>
      </dsp:txBody>
      <dsp:txXfrm rot="5400000">
        <a:off x="486" y="1213445"/>
        <a:ext cx="2767976" cy="1677561"/>
      </dsp:txXfrm>
    </dsp:sp>
    <dsp:sp modelId="{3E7C3C54-3ED1-4D01-BA90-379C14BA25F9}">
      <dsp:nvSpPr>
        <dsp:cNvPr id="0" name=""/>
        <dsp:cNvSpPr/>
      </dsp:nvSpPr>
      <dsp:spPr>
        <a:xfrm rot="5400000">
          <a:off x="3557159" y="374666"/>
          <a:ext cx="3355122" cy="3355122"/>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it-IT" sz="1900" kern="1200" dirty="0" smtClean="0">
              <a:solidFill>
                <a:schemeClr val="bg1"/>
              </a:solidFill>
              <a:latin typeface="Calibri" pitchFamily="34" charset="0"/>
              <a:ea typeface="ＭＳ Ｐゴシック" pitchFamily="34" charset="-128"/>
            </a:rPr>
            <a:t>Ottimizzare la </a:t>
          </a:r>
        </a:p>
        <a:p>
          <a:pPr lvl="0" algn="ctr" defTabSz="844550">
            <a:lnSpc>
              <a:spcPct val="90000"/>
            </a:lnSpc>
            <a:spcBef>
              <a:spcPct val="0"/>
            </a:spcBef>
            <a:spcAft>
              <a:spcPct val="35000"/>
            </a:spcAft>
          </a:pPr>
          <a:r>
            <a:rPr lang="it-IT" sz="1900" kern="1200" dirty="0" smtClean="0">
              <a:solidFill>
                <a:schemeClr val="bg1"/>
              </a:solidFill>
              <a:latin typeface="Calibri" pitchFamily="34" charset="0"/>
              <a:ea typeface="ＭＳ Ｐゴシック" pitchFamily="34" charset="-128"/>
            </a:rPr>
            <a:t>remunerazione del </a:t>
          </a:r>
        </a:p>
        <a:p>
          <a:pPr lvl="0" algn="ctr" defTabSz="844550">
            <a:lnSpc>
              <a:spcPct val="90000"/>
            </a:lnSpc>
            <a:spcBef>
              <a:spcPct val="0"/>
            </a:spcBef>
            <a:spcAft>
              <a:spcPct val="35000"/>
            </a:spcAft>
          </a:pPr>
          <a:r>
            <a:rPr lang="it-IT" sz="1900" kern="1200" dirty="0" smtClean="0">
              <a:solidFill>
                <a:schemeClr val="bg1"/>
              </a:solidFill>
              <a:latin typeface="Calibri" pitchFamily="34" charset="0"/>
              <a:ea typeface="ＭＳ Ｐゴシック" pitchFamily="34" charset="-128"/>
            </a:rPr>
            <a:t>capitale legato al rischio </a:t>
          </a:r>
        </a:p>
        <a:p>
          <a:pPr lvl="0" algn="ctr" defTabSz="844550">
            <a:lnSpc>
              <a:spcPct val="90000"/>
            </a:lnSpc>
            <a:spcBef>
              <a:spcPct val="0"/>
            </a:spcBef>
            <a:spcAft>
              <a:spcPct val="35000"/>
            </a:spcAft>
          </a:pPr>
          <a:r>
            <a:rPr lang="it-IT" sz="1900" kern="1200" dirty="0" smtClean="0">
              <a:solidFill>
                <a:schemeClr val="bg1"/>
              </a:solidFill>
              <a:latin typeface="Calibri" pitchFamily="34" charset="0"/>
              <a:ea typeface="ＭＳ Ｐゴシック" pitchFamily="34" charset="-128"/>
            </a:rPr>
            <a:t>di </a:t>
          </a:r>
          <a:r>
            <a:rPr lang="it-IT" sz="1900" kern="1200" dirty="0" err="1" smtClean="0">
              <a:solidFill>
                <a:schemeClr val="bg1"/>
              </a:solidFill>
              <a:latin typeface="Calibri" pitchFamily="34" charset="0"/>
              <a:ea typeface="ＭＳ Ｐゴシック" pitchFamily="34" charset="-128"/>
            </a:rPr>
            <a:t>pricing</a:t>
          </a:r>
          <a:endParaRPr lang="it-IT" sz="1900" kern="1200" dirty="0"/>
        </a:p>
      </dsp:txBody>
      <dsp:txXfrm rot="-5400000">
        <a:off x="4144306" y="1213447"/>
        <a:ext cx="2767976" cy="167756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3E12A5-1511-4619-AFE8-0E05F2ED423B}">
      <dsp:nvSpPr>
        <dsp:cNvPr id="0" name=""/>
        <dsp:cNvSpPr/>
      </dsp:nvSpPr>
      <dsp:spPr>
        <a:xfrm>
          <a:off x="0" y="3589354"/>
          <a:ext cx="6096000" cy="117810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it-IT" sz="2300" kern="1200" dirty="0" smtClean="0"/>
            <a:t>Costo riassicurazione vs Costo capitale</a:t>
          </a:r>
          <a:endParaRPr lang="en-GB" sz="2300" kern="1200" dirty="0"/>
        </a:p>
      </dsp:txBody>
      <dsp:txXfrm>
        <a:off x="0" y="3589354"/>
        <a:ext cx="6096000" cy="636177"/>
      </dsp:txXfrm>
    </dsp:sp>
    <dsp:sp modelId="{93303158-AB46-4D53-AFD2-FB048FB5B7D1}">
      <dsp:nvSpPr>
        <dsp:cNvPr id="0" name=""/>
        <dsp:cNvSpPr/>
      </dsp:nvSpPr>
      <dsp:spPr>
        <a:xfrm>
          <a:off x="0" y="4201970"/>
          <a:ext cx="6096000" cy="54192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lvl="0" algn="ctr" defTabSz="800100">
            <a:lnSpc>
              <a:spcPct val="90000"/>
            </a:lnSpc>
            <a:spcBef>
              <a:spcPct val="0"/>
            </a:spcBef>
            <a:spcAft>
              <a:spcPct val="35000"/>
            </a:spcAft>
          </a:pPr>
          <a:r>
            <a:rPr lang="it-IT" sz="1800" b="1" kern="1200" dirty="0" smtClean="0">
              <a:latin typeface="Arial" pitchFamily="34" charset="0"/>
              <a:cs typeface="Arial" pitchFamily="34" charset="0"/>
            </a:rPr>
            <a:t>VA profitto/VA capitale liberato</a:t>
          </a:r>
          <a:endParaRPr lang="en-GB" sz="1800" b="1" kern="1200" dirty="0">
            <a:latin typeface="Arial" pitchFamily="34" charset="0"/>
            <a:cs typeface="Arial" pitchFamily="34" charset="0"/>
          </a:endParaRPr>
        </a:p>
      </dsp:txBody>
      <dsp:txXfrm>
        <a:off x="0" y="4201970"/>
        <a:ext cx="6096000" cy="541928"/>
      </dsp:txXfrm>
    </dsp:sp>
    <dsp:sp modelId="{EA10C704-C18D-442D-B40C-F62C0D5545DC}">
      <dsp:nvSpPr>
        <dsp:cNvPr id="0" name=""/>
        <dsp:cNvSpPr/>
      </dsp:nvSpPr>
      <dsp:spPr>
        <a:xfrm rot="10800000">
          <a:off x="0" y="1795098"/>
          <a:ext cx="6096000" cy="1811927"/>
        </a:xfrm>
        <a:prstGeom prst="upArrowCallout">
          <a:avLst/>
        </a:prstGeom>
        <a:solidFill>
          <a:srgbClr val="FFFF00">
            <a:alpha val="49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it-IT" sz="2300" b="1" kern="1200" dirty="0" smtClean="0">
              <a:solidFill>
                <a:schemeClr val="tx1"/>
              </a:solidFill>
              <a:latin typeface="Arial" pitchFamily="34" charset="0"/>
              <a:cs typeface="Arial" pitchFamily="34" charset="0"/>
            </a:rPr>
            <a:t>Valore Attuale del capitale liberato</a:t>
          </a:r>
          <a:endParaRPr lang="en-GB" sz="2300" b="1" kern="1200" dirty="0">
            <a:solidFill>
              <a:schemeClr val="tx1"/>
            </a:solidFill>
            <a:latin typeface="Arial" pitchFamily="34" charset="0"/>
            <a:cs typeface="Arial" pitchFamily="34" charset="0"/>
          </a:endParaRPr>
        </a:p>
      </dsp:txBody>
      <dsp:txXfrm rot="-10800000">
        <a:off x="0" y="1795098"/>
        <a:ext cx="6096000" cy="635986"/>
      </dsp:txXfrm>
    </dsp:sp>
    <dsp:sp modelId="{1FF49754-71A6-4E75-BA51-CF4EC7FF4569}">
      <dsp:nvSpPr>
        <dsp:cNvPr id="0" name=""/>
        <dsp:cNvSpPr/>
      </dsp:nvSpPr>
      <dsp:spPr>
        <a:xfrm>
          <a:off x="0" y="2363825"/>
          <a:ext cx="3047999" cy="676286"/>
        </a:xfrm>
        <a:prstGeom prst="rect">
          <a:avLst/>
        </a:prstGeom>
        <a:solidFill>
          <a:srgbClr val="FFFF00">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it-IT" sz="1400" kern="1200" dirty="0" smtClean="0">
              <a:latin typeface="Arial" pitchFamily="34" charset="0"/>
              <a:cs typeface="Arial" pitchFamily="34" charset="0"/>
            </a:rPr>
            <a:t>- Rischio premi e riserve</a:t>
          </a:r>
        </a:p>
        <a:p>
          <a:pPr lvl="0" algn="ctr" defTabSz="622300">
            <a:lnSpc>
              <a:spcPct val="90000"/>
            </a:lnSpc>
            <a:spcBef>
              <a:spcPct val="0"/>
            </a:spcBef>
            <a:spcAft>
              <a:spcPct val="35000"/>
            </a:spcAft>
          </a:pPr>
          <a:r>
            <a:rPr lang="it-IT" sz="1400" kern="1200" dirty="0" smtClean="0">
              <a:latin typeface="Arial" pitchFamily="34" charset="0"/>
              <a:cs typeface="Arial" pitchFamily="34" charset="0"/>
            </a:rPr>
            <a:t>- Rischio catastrofale</a:t>
          </a:r>
        </a:p>
        <a:p>
          <a:pPr lvl="0" algn="ctr" defTabSz="622300">
            <a:lnSpc>
              <a:spcPct val="90000"/>
            </a:lnSpc>
            <a:spcBef>
              <a:spcPct val="0"/>
            </a:spcBef>
            <a:spcAft>
              <a:spcPct val="35000"/>
            </a:spcAft>
          </a:pPr>
          <a:r>
            <a:rPr lang="it-IT" sz="1400" kern="1200" dirty="0" smtClean="0">
              <a:latin typeface="Arial" pitchFamily="34" charset="0"/>
              <a:cs typeface="Arial" pitchFamily="34" charset="0"/>
            </a:rPr>
            <a:t>- Rischio di mercato</a:t>
          </a:r>
          <a:endParaRPr lang="en-GB" sz="1400" kern="1200" dirty="0">
            <a:latin typeface="Arial" pitchFamily="34" charset="0"/>
            <a:cs typeface="Arial" pitchFamily="34" charset="0"/>
          </a:endParaRPr>
        </a:p>
      </dsp:txBody>
      <dsp:txXfrm>
        <a:off x="0" y="2363825"/>
        <a:ext cx="3047999" cy="676286"/>
      </dsp:txXfrm>
    </dsp:sp>
    <dsp:sp modelId="{6BD91C90-90A1-4BA5-8E28-C574388B3314}">
      <dsp:nvSpPr>
        <dsp:cNvPr id="0" name=""/>
        <dsp:cNvSpPr/>
      </dsp:nvSpPr>
      <dsp:spPr>
        <a:xfrm>
          <a:off x="3048000" y="2363825"/>
          <a:ext cx="3047999" cy="676286"/>
        </a:xfrm>
        <a:prstGeom prst="rect">
          <a:avLst/>
        </a:prstGeom>
        <a:solidFill>
          <a:srgbClr val="FFFF00">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it-IT" sz="1400" kern="1200" dirty="0" smtClean="0">
              <a:latin typeface="Arial" pitchFamily="34" charset="0"/>
              <a:cs typeface="Arial" pitchFamily="34" charset="0"/>
            </a:rPr>
            <a:t>+ Rischio di controparte</a:t>
          </a:r>
        </a:p>
        <a:p>
          <a:pPr lvl="0" algn="ctr" defTabSz="622300">
            <a:lnSpc>
              <a:spcPct val="90000"/>
            </a:lnSpc>
            <a:spcBef>
              <a:spcPct val="0"/>
            </a:spcBef>
            <a:spcAft>
              <a:spcPct val="35000"/>
            </a:spcAft>
          </a:pPr>
          <a:r>
            <a:rPr lang="it-IT" sz="1400" kern="1200" dirty="0" smtClean="0">
              <a:latin typeface="Arial" pitchFamily="34" charset="0"/>
              <a:cs typeface="Arial" pitchFamily="34" charset="0"/>
            </a:rPr>
            <a:t>- Sconto </a:t>
          </a:r>
          <a:r>
            <a:rPr lang="it-IT" sz="1400" kern="1200" dirty="0" err="1" smtClean="0">
              <a:latin typeface="Arial" pitchFamily="34" charset="0"/>
              <a:cs typeface="Arial" pitchFamily="34" charset="0"/>
            </a:rPr>
            <a:t>Run</a:t>
          </a:r>
          <a:r>
            <a:rPr lang="it-IT" sz="1400" kern="1200" dirty="0" smtClean="0">
              <a:latin typeface="Arial" pitchFamily="34" charset="0"/>
              <a:cs typeface="Arial" pitchFamily="34" charset="0"/>
            </a:rPr>
            <a:t>-off</a:t>
          </a:r>
          <a:endParaRPr lang="en-GB" sz="1400" kern="1200" dirty="0">
            <a:latin typeface="Arial" pitchFamily="34" charset="0"/>
            <a:cs typeface="Arial" pitchFamily="34" charset="0"/>
          </a:endParaRPr>
        </a:p>
      </dsp:txBody>
      <dsp:txXfrm>
        <a:off x="3048000" y="2363825"/>
        <a:ext cx="3047999" cy="676286"/>
      </dsp:txXfrm>
    </dsp:sp>
    <dsp:sp modelId="{14B70E8E-72F3-45B3-AC67-85CD858378F0}">
      <dsp:nvSpPr>
        <dsp:cNvPr id="0" name=""/>
        <dsp:cNvSpPr/>
      </dsp:nvSpPr>
      <dsp:spPr>
        <a:xfrm rot="10800000">
          <a:off x="0" y="148061"/>
          <a:ext cx="6096000" cy="1811927"/>
        </a:xfrm>
        <a:prstGeom prst="upArrowCallout">
          <a:avLst/>
        </a:prstGeom>
        <a:solidFill>
          <a:srgbClr val="92D05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it-IT" sz="2300" b="1" kern="1200" dirty="0" smtClean="0">
              <a:solidFill>
                <a:schemeClr val="tx1"/>
              </a:solidFill>
              <a:latin typeface="Arial" pitchFamily="34" charset="0"/>
              <a:cs typeface="Arial" pitchFamily="34" charset="0"/>
            </a:rPr>
            <a:t>Valore Attuale del profitto</a:t>
          </a:r>
          <a:endParaRPr lang="en-GB" sz="2300" b="1" kern="1200" dirty="0">
            <a:solidFill>
              <a:schemeClr val="tx1"/>
            </a:solidFill>
            <a:latin typeface="Arial" pitchFamily="34" charset="0"/>
            <a:cs typeface="Arial" pitchFamily="34" charset="0"/>
          </a:endParaRPr>
        </a:p>
      </dsp:txBody>
      <dsp:txXfrm rot="-10800000">
        <a:off x="0" y="148061"/>
        <a:ext cx="6096000" cy="635986"/>
      </dsp:txXfrm>
    </dsp:sp>
    <dsp:sp modelId="{653B5391-AEF3-4935-9F62-54CD262DB3CB}">
      <dsp:nvSpPr>
        <dsp:cNvPr id="0" name=""/>
        <dsp:cNvSpPr/>
      </dsp:nvSpPr>
      <dsp:spPr>
        <a:xfrm>
          <a:off x="23652" y="680170"/>
          <a:ext cx="3047999" cy="775766"/>
        </a:xfrm>
        <a:prstGeom prst="rect">
          <a:avLst/>
        </a:prstGeom>
        <a:solidFill>
          <a:srgbClr val="92D050"/>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it-IT" sz="1400" kern="1200" dirty="0" smtClean="0">
              <a:latin typeface="Arial" pitchFamily="34" charset="0"/>
              <a:cs typeface="Arial" pitchFamily="34" charset="0"/>
            </a:rPr>
            <a:t>- Premi ceduti</a:t>
          </a:r>
        </a:p>
        <a:p>
          <a:pPr lvl="0" algn="ctr" defTabSz="622300">
            <a:lnSpc>
              <a:spcPct val="90000"/>
            </a:lnSpc>
            <a:spcBef>
              <a:spcPct val="0"/>
            </a:spcBef>
            <a:spcAft>
              <a:spcPct val="35000"/>
            </a:spcAft>
          </a:pPr>
          <a:r>
            <a:rPr lang="it-IT" sz="1400" kern="1200" dirty="0" smtClean="0">
              <a:latin typeface="Arial" pitchFamily="34" charset="0"/>
              <a:cs typeface="Arial" pitchFamily="34" charset="0"/>
            </a:rPr>
            <a:t>- Profitti investimenti</a:t>
          </a:r>
        </a:p>
        <a:p>
          <a:pPr lvl="0" algn="ctr" defTabSz="622300">
            <a:lnSpc>
              <a:spcPct val="90000"/>
            </a:lnSpc>
            <a:spcBef>
              <a:spcPct val="0"/>
            </a:spcBef>
            <a:spcAft>
              <a:spcPct val="35000"/>
            </a:spcAft>
          </a:pPr>
          <a:endParaRPr lang="en-GB" sz="1400" kern="1200" dirty="0">
            <a:latin typeface="Arial" pitchFamily="34" charset="0"/>
            <a:cs typeface="Arial" pitchFamily="34" charset="0"/>
          </a:endParaRPr>
        </a:p>
      </dsp:txBody>
      <dsp:txXfrm>
        <a:off x="23652" y="680170"/>
        <a:ext cx="3047999" cy="775766"/>
      </dsp:txXfrm>
    </dsp:sp>
    <dsp:sp modelId="{7F8F9DC8-2BC9-48A8-8D3F-B7E4401DF891}">
      <dsp:nvSpPr>
        <dsp:cNvPr id="0" name=""/>
        <dsp:cNvSpPr/>
      </dsp:nvSpPr>
      <dsp:spPr>
        <a:xfrm>
          <a:off x="3048000" y="663847"/>
          <a:ext cx="3047999" cy="754387"/>
        </a:xfrm>
        <a:prstGeom prst="rect">
          <a:avLst/>
        </a:prstGeom>
        <a:solidFill>
          <a:srgbClr val="92D050">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it-IT" sz="1400" kern="1200" dirty="0" smtClean="0">
              <a:latin typeface="Arial" pitchFamily="34" charset="0"/>
              <a:cs typeface="Arial" pitchFamily="34" charset="0"/>
            </a:rPr>
            <a:t>+ Sinistri ceduti</a:t>
          </a:r>
        </a:p>
        <a:p>
          <a:pPr lvl="0" algn="ctr" defTabSz="622300">
            <a:lnSpc>
              <a:spcPct val="90000"/>
            </a:lnSpc>
            <a:spcBef>
              <a:spcPct val="0"/>
            </a:spcBef>
            <a:spcAft>
              <a:spcPct val="35000"/>
            </a:spcAft>
          </a:pPr>
          <a:r>
            <a:rPr lang="it-IT" sz="1400" kern="1200" dirty="0" smtClean="0">
              <a:latin typeface="Arial" pitchFamily="34" charset="0"/>
              <a:cs typeface="Arial" pitchFamily="34" charset="0"/>
            </a:rPr>
            <a:t>+ Commissioni </a:t>
          </a:r>
          <a:r>
            <a:rPr lang="it-IT" sz="1400" kern="1200" dirty="0" err="1" smtClean="0">
              <a:latin typeface="Arial" pitchFamily="34" charset="0"/>
              <a:cs typeface="Arial" pitchFamily="34" charset="0"/>
            </a:rPr>
            <a:t>Riass</a:t>
          </a:r>
          <a:endParaRPr lang="it-IT" sz="1400" kern="1200" dirty="0" smtClean="0">
            <a:latin typeface="Arial" pitchFamily="34" charset="0"/>
            <a:cs typeface="Arial" pitchFamily="34" charset="0"/>
          </a:endParaRPr>
        </a:p>
        <a:p>
          <a:pPr lvl="0" algn="ctr" defTabSz="622300">
            <a:lnSpc>
              <a:spcPct val="90000"/>
            </a:lnSpc>
            <a:spcBef>
              <a:spcPct val="0"/>
            </a:spcBef>
            <a:spcAft>
              <a:spcPct val="35000"/>
            </a:spcAft>
          </a:pPr>
          <a:r>
            <a:rPr lang="it-IT" sz="1400" kern="1200" dirty="0" smtClean="0">
              <a:latin typeface="Arial" pitchFamily="34" charset="0"/>
              <a:cs typeface="Arial" pitchFamily="34" charset="0"/>
            </a:rPr>
            <a:t>+ Sconto </a:t>
          </a:r>
          <a:r>
            <a:rPr lang="it-IT" sz="1400" kern="1200" dirty="0" err="1" smtClean="0">
              <a:latin typeface="Arial" pitchFamily="34" charset="0"/>
              <a:cs typeface="Arial" pitchFamily="34" charset="0"/>
            </a:rPr>
            <a:t>Run</a:t>
          </a:r>
          <a:r>
            <a:rPr lang="it-IT" sz="1400" kern="1200" dirty="0" smtClean="0">
              <a:latin typeface="Arial" pitchFamily="34" charset="0"/>
              <a:cs typeface="Arial" pitchFamily="34" charset="0"/>
            </a:rPr>
            <a:t>-Off </a:t>
          </a:r>
          <a:endParaRPr lang="en-GB" sz="1400" kern="1200" dirty="0">
            <a:latin typeface="Arial" pitchFamily="34" charset="0"/>
            <a:cs typeface="Arial" pitchFamily="34" charset="0"/>
          </a:endParaRPr>
        </a:p>
      </dsp:txBody>
      <dsp:txXfrm>
        <a:off x="3048000" y="663847"/>
        <a:ext cx="3047999" cy="754387"/>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Segnaposto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98CA5A2-947F-4D1A-8A94-BF99B4F7B972}" type="datetimeFigureOut">
              <a:rPr lang="en-GB" smtClean="0"/>
              <a:t>03/11/2011</a:t>
            </a:fld>
            <a:endParaRPr lang="en-GB"/>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Segnaposto note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6" name="Segnaposto piè di pagina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egnaposto numero diapositiva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115E16DF-4355-4FF0-8CF4-C9E36D2422E3}" type="slidenum">
              <a:rPr lang="en-GB" smtClean="0"/>
              <a:t>‹N›</a:t>
            </a:fld>
            <a:endParaRPr lang="en-GB"/>
          </a:p>
        </p:txBody>
      </p:sp>
    </p:spTree>
    <p:extLst>
      <p:ext uri="{BB962C8B-B14F-4D97-AF65-F5344CB8AC3E}">
        <p14:creationId xmlns:p14="http://schemas.microsoft.com/office/powerpoint/2010/main" val="2828743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10"/>
          </p:nvPr>
        </p:nvSpPr>
        <p:spPr/>
        <p:txBody>
          <a:bodyPr/>
          <a:lstStyle/>
          <a:p>
            <a:fld id="{115E16DF-4355-4FF0-8CF4-C9E36D2422E3}" type="slidenum">
              <a:rPr lang="en-GB" smtClean="0"/>
              <a:t>13</a:t>
            </a:fld>
            <a:endParaRPr lang="en-GB"/>
          </a:p>
        </p:txBody>
      </p:sp>
    </p:spTree>
    <p:extLst>
      <p:ext uri="{BB962C8B-B14F-4D97-AF65-F5344CB8AC3E}">
        <p14:creationId xmlns:p14="http://schemas.microsoft.com/office/powerpoint/2010/main" val="3324247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1"/>
      </p:bgRef>
    </p:bg>
    <p:spTree>
      <p:nvGrpSpPr>
        <p:cNvPr id="1" name=""/>
        <p:cNvGrpSpPr/>
        <p:nvPr/>
      </p:nvGrpSpPr>
      <p:grpSpPr>
        <a:xfrm>
          <a:off x="0" y="0"/>
          <a:ext cx="0" cy="0"/>
          <a:chOff x="0" y="0"/>
          <a:chExt cx="0" cy="0"/>
        </a:xfrm>
      </p:grpSpPr>
      <p:sp>
        <p:nvSpPr>
          <p:cNvPr id="8" name="Titolo 7"/>
          <p:cNvSpPr>
            <a:spLocks noGrp="1"/>
          </p:cNvSpPr>
          <p:nvPr>
            <p:ph type="ctrTitle"/>
          </p:nvPr>
        </p:nvSpPr>
        <p:spPr>
          <a:xfrm>
            <a:off x="2286000" y="3124200"/>
            <a:ext cx="6172200" cy="1894362"/>
          </a:xfrm>
        </p:spPr>
        <p:txBody>
          <a:bodyPr/>
          <a:lstStyle>
            <a:lvl1pPr>
              <a:defRPr b="1"/>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bwMode="auto">
          <a:xfrm rot="5400000">
            <a:off x="7764621" y="1174097"/>
            <a:ext cx="2286000" cy="381000"/>
          </a:xfrm>
        </p:spPr>
        <p:txBody>
          <a:bodyPr/>
          <a:lstStyle/>
          <a:p>
            <a:pPr eaLnBrk="1" latinLnBrk="0" hangingPunct="1"/>
            <a:fld id="{C3F416CD-67A3-4CF0-A210-F6AF31AC147F}" type="datetimeFigureOut">
              <a:rPr lang="en-US" smtClean="0"/>
              <a:pPr eaLnBrk="1" latinLnBrk="0" hangingPunct="1"/>
              <a:t>11/3/2011</a:t>
            </a:fld>
            <a:endParaRPr lang="en-US"/>
          </a:p>
        </p:txBody>
      </p:sp>
      <p:sp>
        <p:nvSpPr>
          <p:cNvPr id="17" name="Segnaposto piè di pagina 16"/>
          <p:cNvSpPr>
            <a:spLocks noGrp="1"/>
          </p:cNvSpPr>
          <p:nvPr>
            <p:ph type="ftr" sz="quarter" idx="11"/>
          </p:nvPr>
        </p:nvSpPr>
        <p:spPr bwMode="auto">
          <a:xfrm rot="5400000">
            <a:off x="7077269" y="4181669"/>
            <a:ext cx="3657600" cy="384048"/>
          </a:xfrm>
        </p:spPr>
        <p:txBody>
          <a:bodyPr/>
          <a:lstStyle/>
          <a:p>
            <a:endParaRPr kumimoji="0" lang="en-US" dirty="0"/>
          </a:p>
        </p:txBody>
      </p:sp>
      <p:sp>
        <p:nvSpPr>
          <p:cNvPr id="10" name="Rettango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tango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tango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ttore 1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ttore 1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ttore 1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tango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egnaposto numero diapositiva 28"/>
          <p:cNvSpPr>
            <a:spLocks noGrp="1"/>
          </p:cNvSpPr>
          <p:nvPr>
            <p:ph type="sldNum" sz="quarter" idx="12"/>
          </p:nvPr>
        </p:nvSpPr>
        <p:spPr bwMode="auto">
          <a:xfrm>
            <a:off x="1325544" y="4928702"/>
            <a:ext cx="609600" cy="517524"/>
          </a:xfrm>
        </p:spPr>
        <p:txBody>
          <a:bodyPr/>
          <a:lstStyle/>
          <a:p>
            <a:pPr algn="r" eaLnBrk="1" latinLnBrk="0" hangingPunct="1"/>
            <a:fld id="{96652B35-718D-4E28-AFEB-B694A3B357E8}" type="slidenum">
              <a:rPr kumimoji="0" lang="en-US" smtClean="0"/>
              <a:pPr algn="r" eaLnBrk="1" latinLnBrk="0" hangingPunct="1"/>
              <a:t>‹N›</a:t>
            </a:fld>
            <a:endParaRPr kumimoji="0" lang="en-US" sz="1800" dirty="0">
              <a:solidFill>
                <a:schemeClr val="bg1"/>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pPr eaLnBrk="1" latinLnBrk="0" hangingPunct="1"/>
            <a:fld id="{C3F416CD-67A3-4CF0-A210-F6AF31AC147F}" type="datetimeFigureOut">
              <a:rPr lang="en-US" smtClean="0"/>
              <a:pPr eaLnBrk="1" latinLnBrk="0" hangingPunct="1"/>
              <a:t>11/3/2011</a:t>
            </a:fld>
            <a:endParaRPr lang="en-US"/>
          </a:p>
        </p:txBody>
      </p:sp>
      <p:sp>
        <p:nvSpPr>
          <p:cNvPr id="5" name="Segnaposto piè di pagina 4"/>
          <p:cNvSpPr>
            <a:spLocks noGrp="1"/>
          </p:cNvSpPr>
          <p:nvPr>
            <p:ph type="ftr" sz="quarter" idx="11"/>
          </p:nvPr>
        </p:nvSpPr>
        <p:spPr/>
        <p:txBody>
          <a:bodyPr/>
          <a:lstStyle/>
          <a:p>
            <a:endParaRPr kumimoji="0" lang="en-US"/>
          </a:p>
        </p:txBody>
      </p:sp>
      <p:sp>
        <p:nvSpPr>
          <p:cNvPr id="6" name="Segnaposto numero diapositiva 5"/>
          <p:cNvSpPr>
            <a:spLocks noGrp="1"/>
          </p:cNvSpPr>
          <p:nvPr>
            <p:ph type="sldNum" sz="quarter" idx="12"/>
          </p:nvPr>
        </p:nvSpPr>
        <p:spPr/>
        <p:txBody>
          <a:bodyPr/>
          <a:lstStyle/>
          <a:p>
            <a:pPr eaLnBrk="1" latinLnBrk="0" hangingPunct="1"/>
            <a:fld id="{96652B35-718D-4E28-AFEB-B694A3B357E8}" type="slidenum">
              <a:rPr kumimoji="0" lang="en-US" smtClean="0"/>
              <a:pPr eaLnBrk="1" latinLnBrk="0" hangingPunct="1"/>
              <a:t>‹N›</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676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pPr algn="l" eaLnBrk="1" latinLnBrk="0" hangingPunct="1"/>
            <a:fld id="{C3F416CD-67A3-4CF0-A210-F6AF31AC147F}" type="datetimeFigureOut">
              <a:rPr lang="en-US" smtClean="0"/>
              <a:pPr algn="l" eaLnBrk="1" latinLnBrk="0" hangingPunct="1"/>
              <a:t>11/3/2011</a:t>
            </a:fld>
            <a:endParaRPr lang="en-US" sz="800" dirty="0">
              <a:solidFill>
                <a:schemeClr val="accent2"/>
              </a:solidFill>
            </a:endParaRPr>
          </a:p>
        </p:txBody>
      </p:sp>
      <p:sp>
        <p:nvSpPr>
          <p:cNvPr id="5" name="Segnaposto piè di pagina 4"/>
          <p:cNvSpPr>
            <a:spLocks noGrp="1"/>
          </p:cNvSpPr>
          <p:nvPr>
            <p:ph type="ftr" sz="quarter" idx="11"/>
          </p:nvPr>
        </p:nvSpPr>
        <p:spPr/>
        <p:txBody>
          <a:bodyPr/>
          <a:lstStyle/>
          <a:p>
            <a:pPr algn="r" eaLnBrk="1" latinLnBrk="0" hangingPunct="1"/>
            <a:endParaRPr kumimoji="0" lang="en-US" sz="800" dirty="0">
              <a:solidFill>
                <a:schemeClr val="accent2"/>
              </a:solidFill>
            </a:endParaRPr>
          </a:p>
        </p:txBody>
      </p:sp>
      <p:sp>
        <p:nvSpPr>
          <p:cNvPr id="6" name="Segnaposto numero diapositiva 5"/>
          <p:cNvSpPr>
            <a:spLocks noGrp="1"/>
          </p:cNvSpPr>
          <p:nvPr>
            <p:ph type="sldNum" sz="quarter" idx="12"/>
          </p:nvPr>
        </p:nvSpPr>
        <p:spPr/>
        <p:txBody>
          <a:bodyPr/>
          <a:lstStyle/>
          <a:p>
            <a:pPr algn="r" eaLnBrk="1" latinLnBrk="0" hangingPunct="1"/>
            <a:fld id="{96652B35-718D-4E28-AFEB-B694A3B357E8}" type="slidenum">
              <a:rPr kumimoji="0" lang="en-US" smtClean="0"/>
              <a:pPr algn="r" eaLnBrk="1" latinLnBrk="0" hangingPunct="1"/>
              <a:t>‹N›</a:t>
            </a:fld>
            <a:endParaRPr kumimoji="0" lang="en-US" sz="1800" dirty="0">
              <a:solidFill>
                <a:schemeClr val="bg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8" name="Segnaposto contenuto 7"/>
          <p:cNvSpPr>
            <a:spLocks noGrp="1"/>
          </p:cNvSpPr>
          <p:nvPr>
            <p:ph sz="quarter" idx="1"/>
          </p:nvPr>
        </p:nvSpPr>
        <p:spPr>
          <a:xfrm>
            <a:off x="457200" y="1600200"/>
            <a:ext cx="7467600" cy="487375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4"/>
          </p:nvPr>
        </p:nvSpPr>
        <p:spPr/>
        <p:txBody>
          <a:bodyPr rtlCol="0"/>
          <a:lstStyle/>
          <a:p>
            <a:pPr eaLnBrk="1" latinLnBrk="0" hangingPunct="1"/>
            <a:fld id="{C3F416CD-67A3-4CF0-A210-F6AF31AC147F}" type="datetimeFigureOut">
              <a:rPr lang="en-US" smtClean="0"/>
              <a:pPr eaLnBrk="1" latinLnBrk="0" hangingPunct="1"/>
              <a:t>11/3/2011</a:t>
            </a:fld>
            <a:endParaRPr lang="en-US"/>
          </a:p>
        </p:txBody>
      </p:sp>
      <p:sp>
        <p:nvSpPr>
          <p:cNvPr id="9" name="Segnaposto numero diapositiva 8"/>
          <p:cNvSpPr>
            <a:spLocks noGrp="1"/>
          </p:cNvSpPr>
          <p:nvPr>
            <p:ph type="sldNum" sz="quarter" idx="15"/>
          </p:nvPr>
        </p:nvSpPr>
        <p:spPr/>
        <p:txBody>
          <a:bodyPr rtlCol="0"/>
          <a:lstStyle/>
          <a:p>
            <a:pPr eaLnBrk="1" latinLnBrk="0" hangingPunct="1"/>
            <a:fld id="{96652B35-718D-4E28-AFEB-B694A3B357E8}" type="slidenum">
              <a:rPr kumimoji="0" lang="en-US" smtClean="0"/>
              <a:pPr eaLnBrk="1" latinLnBrk="0" hangingPunct="1"/>
              <a:t>‹N›</a:t>
            </a:fld>
            <a:endParaRPr kumimoji="0" lang="en-US"/>
          </a:p>
        </p:txBody>
      </p:sp>
      <p:sp>
        <p:nvSpPr>
          <p:cNvPr id="10" name="Segnaposto piè di pagina 9"/>
          <p:cNvSpPr>
            <a:spLocks noGrp="1"/>
          </p:cNvSpPr>
          <p:nvPr>
            <p:ph type="ftr" sz="quarter" idx="16"/>
          </p:nvPr>
        </p:nvSpPr>
        <p:spPr/>
        <p:txBody>
          <a:bodyPr rtlCol="0"/>
          <a:lstStyle/>
          <a:p>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2286000" y="2895600"/>
            <a:ext cx="6172200" cy="2053590"/>
          </a:xfrm>
        </p:spPr>
        <p:txBody>
          <a:bodyPr/>
          <a:lstStyle>
            <a:lvl1pPr algn="l">
              <a:buNone/>
              <a:defRPr sz="3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bwMode="auto">
          <a:xfrm rot="5400000">
            <a:off x="7763256" y="1170432"/>
            <a:ext cx="2286000" cy="381000"/>
          </a:xfrm>
        </p:spPr>
        <p:txBody>
          <a:bodyPr/>
          <a:lstStyle/>
          <a:p>
            <a:pPr eaLnBrk="1" latinLnBrk="0" hangingPunct="1"/>
            <a:fld id="{C3F416CD-67A3-4CF0-A210-F6AF31AC147F}" type="datetimeFigureOut">
              <a:rPr lang="en-US" smtClean="0"/>
              <a:pPr eaLnBrk="1" latinLnBrk="0" hangingPunct="1"/>
              <a:t>11/3/2011</a:t>
            </a:fld>
            <a:endParaRPr lang="en-US"/>
          </a:p>
        </p:txBody>
      </p:sp>
      <p:sp>
        <p:nvSpPr>
          <p:cNvPr id="5" name="Segnaposto piè di pagina 4"/>
          <p:cNvSpPr>
            <a:spLocks noGrp="1"/>
          </p:cNvSpPr>
          <p:nvPr>
            <p:ph type="ftr" sz="quarter" idx="11"/>
          </p:nvPr>
        </p:nvSpPr>
        <p:spPr bwMode="auto">
          <a:xfrm rot="5400000">
            <a:off x="7077456" y="4178808"/>
            <a:ext cx="3657600" cy="384048"/>
          </a:xfrm>
        </p:spPr>
        <p:txBody>
          <a:bodyPr/>
          <a:lstStyle/>
          <a:p>
            <a:endParaRPr kumimoji="0" lang="en-US"/>
          </a:p>
        </p:txBody>
      </p:sp>
      <p:sp>
        <p:nvSpPr>
          <p:cNvPr id="9" name="Rettango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ttore 1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ttore 1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tango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ttore 1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numero diapositiva 5"/>
          <p:cNvSpPr>
            <a:spLocks noGrp="1"/>
          </p:cNvSpPr>
          <p:nvPr>
            <p:ph type="sldNum" sz="quarter" idx="12"/>
          </p:nvPr>
        </p:nvSpPr>
        <p:spPr bwMode="auto">
          <a:xfrm>
            <a:off x="1340616" y="4928702"/>
            <a:ext cx="609600" cy="517524"/>
          </a:xfrm>
        </p:spPr>
        <p:txBody>
          <a:bodyPr/>
          <a:lstStyle/>
          <a:p>
            <a:pPr eaLnBrk="1" latinLnBrk="0" hangingPunct="1"/>
            <a:fld id="{96652B35-718D-4E28-AFEB-B694A3B357E8}" type="slidenum">
              <a:rPr kumimoji="0" lang="en-US" smtClean="0"/>
              <a:pPr eaLnBrk="1" latinLnBrk="0" hangingPunct="1"/>
              <a:t>‹N›</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pPr eaLnBrk="1" latinLnBrk="0" hangingPunct="1"/>
            <a:fld id="{C3F416CD-67A3-4CF0-A210-F6AF31AC147F}" type="datetimeFigureOut">
              <a:rPr lang="en-US" smtClean="0"/>
              <a:pPr eaLnBrk="1" latinLnBrk="0" hangingPunct="1"/>
              <a:t>11/3/2011</a:t>
            </a:fld>
            <a:endParaRPr lang="en-US"/>
          </a:p>
        </p:txBody>
      </p:sp>
      <p:sp>
        <p:nvSpPr>
          <p:cNvPr id="6" name="Segnaposto piè di pagina 5"/>
          <p:cNvSpPr>
            <a:spLocks noGrp="1"/>
          </p:cNvSpPr>
          <p:nvPr>
            <p:ph type="ftr" sz="quarter" idx="11"/>
          </p:nvPr>
        </p:nvSpPr>
        <p:spPr/>
        <p:txBody>
          <a:bodyPr/>
          <a:lstStyle/>
          <a:p>
            <a:endParaRPr kumimoji="0" lang="en-US"/>
          </a:p>
        </p:txBody>
      </p:sp>
      <p:sp>
        <p:nvSpPr>
          <p:cNvPr id="7" name="Segnaposto numero diapositiva 6"/>
          <p:cNvSpPr>
            <a:spLocks noGrp="1"/>
          </p:cNvSpPr>
          <p:nvPr>
            <p:ph type="sldNum" sz="quarter" idx="12"/>
          </p:nvPr>
        </p:nvSpPr>
        <p:spPr/>
        <p:txBody>
          <a:bodyPr/>
          <a:lstStyle/>
          <a:p>
            <a:pPr eaLnBrk="1" latinLnBrk="0" hangingPunct="1"/>
            <a:fld id="{96652B35-718D-4E28-AFEB-B694A3B357E8}" type="slidenum">
              <a:rPr kumimoji="0" lang="en-US" smtClean="0"/>
              <a:pPr eaLnBrk="1" latinLnBrk="0" hangingPunct="1"/>
              <a:t>‹N›</a:t>
            </a:fld>
            <a:endParaRPr kumimoji="0" lang="en-US"/>
          </a:p>
        </p:txBody>
      </p:sp>
      <p:sp>
        <p:nvSpPr>
          <p:cNvPr id="9" name="Segnaposto contenuto 8"/>
          <p:cNvSpPr>
            <a:spLocks noGrp="1"/>
          </p:cNvSpPr>
          <p:nvPr>
            <p:ph sz="quarter" idx="1"/>
          </p:nvPr>
        </p:nvSpPr>
        <p:spPr>
          <a:xfrm>
            <a:off x="457200"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270248"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7543800" cy="1143000"/>
          </a:xfrm>
        </p:spPr>
        <p:txBody>
          <a:bodyPr anchor="b"/>
          <a:lstStyle>
            <a:lvl1pPr>
              <a:defRPr/>
            </a:lvl1pPr>
          </a:lstStyle>
          <a:p>
            <a:r>
              <a:rPr kumimoji="0" lang="it-IT" smtClean="0"/>
              <a:t>Fare clic per modificare lo stile del titolo</a:t>
            </a:r>
            <a:endParaRPr kumimoji="0" lang="en-US"/>
          </a:p>
        </p:txBody>
      </p:sp>
      <p:sp>
        <p:nvSpPr>
          <p:cNvPr id="7" name="Segnaposto data 6"/>
          <p:cNvSpPr>
            <a:spLocks noGrp="1"/>
          </p:cNvSpPr>
          <p:nvPr>
            <p:ph type="dt" sz="half" idx="10"/>
          </p:nvPr>
        </p:nvSpPr>
        <p:spPr/>
        <p:txBody>
          <a:bodyPr/>
          <a:lstStyle/>
          <a:p>
            <a:pPr algn="l" eaLnBrk="1" latinLnBrk="0" hangingPunct="1"/>
            <a:fld id="{C3F416CD-67A3-4CF0-A210-F6AF31AC147F}" type="datetimeFigureOut">
              <a:rPr lang="en-US" smtClean="0"/>
              <a:pPr algn="l" eaLnBrk="1" latinLnBrk="0" hangingPunct="1"/>
              <a:t>11/3/2011</a:t>
            </a:fld>
            <a:endParaRPr lang="en-US"/>
          </a:p>
        </p:txBody>
      </p:sp>
      <p:sp>
        <p:nvSpPr>
          <p:cNvPr id="8" name="Segnaposto piè di pagina 7"/>
          <p:cNvSpPr>
            <a:spLocks noGrp="1"/>
          </p:cNvSpPr>
          <p:nvPr>
            <p:ph type="ftr" sz="quarter" idx="11"/>
          </p:nvPr>
        </p:nvSpPr>
        <p:spPr/>
        <p:txBody>
          <a:bodyPr/>
          <a:lstStyle/>
          <a:p>
            <a:endParaRPr kumimoji="0" lang="en-US"/>
          </a:p>
        </p:txBody>
      </p:sp>
      <p:sp>
        <p:nvSpPr>
          <p:cNvPr id="9" name="Segnaposto numero diapositiva 8"/>
          <p:cNvSpPr>
            <a:spLocks noGrp="1"/>
          </p:cNvSpPr>
          <p:nvPr>
            <p:ph type="sldNum" sz="quarter" idx="12"/>
          </p:nvPr>
        </p:nvSpPr>
        <p:spPr/>
        <p:txBody>
          <a:bodyPr/>
          <a:lstStyle/>
          <a:p>
            <a:pPr algn="r" eaLnBrk="1" latinLnBrk="0" hangingPunct="1"/>
            <a:fld id="{96652B35-718D-4E28-AFEB-B694A3B357E8}" type="slidenum">
              <a:rPr kumimoji="0" lang="en-US" smtClean="0"/>
              <a:pPr algn="r" eaLnBrk="1" latinLnBrk="0" hangingPunct="1"/>
              <a:t>‹N›</a:t>
            </a:fld>
            <a:endParaRPr kumimoji="0" lang="en-US"/>
          </a:p>
        </p:txBody>
      </p:sp>
      <p:sp>
        <p:nvSpPr>
          <p:cNvPr id="11" name="Segnaposto contenuto 10"/>
          <p:cNvSpPr>
            <a:spLocks noGrp="1"/>
          </p:cNvSpPr>
          <p:nvPr>
            <p:ph sz="quarter" idx="2"/>
          </p:nvPr>
        </p:nvSpPr>
        <p:spPr>
          <a:xfrm>
            <a:off x="457200"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371975"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tes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
        <p:nvSpPr>
          <p:cNvPr id="14" name="Segnaposto tes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6" name="Segnaposto data 5"/>
          <p:cNvSpPr>
            <a:spLocks noGrp="1"/>
          </p:cNvSpPr>
          <p:nvPr>
            <p:ph type="dt" sz="half" idx="10"/>
          </p:nvPr>
        </p:nvSpPr>
        <p:spPr/>
        <p:txBody>
          <a:bodyPr rtlCol="0"/>
          <a:lstStyle/>
          <a:p>
            <a:pPr eaLnBrk="1" latinLnBrk="0" hangingPunct="1"/>
            <a:fld id="{C3F416CD-67A3-4CF0-A210-F6AF31AC147F}" type="datetimeFigureOut">
              <a:rPr lang="en-US" smtClean="0"/>
              <a:pPr eaLnBrk="1" latinLnBrk="0" hangingPunct="1"/>
              <a:t>11/3/2011</a:t>
            </a:fld>
            <a:endParaRPr lang="en-US"/>
          </a:p>
        </p:txBody>
      </p:sp>
      <p:sp>
        <p:nvSpPr>
          <p:cNvPr id="7" name="Segnaposto numero diapositiva 6"/>
          <p:cNvSpPr>
            <a:spLocks noGrp="1"/>
          </p:cNvSpPr>
          <p:nvPr>
            <p:ph type="sldNum" sz="quarter" idx="11"/>
          </p:nvPr>
        </p:nvSpPr>
        <p:spPr/>
        <p:txBody>
          <a:bodyPr rtlCol="0"/>
          <a:lstStyle/>
          <a:p>
            <a:pPr eaLnBrk="1" latinLnBrk="0" hangingPunct="1"/>
            <a:fld id="{96652B35-718D-4E28-AFEB-B694A3B357E8}" type="slidenum">
              <a:rPr kumimoji="0" lang="en-US" smtClean="0"/>
              <a:pPr eaLnBrk="1" latinLnBrk="0" hangingPunct="1"/>
              <a:t>‹N›</a:t>
            </a:fld>
            <a:endParaRPr kumimoji="0" lang="en-US" dirty="0"/>
          </a:p>
        </p:txBody>
      </p:sp>
      <p:sp>
        <p:nvSpPr>
          <p:cNvPr id="8" name="Segnaposto piè di pagina 7"/>
          <p:cNvSpPr>
            <a:spLocks noGrp="1"/>
          </p:cNvSpPr>
          <p:nvPr>
            <p:ph type="ftr" sz="quarter" idx="12"/>
          </p:nvPr>
        </p:nvSpPr>
        <p:spPr/>
        <p:txBody>
          <a:bodyPr rtlCol="0"/>
          <a:lstStyle/>
          <a:p>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pPr eaLnBrk="1" latinLnBrk="0" hangingPunct="1"/>
            <a:fld id="{C3F416CD-67A3-4CF0-A210-F6AF31AC147F}" type="datetimeFigureOut">
              <a:rPr lang="en-US" smtClean="0"/>
              <a:pPr eaLnBrk="1" latinLnBrk="0" hangingPunct="1"/>
              <a:t>11/3/2011</a:t>
            </a:fld>
            <a:endParaRPr lang="en-US"/>
          </a:p>
        </p:txBody>
      </p:sp>
      <p:sp>
        <p:nvSpPr>
          <p:cNvPr id="3" name="Segnaposto piè di pagina 2"/>
          <p:cNvSpPr>
            <a:spLocks noGrp="1"/>
          </p:cNvSpPr>
          <p:nvPr>
            <p:ph type="ftr" sz="quarter" idx="11"/>
          </p:nvPr>
        </p:nvSpPr>
        <p:spPr/>
        <p:txBody>
          <a:bodyPr/>
          <a:lstStyle/>
          <a:p>
            <a:endParaRPr kumimoji="0" lang="en-US"/>
          </a:p>
        </p:txBody>
      </p:sp>
      <p:sp>
        <p:nvSpPr>
          <p:cNvPr id="4" name="Segnaposto numero diapositiva 3"/>
          <p:cNvSpPr>
            <a:spLocks noGrp="1"/>
          </p:cNvSpPr>
          <p:nvPr>
            <p:ph type="sldNum" sz="quarter" idx="12"/>
          </p:nvPr>
        </p:nvSpPr>
        <p:spPr/>
        <p:txBody>
          <a:bodyPr/>
          <a:lstStyle/>
          <a:p>
            <a:pPr eaLnBrk="1" latinLnBrk="0" hangingPunct="1"/>
            <a:fld id="{96652B35-718D-4E28-AFEB-B694A3B357E8}" type="slidenum">
              <a:rPr kumimoji="0" lang="en-US" smtClean="0"/>
              <a:pPr eaLnBrk="1" latinLnBrk="0" hangingPunct="1"/>
              <a:t>‹N›</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o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Connettore 1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ttore 1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ttore 1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tango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egnaposto contenuto 17"/>
          <p:cNvSpPr>
            <a:spLocks noGrp="1"/>
          </p:cNvSpPr>
          <p:nvPr>
            <p:ph sz="quarter" idx="1"/>
          </p:nvPr>
        </p:nvSpPr>
        <p:spPr>
          <a:xfrm>
            <a:off x="304800" y="274320"/>
            <a:ext cx="5638800" cy="6327648"/>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4"/>
          </p:nvPr>
        </p:nvSpPr>
        <p:spPr/>
        <p:txBody>
          <a:bodyPr rtlCol="0"/>
          <a:lstStyle/>
          <a:p>
            <a:pPr eaLnBrk="1" latinLnBrk="0" hangingPunct="1"/>
            <a:fld id="{C3F416CD-67A3-4CF0-A210-F6AF31AC147F}" type="datetimeFigureOut">
              <a:rPr lang="en-US" smtClean="0"/>
              <a:pPr eaLnBrk="1" latinLnBrk="0" hangingPunct="1"/>
              <a:t>11/3/2011</a:t>
            </a:fld>
            <a:endParaRPr lang="en-US"/>
          </a:p>
        </p:txBody>
      </p:sp>
      <p:sp>
        <p:nvSpPr>
          <p:cNvPr id="22" name="Segnaposto numero diapositiva 21"/>
          <p:cNvSpPr>
            <a:spLocks noGrp="1"/>
          </p:cNvSpPr>
          <p:nvPr>
            <p:ph type="sldNum" sz="quarter" idx="15"/>
          </p:nvPr>
        </p:nvSpPr>
        <p:spPr/>
        <p:txBody>
          <a:bodyPr rtlCol="0"/>
          <a:lstStyle/>
          <a:p>
            <a:pPr eaLnBrk="1" latinLnBrk="0" hangingPunct="1"/>
            <a:fld id="{96652B35-718D-4E28-AFEB-B694A3B357E8}" type="slidenum">
              <a:rPr kumimoji="0" lang="en-US" smtClean="0"/>
              <a:pPr eaLnBrk="1" latinLnBrk="0" hangingPunct="1"/>
              <a:t>‹N›</a:t>
            </a:fld>
            <a:endParaRPr kumimoji="0" lang="en-US"/>
          </a:p>
        </p:txBody>
      </p:sp>
      <p:sp>
        <p:nvSpPr>
          <p:cNvPr id="23" name="Segnaposto piè di pagina 22"/>
          <p:cNvSpPr>
            <a:spLocks noGrp="1"/>
          </p:cNvSpPr>
          <p:nvPr>
            <p:ph type="ftr" sz="quarter" idx="16"/>
          </p:nvPr>
        </p:nvSpPr>
        <p:spPr/>
        <p:txBody>
          <a:bodyPr rtlCol="0"/>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Connettore 1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olo 1"/>
          <p:cNvSpPr>
            <a:spLocks noGrp="1"/>
          </p:cNvSpPr>
          <p:nvPr>
            <p:ph type="title"/>
          </p:nvPr>
        </p:nvSpPr>
        <p:spPr>
          <a:xfrm rot="5400000">
            <a:off x="3350133" y="3200400"/>
            <a:ext cx="6309360" cy="457200"/>
          </a:xfrm>
        </p:spPr>
        <p:txBody>
          <a:bodyPr anchor="b"/>
          <a:lstStyle>
            <a:lvl1pPr algn="l">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10" name="Connettore 1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tango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ttore 1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ttore 1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ttore 1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egnaposto data 16"/>
          <p:cNvSpPr>
            <a:spLocks noGrp="1"/>
          </p:cNvSpPr>
          <p:nvPr>
            <p:ph type="dt" sz="half" idx="10"/>
          </p:nvPr>
        </p:nvSpPr>
        <p:spPr/>
        <p:txBody>
          <a:bodyPr rtlCol="0"/>
          <a:lstStyle/>
          <a:p>
            <a:pPr eaLnBrk="1" latinLnBrk="0" hangingPunct="1"/>
            <a:fld id="{C3F416CD-67A3-4CF0-A210-F6AF31AC147F}" type="datetimeFigureOut">
              <a:rPr lang="en-US" smtClean="0"/>
              <a:pPr eaLnBrk="1" latinLnBrk="0" hangingPunct="1"/>
              <a:t>11/3/2011</a:t>
            </a:fld>
            <a:endParaRPr lang="en-US"/>
          </a:p>
        </p:txBody>
      </p:sp>
      <p:sp>
        <p:nvSpPr>
          <p:cNvPr id="18" name="Segnaposto numero diapositiva 17"/>
          <p:cNvSpPr>
            <a:spLocks noGrp="1"/>
          </p:cNvSpPr>
          <p:nvPr>
            <p:ph type="sldNum" sz="quarter" idx="11"/>
          </p:nvPr>
        </p:nvSpPr>
        <p:spPr/>
        <p:txBody>
          <a:bodyPr rtlCol="0"/>
          <a:lstStyle/>
          <a:p>
            <a:pPr eaLnBrk="1" latinLnBrk="0" hangingPunct="1"/>
            <a:fld id="{96652B35-718D-4E28-AFEB-B694A3B357E8}" type="slidenum">
              <a:rPr kumimoji="0" lang="en-US" smtClean="0"/>
              <a:pPr eaLnBrk="1" latinLnBrk="0" hangingPunct="1"/>
              <a:t>‹N›</a:t>
            </a:fld>
            <a:endParaRPr kumimoji="0" lang="en-US"/>
          </a:p>
        </p:txBody>
      </p:sp>
      <p:sp>
        <p:nvSpPr>
          <p:cNvPr id="21" name="Segnaposto piè di pagina 20"/>
          <p:cNvSpPr>
            <a:spLocks noGrp="1"/>
          </p:cNvSpPr>
          <p:nvPr>
            <p:ph type="ftr" sz="quarter" idx="12"/>
          </p:nvPr>
        </p:nvSpPr>
        <p:spPr/>
        <p:txBody>
          <a:bodyPr rtlCol="0"/>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egnaposto titolo 21"/>
          <p:cNvSpPr>
            <a:spLocks noGrp="1"/>
          </p:cNvSpPr>
          <p:nvPr>
            <p:ph type="title"/>
          </p:nvPr>
        </p:nvSpPr>
        <p:spPr>
          <a:xfrm>
            <a:off x="457200" y="274638"/>
            <a:ext cx="7467600" cy="1143000"/>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lgn="l" eaLnBrk="1" latinLnBrk="0" hangingPunct="1"/>
            <a:fld id="{C3F416CD-67A3-4CF0-A210-F6AF31AC147F}" type="datetimeFigureOut">
              <a:rPr lang="en-US" smtClean="0"/>
              <a:pPr algn="l" eaLnBrk="1" latinLnBrk="0" hangingPunct="1"/>
              <a:t>11/3/2011</a:t>
            </a:fld>
            <a:endParaRPr lang="en-US" sz="800" dirty="0">
              <a:solidFill>
                <a:schemeClr val="accent2"/>
              </a:solidFill>
            </a:endParaRPr>
          </a:p>
        </p:txBody>
      </p:sp>
      <p:sp>
        <p:nvSpPr>
          <p:cNvPr id="3" name="Segnaposto piè di pagina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lgn="r" eaLnBrk="1" latinLnBrk="0" hangingPunct="1"/>
            <a:endParaRPr kumimoji="0" lang="en-US" sz="800" dirty="0">
              <a:solidFill>
                <a:schemeClr val="accent2"/>
              </a:solidFill>
            </a:endParaRPr>
          </a:p>
        </p:txBody>
      </p:sp>
      <p:sp>
        <p:nvSpPr>
          <p:cNvPr id="7" name="Connettore 1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ttore 1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tango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egnaposto numero diapositiva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lgn="r" eaLnBrk="1" latinLnBrk="0" hangingPunct="1"/>
            <a:fld id="{96652B35-718D-4E28-AFEB-B694A3B357E8}" type="slidenum">
              <a:rPr kumimoji="0" lang="en-US" smtClean="0"/>
              <a:pPr algn="r" eaLnBrk="1" latinLnBrk="0" hangingPunct="1"/>
              <a:t>‹N›</a:t>
            </a:fld>
            <a:endParaRPr kumimoji="0" lang="en-US" sz="18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123728" y="2564904"/>
            <a:ext cx="6172200" cy="1894362"/>
          </a:xfrm>
        </p:spPr>
        <p:txBody>
          <a:bodyPr>
            <a:noAutofit/>
          </a:bodyPr>
          <a:lstStyle/>
          <a:p>
            <a:r>
              <a:rPr lang="it-IT" sz="2400" dirty="0" smtClean="0">
                <a:solidFill>
                  <a:schemeClr val="tx1"/>
                </a:solidFill>
                <a:latin typeface="Arial" pitchFamily="34" charset="0"/>
                <a:cs typeface="Arial" pitchFamily="34" charset="0"/>
              </a:rPr>
              <a:t>Ottimizzazione  del capitale e gestione dei rischi della compagnia in </a:t>
            </a:r>
            <a:r>
              <a:rPr lang="it-IT" sz="2400" dirty="0" err="1" smtClean="0">
                <a:solidFill>
                  <a:schemeClr val="tx1"/>
                </a:solidFill>
                <a:latin typeface="Arial" pitchFamily="34" charset="0"/>
                <a:cs typeface="Arial" pitchFamily="34" charset="0"/>
              </a:rPr>
              <a:t>Solvency</a:t>
            </a:r>
            <a:r>
              <a:rPr lang="it-IT" sz="2400" dirty="0" smtClean="0">
                <a:solidFill>
                  <a:schemeClr val="tx1"/>
                </a:solidFill>
                <a:latin typeface="Arial" pitchFamily="34" charset="0"/>
                <a:cs typeface="Arial" pitchFamily="34" charset="0"/>
              </a:rPr>
              <a:t> II: la riassicurazione che ruolo ha?</a:t>
            </a:r>
            <a:br>
              <a:rPr lang="it-IT" sz="2400" dirty="0" smtClean="0">
                <a:solidFill>
                  <a:schemeClr val="tx1"/>
                </a:solidFill>
                <a:latin typeface="Arial" pitchFamily="34" charset="0"/>
                <a:cs typeface="Arial" pitchFamily="34" charset="0"/>
              </a:rPr>
            </a:br>
            <a:r>
              <a:rPr lang="it-IT" sz="2400" dirty="0">
                <a:latin typeface="Arial" pitchFamily="34" charset="0"/>
                <a:cs typeface="Arial" pitchFamily="34" charset="0"/>
              </a:rPr>
              <a:t/>
            </a:r>
            <a:br>
              <a:rPr lang="it-IT" sz="2400" dirty="0">
                <a:latin typeface="Arial" pitchFamily="34" charset="0"/>
                <a:cs typeface="Arial" pitchFamily="34" charset="0"/>
              </a:rPr>
            </a:br>
            <a:r>
              <a:rPr lang="it-IT" sz="2400" dirty="0" smtClean="0">
                <a:latin typeface="Arial" pitchFamily="34" charset="0"/>
                <a:cs typeface="Arial" pitchFamily="34" charset="0"/>
              </a:rPr>
              <a:t/>
            </a:r>
            <a:br>
              <a:rPr lang="it-IT" sz="2400" dirty="0" smtClean="0">
                <a:latin typeface="Arial" pitchFamily="34" charset="0"/>
                <a:cs typeface="Arial" pitchFamily="34" charset="0"/>
              </a:rPr>
            </a:br>
            <a:r>
              <a:rPr lang="it-IT" sz="2400" dirty="0">
                <a:solidFill>
                  <a:schemeClr val="tx1"/>
                </a:solidFill>
                <a:latin typeface="Arial" pitchFamily="34" charset="0"/>
                <a:cs typeface="Arial" pitchFamily="34" charset="0"/>
              </a:rPr>
              <a:t>Giuseppe </a:t>
            </a:r>
            <a:r>
              <a:rPr lang="it-IT" sz="2400" dirty="0" err="1">
                <a:solidFill>
                  <a:schemeClr val="tx1"/>
                </a:solidFill>
                <a:latin typeface="Arial" pitchFamily="34" charset="0"/>
                <a:cs typeface="Arial" pitchFamily="34" charset="0"/>
              </a:rPr>
              <a:t>Gionta</a:t>
            </a:r>
            <a:r>
              <a:rPr lang="it-IT" sz="2400" dirty="0">
                <a:solidFill>
                  <a:schemeClr val="tx1"/>
                </a:solidFill>
                <a:latin typeface="Arial" pitchFamily="34" charset="0"/>
                <a:cs typeface="Arial" pitchFamily="34" charset="0"/>
              </a:rPr>
              <a:t/>
            </a:r>
            <a:br>
              <a:rPr lang="it-IT" sz="2400" dirty="0">
                <a:solidFill>
                  <a:schemeClr val="tx1"/>
                </a:solidFill>
                <a:latin typeface="Arial" pitchFamily="34" charset="0"/>
                <a:cs typeface="Arial" pitchFamily="34" charset="0"/>
              </a:rPr>
            </a:br>
            <a:r>
              <a:rPr lang="it-IT" sz="2400" dirty="0" smtClean="0">
                <a:latin typeface="Arial" pitchFamily="34" charset="0"/>
                <a:cs typeface="Arial" pitchFamily="34" charset="0"/>
              </a:rPr>
              <a:t/>
            </a:r>
            <a:br>
              <a:rPr lang="it-IT" sz="2400" dirty="0" smtClean="0">
                <a:latin typeface="Arial" pitchFamily="34" charset="0"/>
                <a:cs typeface="Arial" pitchFamily="34" charset="0"/>
              </a:rPr>
            </a:br>
            <a:r>
              <a:rPr lang="it-IT" sz="2400" dirty="0">
                <a:latin typeface="Arial" pitchFamily="34" charset="0"/>
                <a:cs typeface="Arial" pitchFamily="34" charset="0"/>
              </a:rPr>
              <a:t/>
            </a:r>
            <a:br>
              <a:rPr lang="it-IT" sz="2400" dirty="0">
                <a:latin typeface="Arial" pitchFamily="34" charset="0"/>
                <a:cs typeface="Arial" pitchFamily="34" charset="0"/>
              </a:rPr>
            </a:br>
            <a:r>
              <a:rPr lang="it-IT" sz="2400" dirty="0" smtClean="0">
                <a:latin typeface="Arial" pitchFamily="34" charset="0"/>
                <a:cs typeface="Arial" pitchFamily="34" charset="0"/>
              </a:rPr>
              <a:t/>
            </a:r>
            <a:br>
              <a:rPr lang="it-IT" sz="2400" dirty="0" smtClean="0">
                <a:latin typeface="Arial" pitchFamily="34" charset="0"/>
                <a:cs typeface="Arial" pitchFamily="34" charset="0"/>
              </a:rPr>
            </a:br>
            <a:endParaRPr lang="it-IT" sz="2400" dirty="0">
              <a:latin typeface="Arial" pitchFamily="34" charset="0"/>
              <a:cs typeface="Arial" pitchFamily="34" charset="0"/>
            </a:endParaRPr>
          </a:p>
        </p:txBody>
      </p:sp>
      <p:sp>
        <p:nvSpPr>
          <p:cNvPr id="3" name="Sottotitolo 2"/>
          <p:cNvSpPr>
            <a:spLocks noGrp="1"/>
          </p:cNvSpPr>
          <p:nvPr>
            <p:ph type="subTitle" idx="1"/>
          </p:nvPr>
        </p:nvSpPr>
        <p:spPr>
          <a:xfrm>
            <a:off x="2195736" y="3933056"/>
            <a:ext cx="6624736" cy="2520280"/>
          </a:xfrm>
        </p:spPr>
        <p:txBody>
          <a:bodyPr>
            <a:normAutofit/>
          </a:bodyPr>
          <a:lstStyle/>
          <a:p>
            <a:r>
              <a:rPr lang="it-IT" sz="2400" dirty="0" smtClean="0">
                <a:latin typeface="Arial" pitchFamily="34" charset="0"/>
                <a:cs typeface="Arial" pitchFamily="34" charset="0"/>
              </a:rPr>
              <a:t>     </a:t>
            </a:r>
            <a:endParaRPr lang="it-IT" dirty="0">
              <a:latin typeface="Arial" pitchFamily="34" charset="0"/>
              <a:cs typeface="Arial" pitchFamily="34" charset="0"/>
            </a:endParaRPr>
          </a:p>
          <a:p>
            <a:endParaRPr lang="it-IT" sz="2200" dirty="0" smtClean="0">
              <a:latin typeface="Arial" pitchFamily="34" charset="0"/>
              <a:cs typeface="Arial" pitchFamily="34" charset="0"/>
            </a:endParaRPr>
          </a:p>
          <a:p>
            <a:r>
              <a:rPr lang="it-IT" dirty="0" smtClean="0">
                <a:solidFill>
                  <a:srgbClr val="FF0000"/>
                </a:solidFill>
                <a:latin typeface="Arial" pitchFamily="34" charset="0"/>
                <a:cs typeface="Arial" pitchFamily="34" charset="0"/>
              </a:rPr>
              <a:t>Seminario «Le implicazioni </a:t>
            </a:r>
            <a:r>
              <a:rPr lang="it-IT" dirty="0" err="1" smtClean="0">
                <a:solidFill>
                  <a:srgbClr val="FF0000"/>
                </a:solidFill>
                <a:latin typeface="Arial" pitchFamily="34" charset="0"/>
                <a:cs typeface="Arial" pitchFamily="34" charset="0"/>
              </a:rPr>
              <a:t>riassicurative</a:t>
            </a:r>
            <a:r>
              <a:rPr lang="it-IT" dirty="0" smtClean="0">
                <a:solidFill>
                  <a:srgbClr val="FF0000"/>
                </a:solidFill>
                <a:latin typeface="Arial" pitchFamily="34" charset="0"/>
                <a:cs typeface="Arial" pitchFamily="34" charset="0"/>
              </a:rPr>
              <a:t> nell’ambito di </a:t>
            </a:r>
            <a:r>
              <a:rPr lang="it-IT" dirty="0" err="1" smtClean="0">
                <a:solidFill>
                  <a:srgbClr val="FF0000"/>
                </a:solidFill>
                <a:latin typeface="Arial" pitchFamily="34" charset="0"/>
                <a:cs typeface="Arial" pitchFamily="34" charset="0"/>
              </a:rPr>
              <a:t>Solvency</a:t>
            </a:r>
            <a:r>
              <a:rPr lang="it-IT" dirty="0" smtClean="0">
                <a:solidFill>
                  <a:srgbClr val="FF0000"/>
                </a:solidFill>
                <a:latin typeface="Arial" pitchFamily="34" charset="0"/>
                <a:cs typeface="Arial" pitchFamily="34" charset="0"/>
              </a:rPr>
              <a:t> II» (Unipol Group – Ordine degli Attuari)</a:t>
            </a:r>
          </a:p>
          <a:p>
            <a:endParaRPr lang="it-IT" sz="1900" dirty="0" smtClean="0">
              <a:solidFill>
                <a:srgbClr val="FF0000"/>
              </a:solidFill>
              <a:latin typeface="Arial" pitchFamily="34" charset="0"/>
              <a:cs typeface="Arial" pitchFamily="34" charset="0"/>
            </a:endParaRPr>
          </a:p>
          <a:p>
            <a:r>
              <a:rPr lang="it-IT" dirty="0" smtClean="0">
                <a:solidFill>
                  <a:schemeClr val="tx1"/>
                </a:solidFill>
                <a:latin typeface="Arial" pitchFamily="34" charset="0"/>
                <a:cs typeface="Arial" pitchFamily="34" charset="0"/>
              </a:rPr>
              <a:t>Bologna 3 Novembre 2011</a:t>
            </a:r>
            <a:endParaRPr lang="it-IT"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982210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370953" y="1268760"/>
            <a:ext cx="8229600" cy="4325112"/>
          </a:xfrm>
        </p:spPr>
        <p:txBody>
          <a:bodyPr/>
          <a:lstStyle/>
          <a:p>
            <a:pPr marL="0" indent="0" algn="ctr">
              <a:buNone/>
            </a:pPr>
            <a:r>
              <a:rPr lang="en-GB" sz="3200" i="1" dirty="0" smtClean="0">
                <a:latin typeface="Arial" pitchFamily="34" charset="0"/>
                <a:cs typeface="Arial" pitchFamily="34" charset="0"/>
              </a:rPr>
              <a:t>« The insurance company will have some equity capital, they might have some debt capital and then they will have some reinsurance capital. They should be treating reinsurers the same way they treat their other capital partners»</a:t>
            </a:r>
          </a:p>
          <a:p>
            <a:pPr algn="ctr">
              <a:buFont typeface="Wingdings" pitchFamily="2" charset="2"/>
              <a:buChar char="Ø"/>
            </a:pPr>
            <a:endParaRPr lang="en-GB" sz="3200" i="1" dirty="0" smtClean="0"/>
          </a:p>
          <a:p>
            <a:pPr>
              <a:buFont typeface="Wingdings" pitchFamily="2" charset="2"/>
              <a:buChar char="Ø"/>
            </a:pPr>
            <a:endParaRPr lang="it-IT" dirty="0"/>
          </a:p>
        </p:txBody>
      </p:sp>
      <p:sp>
        <p:nvSpPr>
          <p:cNvPr id="6" name="CasellaDiTesto 5"/>
          <p:cNvSpPr txBox="1"/>
          <p:nvPr/>
        </p:nvSpPr>
        <p:spPr>
          <a:xfrm>
            <a:off x="0" y="6309320"/>
            <a:ext cx="4680520" cy="646331"/>
          </a:xfrm>
          <a:prstGeom prst="rect">
            <a:avLst/>
          </a:prstGeom>
          <a:noFill/>
          <a:ln>
            <a:noFill/>
          </a:ln>
        </p:spPr>
        <p:txBody>
          <a:bodyPr wrap="square" rtlCol="0">
            <a:spAutoFit/>
          </a:bodyPr>
          <a:lstStyle/>
          <a:p>
            <a:pPr algn="ctr"/>
            <a:r>
              <a:rPr lang="it-IT" sz="1200" dirty="0">
                <a:solidFill>
                  <a:srgbClr val="002060"/>
                </a:solidFill>
                <a:latin typeface="Arial" pitchFamily="34" charset="0"/>
                <a:cs typeface="Arial" pitchFamily="34" charset="0"/>
              </a:rPr>
              <a:t>Ottimizzazione  del capitale e gestione dei rischi della compagnia in </a:t>
            </a:r>
            <a:r>
              <a:rPr lang="it-IT" sz="1200" dirty="0" err="1">
                <a:solidFill>
                  <a:srgbClr val="002060"/>
                </a:solidFill>
                <a:latin typeface="Arial" pitchFamily="34" charset="0"/>
                <a:cs typeface="Arial" pitchFamily="34" charset="0"/>
              </a:rPr>
              <a:t>Solvency</a:t>
            </a:r>
            <a:r>
              <a:rPr lang="it-IT" sz="1200" dirty="0">
                <a:solidFill>
                  <a:srgbClr val="002060"/>
                </a:solidFill>
                <a:latin typeface="Arial" pitchFamily="34" charset="0"/>
                <a:cs typeface="Arial" pitchFamily="34" charset="0"/>
              </a:rPr>
              <a:t> II: la riassicurazione che ruolo ha?</a:t>
            </a:r>
            <a:br>
              <a:rPr lang="it-IT" sz="1200" dirty="0">
                <a:solidFill>
                  <a:srgbClr val="002060"/>
                </a:solidFill>
                <a:latin typeface="Arial" pitchFamily="34" charset="0"/>
                <a:cs typeface="Arial" pitchFamily="34" charset="0"/>
              </a:rPr>
            </a:br>
            <a:endParaRPr lang="it-IT" sz="1200" dirty="0">
              <a:solidFill>
                <a:srgbClr val="002060"/>
              </a:solidFill>
            </a:endParaRPr>
          </a:p>
        </p:txBody>
      </p:sp>
      <p:sp>
        <p:nvSpPr>
          <p:cNvPr id="7" name="CasellaDiTesto 6"/>
          <p:cNvSpPr txBox="1"/>
          <p:nvPr/>
        </p:nvSpPr>
        <p:spPr>
          <a:xfrm>
            <a:off x="6948264" y="6401652"/>
            <a:ext cx="1944216" cy="461665"/>
          </a:xfrm>
          <a:prstGeom prst="rect">
            <a:avLst/>
          </a:prstGeom>
          <a:noFill/>
          <a:ln>
            <a:noFill/>
          </a:ln>
        </p:spPr>
        <p:txBody>
          <a:bodyPr wrap="square" rtlCol="0">
            <a:spAutoFit/>
          </a:bodyPr>
          <a:lstStyle/>
          <a:p>
            <a:pPr algn="ctr"/>
            <a:r>
              <a:rPr lang="it-IT" sz="1200" dirty="0" smtClean="0">
                <a:solidFill>
                  <a:srgbClr val="002060"/>
                </a:solidFill>
                <a:latin typeface="Arial" pitchFamily="34" charset="0"/>
                <a:cs typeface="Arial" pitchFamily="34" charset="0"/>
              </a:rPr>
              <a:t>Bologna 3/11/2011</a:t>
            </a:r>
            <a:r>
              <a:rPr lang="it-IT" sz="1200" dirty="0">
                <a:solidFill>
                  <a:srgbClr val="002060"/>
                </a:solidFill>
                <a:latin typeface="Arial" pitchFamily="34" charset="0"/>
                <a:cs typeface="Arial" pitchFamily="34" charset="0"/>
              </a:rPr>
              <a:t/>
            </a:r>
            <a:br>
              <a:rPr lang="it-IT" sz="1200" dirty="0">
                <a:solidFill>
                  <a:srgbClr val="002060"/>
                </a:solidFill>
                <a:latin typeface="Arial" pitchFamily="34" charset="0"/>
                <a:cs typeface="Arial" pitchFamily="34" charset="0"/>
              </a:rPr>
            </a:br>
            <a:endParaRPr lang="it-IT" sz="1200" dirty="0">
              <a:solidFill>
                <a:srgbClr val="002060"/>
              </a:solidFill>
            </a:endParaRPr>
          </a:p>
        </p:txBody>
      </p:sp>
    </p:spTree>
    <p:extLst>
      <p:ext uri="{BB962C8B-B14F-4D97-AF65-F5344CB8AC3E}">
        <p14:creationId xmlns:p14="http://schemas.microsoft.com/office/powerpoint/2010/main" val="8716912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17984" y="-387424"/>
            <a:ext cx="8003232" cy="1143000"/>
          </a:xfrm>
          <a:extLst>
            <a:ext uri="{91240B29-F687-4F45-9708-019B960494DF}">
              <a14:hiddenLine xmlns:a14="http://schemas.microsoft.com/office/drawing/2010/main" w="9525" algn="ctr">
                <a:solidFill>
                  <a:srgbClr val="000000"/>
                </a:solidFill>
                <a:miter lim="800000"/>
                <a:headEnd/>
                <a:tailEnd/>
              </a14:hiddenLine>
            </a:ext>
          </a:extLst>
        </p:spPr>
        <p:txBody>
          <a:bodyPr lIns="0" tIns="0" rIns="0" bIns="0">
            <a:normAutofit/>
          </a:bodyPr>
          <a:lstStyle/>
          <a:p>
            <a:pPr>
              <a:lnSpc>
                <a:spcPct val="100000"/>
              </a:lnSpc>
              <a:spcAft>
                <a:spcPct val="0"/>
              </a:spcAft>
            </a:pPr>
            <a:r>
              <a:rPr lang="it-IT" sz="2800" b="1" dirty="0">
                <a:solidFill>
                  <a:srgbClr val="1D1C28"/>
                </a:solidFill>
                <a:latin typeface="Arial" pitchFamily="34" charset="0"/>
                <a:cs typeface="Arial" pitchFamily="34" charset="0"/>
              </a:rPr>
              <a:t>La Riassicurazione nel contesto </a:t>
            </a:r>
            <a:r>
              <a:rPr lang="it-IT" sz="2800" b="1" dirty="0" err="1">
                <a:solidFill>
                  <a:srgbClr val="1D1C28"/>
                </a:solidFill>
                <a:latin typeface="Arial" pitchFamily="34" charset="0"/>
                <a:cs typeface="Arial" pitchFamily="34" charset="0"/>
              </a:rPr>
              <a:t>Solvency</a:t>
            </a:r>
            <a:r>
              <a:rPr lang="it-IT" sz="2800" b="1" dirty="0">
                <a:solidFill>
                  <a:srgbClr val="1D1C28"/>
                </a:solidFill>
                <a:latin typeface="Arial" pitchFamily="34" charset="0"/>
                <a:cs typeface="Arial" pitchFamily="34" charset="0"/>
              </a:rPr>
              <a:t> II</a:t>
            </a:r>
            <a:endParaRPr lang="en-GB" sz="2800" b="1" dirty="0">
              <a:solidFill>
                <a:srgbClr val="1D1C28"/>
              </a:solidFill>
              <a:latin typeface="Arial" pitchFamily="34" charset="0"/>
              <a:cs typeface="Arial" pitchFamily="34" charset="0"/>
            </a:endParaRPr>
          </a:p>
        </p:txBody>
      </p:sp>
      <p:sp>
        <p:nvSpPr>
          <p:cNvPr id="15363" name="Rectangle 3"/>
          <p:cNvSpPr>
            <a:spLocks noChangeArrowheads="1"/>
          </p:cNvSpPr>
          <p:nvPr/>
        </p:nvSpPr>
        <p:spPr bwMode="auto">
          <a:xfrm>
            <a:off x="76200" y="4486275"/>
            <a:ext cx="8686800" cy="206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533400" lvl="1" indent="-176213" algn="just" defTabSz="290513" eaLnBrk="0" hangingPunct="0">
              <a:spcBef>
                <a:spcPct val="25000"/>
              </a:spcBef>
              <a:buClr>
                <a:schemeClr val="tx1"/>
              </a:buClr>
              <a:buFontTx/>
              <a:buChar char="–"/>
            </a:pPr>
            <a:endParaRPr lang="it-IT" sz="1200">
              <a:ea typeface="ＭＳ Ｐゴシック" pitchFamily="34" charset="-128"/>
            </a:endParaRPr>
          </a:p>
        </p:txBody>
      </p:sp>
      <p:sp>
        <p:nvSpPr>
          <p:cNvPr id="15364" name="Rectangle 4"/>
          <p:cNvSpPr>
            <a:spLocks noChangeArrowheads="1"/>
          </p:cNvSpPr>
          <p:nvPr/>
        </p:nvSpPr>
        <p:spPr bwMode="auto">
          <a:xfrm>
            <a:off x="544513" y="889000"/>
            <a:ext cx="807085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r>
              <a:rPr lang="it-IT" sz="2000" b="1">
                <a:solidFill>
                  <a:srgbClr val="E11B22"/>
                </a:solidFill>
                <a:ea typeface="ＭＳ Ｐゴシック" pitchFamily="34" charset="-128"/>
              </a:rPr>
              <a:t/>
            </a:r>
            <a:br>
              <a:rPr lang="it-IT" sz="2000" b="1">
                <a:solidFill>
                  <a:srgbClr val="E11B22"/>
                </a:solidFill>
                <a:ea typeface="ＭＳ Ｐゴシック" pitchFamily="34" charset="-128"/>
              </a:rPr>
            </a:br>
            <a:r>
              <a:rPr lang="en-GB" sz="2000" b="1">
                <a:solidFill>
                  <a:srgbClr val="E11B22"/>
                </a:solidFill>
                <a:ea typeface="ＭＳ Ｐゴシック" pitchFamily="34" charset="-128"/>
              </a:rPr>
              <a:t/>
            </a:r>
            <a:br>
              <a:rPr lang="en-GB" sz="2000" b="1">
                <a:solidFill>
                  <a:srgbClr val="E11B22"/>
                </a:solidFill>
                <a:ea typeface="ＭＳ Ｐゴシック" pitchFamily="34" charset="-128"/>
              </a:rPr>
            </a:br>
            <a:endParaRPr lang="it-IT" sz="2000" b="1">
              <a:solidFill>
                <a:srgbClr val="E11B22"/>
              </a:solidFill>
              <a:ea typeface="ＭＳ Ｐゴシック" pitchFamily="34" charset="-128"/>
            </a:endParaRPr>
          </a:p>
        </p:txBody>
      </p:sp>
      <p:sp>
        <p:nvSpPr>
          <p:cNvPr id="15372" name="Rectangle 12"/>
          <p:cNvSpPr>
            <a:spLocks noChangeArrowheads="1"/>
          </p:cNvSpPr>
          <p:nvPr/>
        </p:nvSpPr>
        <p:spPr bwMode="auto">
          <a:xfrm>
            <a:off x="992188" y="4965700"/>
            <a:ext cx="7237412"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lgn="just"/>
            <a:r>
              <a:rPr lang="it-IT" sz="1600" dirty="0">
                <a:latin typeface="Arial" pitchFamily="34" charset="0"/>
                <a:cs typeface="Arial" pitchFamily="34" charset="0"/>
              </a:rPr>
              <a:t>La </a:t>
            </a:r>
            <a:r>
              <a:rPr lang="it-IT" sz="1600" b="1" dirty="0">
                <a:latin typeface="Arial" pitchFamily="34" charset="0"/>
                <a:cs typeface="Arial" pitchFamily="34" charset="0"/>
              </a:rPr>
              <a:t>Riassicurazione</a:t>
            </a:r>
            <a:r>
              <a:rPr lang="it-IT" sz="1600" dirty="0">
                <a:latin typeface="Arial" pitchFamily="34" charset="0"/>
                <a:cs typeface="Arial" pitchFamily="34" charset="0"/>
              </a:rPr>
              <a:t> è </a:t>
            </a:r>
            <a:r>
              <a:rPr lang="it-IT" sz="1600" dirty="0" smtClean="0">
                <a:latin typeface="Arial" pitchFamily="34" charset="0"/>
                <a:cs typeface="Arial" pitchFamily="34" charset="0"/>
              </a:rPr>
              <a:t>un mezzo fondamentale per la </a:t>
            </a:r>
            <a:r>
              <a:rPr lang="it-IT" sz="1600" dirty="0">
                <a:latin typeface="Arial" pitchFamily="34" charset="0"/>
                <a:cs typeface="Arial" pitchFamily="34" charset="0"/>
              </a:rPr>
              <a:t>gestione del rischio e </a:t>
            </a:r>
            <a:r>
              <a:rPr lang="it-IT" sz="1600" dirty="0" smtClean="0">
                <a:latin typeface="Arial" pitchFamily="34" charset="0"/>
                <a:cs typeface="Arial" pitchFamily="34" charset="0"/>
              </a:rPr>
              <a:t>per l’</a:t>
            </a:r>
            <a:r>
              <a:rPr lang="it-IT" sz="1600" b="1" dirty="0" smtClean="0">
                <a:latin typeface="Arial" pitchFamily="34" charset="0"/>
                <a:cs typeface="Arial" pitchFamily="34" charset="0"/>
              </a:rPr>
              <a:t>ottimizzazione  </a:t>
            </a:r>
            <a:r>
              <a:rPr lang="it-IT" sz="1600" b="1" dirty="0">
                <a:latin typeface="Arial" pitchFamily="34" charset="0"/>
                <a:cs typeface="Arial" pitchFamily="34" charset="0"/>
              </a:rPr>
              <a:t>del capitale necessario, attraverso un costo per la compagnia che può essere più conveniente</a:t>
            </a:r>
            <a:r>
              <a:rPr lang="it-IT" sz="1600" dirty="0">
                <a:latin typeface="Arial" pitchFamily="34" charset="0"/>
                <a:cs typeface="Arial" pitchFamily="34" charset="0"/>
              </a:rPr>
              <a:t> di altre forme di capitale presenti sul mercato.</a:t>
            </a:r>
          </a:p>
        </p:txBody>
      </p:sp>
      <p:sp>
        <p:nvSpPr>
          <p:cNvPr id="3" name="Freccia in su 2"/>
          <p:cNvSpPr/>
          <p:nvPr/>
        </p:nvSpPr>
        <p:spPr>
          <a:xfrm>
            <a:off x="992188" y="1541804"/>
            <a:ext cx="634124" cy="257885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smtClean="0"/>
              <a:t>Cost</a:t>
            </a:r>
            <a:endParaRPr lang="it-IT" dirty="0" smtClean="0"/>
          </a:p>
          <a:p>
            <a:pPr algn="ctr"/>
            <a:r>
              <a:rPr lang="it-IT" dirty="0" smtClean="0"/>
              <a:t>i</a:t>
            </a:r>
            <a:endParaRPr lang="it-IT" dirty="0"/>
          </a:p>
        </p:txBody>
      </p:sp>
      <p:sp>
        <p:nvSpPr>
          <p:cNvPr id="4" name="Freccia a destra 3"/>
          <p:cNvSpPr/>
          <p:nvPr/>
        </p:nvSpPr>
        <p:spPr>
          <a:xfrm>
            <a:off x="1691680" y="4077072"/>
            <a:ext cx="6336704" cy="6726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Benefici</a:t>
            </a:r>
            <a:endParaRPr lang="it-IT" dirty="0"/>
          </a:p>
        </p:txBody>
      </p:sp>
      <p:graphicFrame>
        <p:nvGraphicFramePr>
          <p:cNvPr id="5" name="Diagramma 4"/>
          <p:cNvGraphicFramePr/>
          <p:nvPr>
            <p:extLst>
              <p:ext uri="{D42A27DB-BD31-4B8C-83A1-F6EECF244321}">
                <p14:modId xmlns:p14="http://schemas.microsoft.com/office/powerpoint/2010/main" val="2306084501"/>
              </p:ext>
            </p:extLst>
          </p:nvPr>
        </p:nvGraphicFramePr>
        <p:xfrm>
          <a:off x="1907704" y="1022725"/>
          <a:ext cx="5904656" cy="4206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 name="CasellaDiTesto 18"/>
          <p:cNvSpPr txBox="1"/>
          <p:nvPr/>
        </p:nvSpPr>
        <p:spPr>
          <a:xfrm>
            <a:off x="0" y="6309320"/>
            <a:ext cx="4680520" cy="646331"/>
          </a:xfrm>
          <a:prstGeom prst="rect">
            <a:avLst/>
          </a:prstGeom>
          <a:noFill/>
          <a:ln>
            <a:noFill/>
          </a:ln>
        </p:spPr>
        <p:txBody>
          <a:bodyPr wrap="square" rtlCol="0">
            <a:spAutoFit/>
          </a:bodyPr>
          <a:lstStyle/>
          <a:p>
            <a:pPr algn="ctr"/>
            <a:r>
              <a:rPr lang="it-IT" sz="1200" dirty="0">
                <a:solidFill>
                  <a:srgbClr val="002060"/>
                </a:solidFill>
                <a:latin typeface="Arial" pitchFamily="34" charset="0"/>
                <a:cs typeface="Arial" pitchFamily="34" charset="0"/>
              </a:rPr>
              <a:t>Ottimizzazione  del capitale e gestione dei rischi della compagnia in </a:t>
            </a:r>
            <a:r>
              <a:rPr lang="it-IT" sz="1200" dirty="0" err="1">
                <a:solidFill>
                  <a:srgbClr val="002060"/>
                </a:solidFill>
                <a:latin typeface="Arial" pitchFamily="34" charset="0"/>
                <a:cs typeface="Arial" pitchFamily="34" charset="0"/>
              </a:rPr>
              <a:t>Solvency</a:t>
            </a:r>
            <a:r>
              <a:rPr lang="it-IT" sz="1200" dirty="0">
                <a:solidFill>
                  <a:srgbClr val="002060"/>
                </a:solidFill>
                <a:latin typeface="Arial" pitchFamily="34" charset="0"/>
                <a:cs typeface="Arial" pitchFamily="34" charset="0"/>
              </a:rPr>
              <a:t> II: la riassicurazione che ruolo ha?</a:t>
            </a:r>
            <a:br>
              <a:rPr lang="it-IT" sz="1200" dirty="0">
                <a:solidFill>
                  <a:srgbClr val="002060"/>
                </a:solidFill>
                <a:latin typeface="Arial" pitchFamily="34" charset="0"/>
                <a:cs typeface="Arial" pitchFamily="34" charset="0"/>
              </a:rPr>
            </a:br>
            <a:endParaRPr lang="it-IT" sz="1200" dirty="0">
              <a:solidFill>
                <a:srgbClr val="002060"/>
              </a:solidFill>
            </a:endParaRPr>
          </a:p>
        </p:txBody>
      </p:sp>
      <p:sp>
        <p:nvSpPr>
          <p:cNvPr id="20" name="CasellaDiTesto 19"/>
          <p:cNvSpPr txBox="1"/>
          <p:nvPr/>
        </p:nvSpPr>
        <p:spPr>
          <a:xfrm>
            <a:off x="6948264" y="6401652"/>
            <a:ext cx="1944216" cy="461665"/>
          </a:xfrm>
          <a:prstGeom prst="rect">
            <a:avLst/>
          </a:prstGeom>
          <a:noFill/>
          <a:ln>
            <a:noFill/>
          </a:ln>
        </p:spPr>
        <p:txBody>
          <a:bodyPr wrap="square" rtlCol="0">
            <a:spAutoFit/>
          </a:bodyPr>
          <a:lstStyle/>
          <a:p>
            <a:pPr algn="ctr"/>
            <a:r>
              <a:rPr lang="it-IT" sz="1200" dirty="0" smtClean="0">
                <a:solidFill>
                  <a:srgbClr val="002060"/>
                </a:solidFill>
                <a:latin typeface="Arial" pitchFamily="34" charset="0"/>
                <a:cs typeface="Arial" pitchFamily="34" charset="0"/>
              </a:rPr>
              <a:t>Bologna 3/11/2011</a:t>
            </a:r>
            <a:r>
              <a:rPr lang="it-IT" sz="1200" dirty="0">
                <a:solidFill>
                  <a:srgbClr val="002060"/>
                </a:solidFill>
                <a:latin typeface="Arial" pitchFamily="34" charset="0"/>
                <a:cs typeface="Arial" pitchFamily="34" charset="0"/>
              </a:rPr>
              <a:t/>
            </a:r>
            <a:br>
              <a:rPr lang="it-IT" sz="1200" dirty="0">
                <a:solidFill>
                  <a:srgbClr val="002060"/>
                </a:solidFill>
                <a:latin typeface="Arial" pitchFamily="34" charset="0"/>
                <a:cs typeface="Arial" pitchFamily="34" charset="0"/>
              </a:rPr>
            </a:br>
            <a:endParaRPr lang="it-IT" sz="1200" dirty="0">
              <a:solidFill>
                <a:srgbClr val="002060"/>
              </a:solidFill>
            </a:endParaRPr>
          </a:p>
        </p:txBody>
      </p:sp>
    </p:spTree>
    <p:extLst>
      <p:ext uri="{BB962C8B-B14F-4D97-AF65-F5344CB8AC3E}">
        <p14:creationId xmlns:p14="http://schemas.microsoft.com/office/powerpoint/2010/main" val="8327427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69193" y="-459432"/>
            <a:ext cx="8579271" cy="1143000"/>
          </a:xfrm>
          <a:extLst>
            <a:ext uri="{91240B29-F687-4F45-9708-019B960494DF}">
              <a14:hiddenLine xmlns:a14="http://schemas.microsoft.com/office/drawing/2010/main" w="9525" algn="ctr">
                <a:solidFill>
                  <a:srgbClr val="000000"/>
                </a:solidFill>
                <a:miter lim="800000"/>
                <a:headEnd/>
                <a:tailEnd/>
              </a14:hiddenLine>
            </a:ext>
          </a:extLst>
        </p:spPr>
        <p:txBody>
          <a:bodyPr lIns="0" tIns="0" rIns="0" bIns="0">
            <a:normAutofit/>
          </a:bodyPr>
          <a:lstStyle/>
          <a:p>
            <a:r>
              <a:rPr lang="it-IT" sz="2800" b="1" dirty="0">
                <a:solidFill>
                  <a:srgbClr val="1D1C28"/>
                </a:solidFill>
                <a:latin typeface="Arial" pitchFamily="34" charset="0"/>
                <a:cs typeface="Arial" pitchFamily="34" charset="0"/>
              </a:rPr>
              <a:t>Rischio e capitale: l’impatto della riassicurazione</a:t>
            </a:r>
          </a:p>
        </p:txBody>
      </p:sp>
      <p:sp>
        <p:nvSpPr>
          <p:cNvPr id="17411" name="Rectangle 3"/>
          <p:cNvSpPr>
            <a:spLocks noGrp="1" noChangeArrowheads="1"/>
          </p:cNvSpPr>
          <p:nvPr>
            <p:ph sz="quarter" idx="1"/>
          </p:nvPr>
        </p:nvSpPr>
        <p:spPr>
          <a:noFill/>
        </p:spPr>
        <p:txBody>
          <a:bodyPr/>
          <a:lstStyle/>
          <a:p>
            <a:pPr marL="285750" indent="-285750" algn="just" defTabSz="290513">
              <a:buFont typeface="Wingdings 3" pitchFamily="18" charset="2"/>
              <a:buNone/>
            </a:pPr>
            <a:r>
              <a:rPr lang="it-IT" sz="2400" b="1" i="1" dirty="0" smtClean="0">
                <a:latin typeface="Calibri" pitchFamily="34" charset="0"/>
              </a:rPr>
              <a:t>   </a:t>
            </a:r>
          </a:p>
          <a:p>
            <a:pPr marL="285750" indent="-285750" algn="just" defTabSz="290513">
              <a:buFont typeface="Wingdings 3" pitchFamily="18" charset="2"/>
              <a:buNone/>
            </a:pPr>
            <a:r>
              <a:rPr lang="it-IT" sz="2400" b="1" i="1" dirty="0" smtClean="0">
                <a:latin typeface="Calibri" pitchFamily="34" charset="0"/>
              </a:rPr>
              <a:t> 	</a:t>
            </a:r>
            <a:r>
              <a:rPr lang="it-IT" sz="2400" i="1" u="sng" dirty="0" smtClean="0">
                <a:latin typeface="Arial" pitchFamily="34" charset="0"/>
                <a:cs typeface="Arial" pitchFamily="34" charset="0"/>
              </a:rPr>
              <a:t>bilanciare</a:t>
            </a:r>
            <a:r>
              <a:rPr lang="it-IT" sz="2400" b="1" i="1" dirty="0" smtClean="0">
                <a:latin typeface="Arial" pitchFamily="34" charset="0"/>
                <a:cs typeface="Arial" pitchFamily="34" charset="0"/>
              </a:rPr>
              <a:t> </a:t>
            </a:r>
            <a:r>
              <a:rPr lang="it-IT" sz="2400" i="1" dirty="0" smtClean="0">
                <a:latin typeface="Arial" pitchFamily="34" charset="0"/>
                <a:cs typeface="Arial" pitchFamily="34" charset="0"/>
              </a:rPr>
              <a:t>costo della riassicurazione ottimale e costo del capitale</a:t>
            </a:r>
            <a:endParaRPr lang="en-GB" sz="2400" i="1" dirty="0" smtClean="0">
              <a:latin typeface="Arial" pitchFamily="34" charset="0"/>
              <a:cs typeface="Arial" pitchFamily="34" charset="0"/>
            </a:endParaRPr>
          </a:p>
        </p:txBody>
      </p:sp>
      <p:sp>
        <p:nvSpPr>
          <p:cNvPr id="17412" name="AutoShape 4"/>
          <p:cNvSpPr>
            <a:spLocks noChangeArrowheads="1"/>
          </p:cNvSpPr>
          <p:nvPr/>
        </p:nvSpPr>
        <p:spPr bwMode="auto">
          <a:xfrm>
            <a:off x="4246563" y="2901928"/>
            <a:ext cx="630237" cy="601662"/>
          </a:xfrm>
          <a:prstGeom prst="downArrow">
            <a:avLst>
              <a:gd name="adj1" fmla="val 50000"/>
              <a:gd name="adj2" fmla="val 25000"/>
            </a:avLst>
          </a:prstGeom>
          <a:solidFill>
            <a:schemeClr val="tx2"/>
          </a:solidFill>
          <a:ln w="9525">
            <a:solidFill>
              <a:schemeClr val="tx2"/>
            </a:solidFill>
            <a:miter lim="800000"/>
            <a:headEnd/>
            <a:tailEnd/>
          </a:ln>
        </p:spPr>
        <p:txBody>
          <a:bodyPr wrap="none" lIns="0" tIns="0" rIns="0" bIns="0" anchor="ctr"/>
          <a:lstStyle/>
          <a:p>
            <a:endParaRPr lang="it-IT">
              <a:ea typeface="ＭＳ Ｐゴシック" pitchFamily="34" charset="-128"/>
            </a:endParaRPr>
          </a:p>
        </p:txBody>
      </p:sp>
      <p:graphicFrame>
        <p:nvGraphicFramePr>
          <p:cNvPr id="2" name="Diagramma 1"/>
          <p:cNvGraphicFramePr/>
          <p:nvPr>
            <p:extLst>
              <p:ext uri="{D42A27DB-BD31-4B8C-83A1-F6EECF244321}">
                <p14:modId xmlns:p14="http://schemas.microsoft.com/office/powerpoint/2010/main" val="1365640228"/>
              </p:ext>
            </p:extLst>
          </p:nvPr>
        </p:nvGraphicFramePr>
        <p:xfrm>
          <a:off x="1259632" y="2492896"/>
          <a:ext cx="6912768" cy="41044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CasellaDiTesto 7"/>
          <p:cNvSpPr txBox="1"/>
          <p:nvPr/>
        </p:nvSpPr>
        <p:spPr>
          <a:xfrm>
            <a:off x="0" y="6309320"/>
            <a:ext cx="4680520" cy="646331"/>
          </a:xfrm>
          <a:prstGeom prst="rect">
            <a:avLst/>
          </a:prstGeom>
          <a:noFill/>
          <a:ln>
            <a:noFill/>
          </a:ln>
        </p:spPr>
        <p:txBody>
          <a:bodyPr wrap="square" rtlCol="0">
            <a:spAutoFit/>
          </a:bodyPr>
          <a:lstStyle/>
          <a:p>
            <a:pPr algn="ctr"/>
            <a:r>
              <a:rPr lang="it-IT" sz="1200" dirty="0">
                <a:solidFill>
                  <a:srgbClr val="002060"/>
                </a:solidFill>
                <a:latin typeface="Arial" pitchFamily="34" charset="0"/>
                <a:cs typeface="Arial" pitchFamily="34" charset="0"/>
              </a:rPr>
              <a:t>Ottimizzazione  del capitale e gestione dei rischi della compagnia in </a:t>
            </a:r>
            <a:r>
              <a:rPr lang="it-IT" sz="1200" dirty="0" err="1">
                <a:solidFill>
                  <a:srgbClr val="002060"/>
                </a:solidFill>
                <a:latin typeface="Arial" pitchFamily="34" charset="0"/>
                <a:cs typeface="Arial" pitchFamily="34" charset="0"/>
              </a:rPr>
              <a:t>Solvency</a:t>
            </a:r>
            <a:r>
              <a:rPr lang="it-IT" sz="1200" dirty="0">
                <a:solidFill>
                  <a:srgbClr val="002060"/>
                </a:solidFill>
                <a:latin typeface="Arial" pitchFamily="34" charset="0"/>
                <a:cs typeface="Arial" pitchFamily="34" charset="0"/>
              </a:rPr>
              <a:t> II: la riassicurazione che ruolo ha?</a:t>
            </a:r>
            <a:br>
              <a:rPr lang="it-IT" sz="1200" dirty="0">
                <a:solidFill>
                  <a:srgbClr val="002060"/>
                </a:solidFill>
                <a:latin typeface="Arial" pitchFamily="34" charset="0"/>
                <a:cs typeface="Arial" pitchFamily="34" charset="0"/>
              </a:rPr>
            </a:br>
            <a:endParaRPr lang="it-IT" sz="1200" dirty="0">
              <a:solidFill>
                <a:srgbClr val="002060"/>
              </a:solidFill>
            </a:endParaRPr>
          </a:p>
        </p:txBody>
      </p:sp>
      <p:sp>
        <p:nvSpPr>
          <p:cNvPr id="9" name="CasellaDiTesto 8"/>
          <p:cNvSpPr txBox="1"/>
          <p:nvPr/>
        </p:nvSpPr>
        <p:spPr>
          <a:xfrm>
            <a:off x="6948264" y="6401652"/>
            <a:ext cx="1944216" cy="461665"/>
          </a:xfrm>
          <a:prstGeom prst="rect">
            <a:avLst/>
          </a:prstGeom>
          <a:noFill/>
          <a:ln>
            <a:noFill/>
          </a:ln>
        </p:spPr>
        <p:txBody>
          <a:bodyPr wrap="square" rtlCol="0">
            <a:spAutoFit/>
          </a:bodyPr>
          <a:lstStyle/>
          <a:p>
            <a:pPr algn="ctr"/>
            <a:r>
              <a:rPr lang="it-IT" sz="1200" dirty="0" smtClean="0">
                <a:solidFill>
                  <a:srgbClr val="002060"/>
                </a:solidFill>
                <a:latin typeface="Arial" pitchFamily="34" charset="0"/>
                <a:cs typeface="Arial" pitchFamily="34" charset="0"/>
              </a:rPr>
              <a:t>Bologna 3/11/2011</a:t>
            </a:r>
            <a:r>
              <a:rPr lang="it-IT" sz="1200" dirty="0">
                <a:solidFill>
                  <a:srgbClr val="002060"/>
                </a:solidFill>
                <a:latin typeface="Arial" pitchFamily="34" charset="0"/>
                <a:cs typeface="Arial" pitchFamily="34" charset="0"/>
              </a:rPr>
              <a:t/>
            </a:r>
            <a:br>
              <a:rPr lang="it-IT" sz="1200" dirty="0">
                <a:solidFill>
                  <a:srgbClr val="002060"/>
                </a:solidFill>
                <a:latin typeface="Arial" pitchFamily="34" charset="0"/>
                <a:cs typeface="Arial" pitchFamily="34" charset="0"/>
              </a:rPr>
            </a:br>
            <a:endParaRPr lang="it-IT" sz="1200" dirty="0">
              <a:solidFill>
                <a:srgbClr val="002060"/>
              </a:solidFill>
            </a:endParaRPr>
          </a:p>
        </p:txBody>
      </p:sp>
    </p:spTree>
    <p:extLst>
      <p:ext uri="{BB962C8B-B14F-4D97-AF65-F5344CB8AC3E}">
        <p14:creationId xmlns:p14="http://schemas.microsoft.com/office/powerpoint/2010/main" val="28418085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79512" y="-459432"/>
            <a:ext cx="8712968" cy="1143000"/>
          </a:xfrm>
          <a:extLst>
            <a:ext uri="{91240B29-F687-4F45-9708-019B960494DF}">
              <a14:hiddenLine xmlns:a14="http://schemas.microsoft.com/office/drawing/2010/main" w="9525" algn="ctr">
                <a:solidFill>
                  <a:srgbClr val="000000"/>
                </a:solidFill>
                <a:miter lim="800000"/>
                <a:headEnd/>
                <a:tailEnd/>
              </a14:hiddenLine>
            </a:ext>
          </a:extLst>
        </p:spPr>
        <p:txBody>
          <a:bodyPr lIns="0" tIns="0" rIns="0" bIns="0">
            <a:normAutofit/>
          </a:bodyPr>
          <a:lstStyle/>
          <a:p>
            <a:r>
              <a:rPr lang="it-IT" sz="2800" b="1" dirty="0">
                <a:solidFill>
                  <a:srgbClr val="1D1C28"/>
                </a:solidFill>
                <a:latin typeface="Arial" pitchFamily="34" charset="0"/>
                <a:cs typeface="Arial" pitchFamily="34" charset="0"/>
              </a:rPr>
              <a:t>Costo</a:t>
            </a:r>
            <a:r>
              <a:rPr lang="it-IT" sz="2800" b="1" dirty="0" smtClean="0">
                <a:solidFill>
                  <a:srgbClr val="1D1C28"/>
                </a:solidFill>
                <a:latin typeface="Arial" pitchFamily="34" charset="0"/>
                <a:cs typeface="Arial" pitchFamily="34" charset="0"/>
              </a:rPr>
              <a:t> della riassicurazione vs costo del capitale</a:t>
            </a:r>
            <a:endParaRPr lang="it-IT" sz="2800" b="1" dirty="0">
              <a:solidFill>
                <a:srgbClr val="1D1C28"/>
              </a:solidFill>
              <a:latin typeface="Arial" pitchFamily="34" charset="0"/>
              <a:cs typeface="Arial" pitchFamily="34" charset="0"/>
            </a:endParaRPr>
          </a:p>
        </p:txBody>
      </p:sp>
      <p:sp>
        <p:nvSpPr>
          <p:cNvPr id="8" name="CasellaDiTesto 7"/>
          <p:cNvSpPr txBox="1"/>
          <p:nvPr/>
        </p:nvSpPr>
        <p:spPr>
          <a:xfrm>
            <a:off x="0" y="6309320"/>
            <a:ext cx="4680520" cy="646331"/>
          </a:xfrm>
          <a:prstGeom prst="rect">
            <a:avLst/>
          </a:prstGeom>
          <a:noFill/>
          <a:ln>
            <a:noFill/>
          </a:ln>
        </p:spPr>
        <p:txBody>
          <a:bodyPr wrap="square" rtlCol="0">
            <a:spAutoFit/>
          </a:bodyPr>
          <a:lstStyle/>
          <a:p>
            <a:pPr algn="ctr"/>
            <a:r>
              <a:rPr lang="it-IT" sz="1200" dirty="0">
                <a:solidFill>
                  <a:srgbClr val="002060"/>
                </a:solidFill>
                <a:latin typeface="Arial" pitchFamily="34" charset="0"/>
                <a:cs typeface="Arial" pitchFamily="34" charset="0"/>
              </a:rPr>
              <a:t>Ottimizzazione  del capitale e gestione dei rischi della compagnia in </a:t>
            </a:r>
            <a:r>
              <a:rPr lang="it-IT" sz="1200" dirty="0" err="1">
                <a:solidFill>
                  <a:srgbClr val="002060"/>
                </a:solidFill>
                <a:latin typeface="Arial" pitchFamily="34" charset="0"/>
                <a:cs typeface="Arial" pitchFamily="34" charset="0"/>
              </a:rPr>
              <a:t>Solvency</a:t>
            </a:r>
            <a:r>
              <a:rPr lang="it-IT" sz="1200" dirty="0">
                <a:solidFill>
                  <a:srgbClr val="002060"/>
                </a:solidFill>
                <a:latin typeface="Arial" pitchFamily="34" charset="0"/>
                <a:cs typeface="Arial" pitchFamily="34" charset="0"/>
              </a:rPr>
              <a:t> II: la riassicurazione che ruolo ha?</a:t>
            </a:r>
            <a:br>
              <a:rPr lang="it-IT" sz="1200" dirty="0">
                <a:solidFill>
                  <a:srgbClr val="002060"/>
                </a:solidFill>
                <a:latin typeface="Arial" pitchFamily="34" charset="0"/>
                <a:cs typeface="Arial" pitchFamily="34" charset="0"/>
              </a:rPr>
            </a:br>
            <a:endParaRPr lang="it-IT" sz="1200" dirty="0">
              <a:solidFill>
                <a:srgbClr val="002060"/>
              </a:solidFill>
            </a:endParaRPr>
          </a:p>
        </p:txBody>
      </p:sp>
      <p:sp>
        <p:nvSpPr>
          <p:cNvPr id="9" name="CasellaDiTesto 8"/>
          <p:cNvSpPr txBox="1"/>
          <p:nvPr/>
        </p:nvSpPr>
        <p:spPr>
          <a:xfrm>
            <a:off x="6948264" y="6401652"/>
            <a:ext cx="1944216" cy="461665"/>
          </a:xfrm>
          <a:prstGeom prst="rect">
            <a:avLst/>
          </a:prstGeom>
          <a:noFill/>
          <a:ln>
            <a:noFill/>
          </a:ln>
        </p:spPr>
        <p:txBody>
          <a:bodyPr wrap="square" rtlCol="0">
            <a:spAutoFit/>
          </a:bodyPr>
          <a:lstStyle/>
          <a:p>
            <a:pPr algn="ctr"/>
            <a:r>
              <a:rPr lang="it-IT" sz="1200" dirty="0" smtClean="0">
                <a:solidFill>
                  <a:srgbClr val="002060"/>
                </a:solidFill>
                <a:latin typeface="Arial" pitchFamily="34" charset="0"/>
                <a:cs typeface="Arial" pitchFamily="34" charset="0"/>
              </a:rPr>
              <a:t>Bologna 3/11/2011</a:t>
            </a:r>
            <a:r>
              <a:rPr lang="it-IT" sz="1200" dirty="0">
                <a:solidFill>
                  <a:srgbClr val="002060"/>
                </a:solidFill>
                <a:latin typeface="Arial" pitchFamily="34" charset="0"/>
                <a:cs typeface="Arial" pitchFamily="34" charset="0"/>
              </a:rPr>
              <a:t/>
            </a:r>
            <a:br>
              <a:rPr lang="it-IT" sz="1200" dirty="0">
                <a:solidFill>
                  <a:srgbClr val="002060"/>
                </a:solidFill>
                <a:latin typeface="Arial" pitchFamily="34" charset="0"/>
                <a:cs typeface="Arial" pitchFamily="34" charset="0"/>
              </a:rPr>
            </a:br>
            <a:endParaRPr lang="it-IT" sz="1200" dirty="0">
              <a:solidFill>
                <a:srgbClr val="002060"/>
              </a:solidFill>
            </a:endParaRPr>
          </a:p>
        </p:txBody>
      </p:sp>
      <p:graphicFrame>
        <p:nvGraphicFramePr>
          <p:cNvPr id="11" name="Diagramma 10"/>
          <p:cNvGraphicFramePr/>
          <p:nvPr>
            <p:extLst>
              <p:ext uri="{D42A27DB-BD31-4B8C-83A1-F6EECF244321}">
                <p14:modId xmlns:p14="http://schemas.microsoft.com/office/powerpoint/2010/main" val="1876909450"/>
              </p:ext>
            </p:extLst>
          </p:nvPr>
        </p:nvGraphicFramePr>
        <p:xfrm>
          <a:off x="1524000" y="1397000"/>
          <a:ext cx="6096000" cy="47683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469681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271324" y="-387424"/>
            <a:ext cx="8765172" cy="1143000"/>
          </a:xfrm>
        </p:spPr>
        <p:txBody>
          <a:bodyPr lIns="0" tIns="0" rIns="0" bIns="0">
            <a:normAutofit/>
          </a:bodyPr>
          <a:lstStyle/>
          <a:p>
            <a:r>
              <a:rPr lang="it-IT" sz="2800" b="1" dirty="0">
                <a:solidFill>
                  <a:srgbClr val="1D1C28"/>
                </a:solidFill>
                <a:latin typeface="Arial" pitchFamily="34" charset="0"/>
                <a:cs typeface="Arial" pitchFamily="34" charset="0"/>
              </a:rPr>
              <a:t>Costo della riassicurazione vs costo del capitale</a:t>
            </a:r>
            <a:endParaRPr lang="en-US" sz="2800" b="1" dirty="0">
              <a:solidFill>
                <a:srgbClr val="1D1C28"/>
              </a:solidFill>
              <a:latin typeface="Arial" pitchFamily="34" charset="0"/>
              <a:cs typeface="Arial" pitchFamily="34" charset="0"/>
            </a:endParaRPr>
          </a:p>
        </p:txBody>
      </p:sp>
      <p:sp>
        <p:nvSpPr>
          <p:cNvPr id="28675" name="Rectangle 3"/>
          <p:cNvSpPr>
            <a:spLocks noGrp="1" noChangeArrowheads="1"/>
          </p:cNvSpPr>
          <p:nvPr>
            <p:ph sz="quarter" idx="1"/>
          </p:nvPr>
        </p:nvSpPr>
        <p:spPr>
          <a:xfrm>
            <a:off x="344760" y="1075528"/>
            <a:ext cx="7467600" cy="4873752"/>
          </a:xfrm>
        </p:spPr>
        <p:txBody>
          <a:bodyPr lIns="0" tIns="0" rIns="0" bIns="0"/>
          <a:lstStyle/>
          <a:p>
            <a:pPr marL="228600" indent="-228600">
              <a:spcBef>
                <a:spcPct val="70000"/>
              </a:spcBef>
              <a:buClr>
                <a:srgbClr val="00338D"/>
              </a:buClr>
              <a:buFont typeface="Wingdings" pitchFamily="2" charset="2"/>
              <a:buChar char="Ø"/>
            </a:pPr>
            <a:endParaRPr lang="it-IT" sz="2000" dirty="0" smtClean="0"/>
          </a:p>
          <a:p>
            <a:pPr marL="454025" lvl="1" indent="-228600">
              <a:spcBef>
                <a:spcPct val="70000"/>
              </a:spcBef>
            </a:pPr>
            <a:r>
              <a:rPr lang="it-IT" sz="2000" dirty="0" smtClean="0"/>
              <a:t>Quanta volatilità è stata trasferita?</a:t>
            </a:r>
          </a:p>
          <a:p>
            <a:pPr marL="454025" lvl="1" indent="-228600">
              <a:spcBef>
                <a:spcPct val="70000"/>
              </a:spcBef>
            </a:pPr>
            <a:r>
              <a:rPr lang="it-IT" sz="2000" dirty="0" smtClean="0"/>
              <a:t>Quanto capitale è stato liberato?</a:t>
            </a:r>
          </a:p>
          <a:p>
            <a:pPr marL="454025" lvl="1" indent="-228600">
              <a:spcBef>
                <a:spcPct val="70000"/>
              </a:spcBef>
            </a:pPr>
            <a:r>
              <a:rPr lang="it-IT" sz="2000" dirty="0" smtClean="0"/>
              <a:t>Quale è stato il costo (ROE ceduto) del capitale liberato?  </a:t>
            </a:r>
          </a:p>
          <a:p>
            <a:pPr marL="228600" indent="-228600" algn="just">
              <a:buClr>
                <a:srgbClr val="00338D"/>
              </a:buClr>
              <a:buFont typeface="Wingdings" pitchFamily="2" charset="2"/>
              <a:buChar char="Ø"/>
            </a:pPr>
            <a:endParaRPr lang="it-IT" sz="2000" dirty="0" smtClean="0"/>
          </a:p>
        </p:txBody>
      </p:sp>
      <p:grpSp>
        <p:nvGrpSpPr>
          <p:cNvPr id="28676" name="Group 14"/>
          <p:cNvGrpSpPr>
            <a:grpSpLocks/>
          </p:cNvGrpSpPr>
          <p:nvPr/>
        </p:nvGrpSpPr>
        <p:grpSpPr bwMode="auto">
          <a:xfrm>
            <a:off x="522288" y="3509963"/>
            <a:ext cx="8221662" cy="1719262"/>
            <a:chOff x="514350" y="3373680"/>
            <a:chExt cx="9067800" cy="1895233"/>
          </a:xfrm>
        </p:grpSpPr>
        <p:pic>
          <p:nvPicPr>
            <p:cNvPr id="28680"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t="14706"/>
            <a:stretch>
              <a:fillRect/>
            </a:stretch>
          </p:blipFill>
          <p:spPr bwMode="auto">
            <a:xfrm>
              <a:off x="514350" y="3373680"/>
              <a:ext cx="8991600" cy="1750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81" name="Oval 5"/>
            <p:cNvSpPr>
              <a:spLocks noChangeArrowheads="1"/>
            </p:cNvSpPr>
            <p:nvPr/>
          </p:nvSpPr>
          <p:spPr bwMode="auto">
            <a:xfrm>
              <a:off x="3181350" y="4438650"/>
              <a:ext cx="762000" cy="3810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GB" sz="2000">
                <a:ea typeface="ＭＳ Ｐゴシック" pitchFamily="34" charset="-128"/>
              </a:endParaRPr>
            </a:p>
          </p:txBody>
        </p:sp>
        <p:sp>
          <p:nvSpPr>
            <p:cNvPr id="28682" name="Oval 6"/>
            <p:cNvSpPr>
              <a:spLocks noChangeArrowheads="1"/>
            </p:cNvSpPr>
            <p:nvPr/>
          </p:nvSpPr>
          <p:spPr bwMode="auto">
            <a:xfrm>
              <a:off x="4476750" y="4438650"/>
              <a:ext cx="2286000" cy="3810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GB" sz="2000">
                <a:ea typeface="ＭＳ Ｐゴシック" pitchFamily="34" charset="-128"/>
              </a:endParaRPr>
            </a:p>
          </p:txBody>
        </p:sp>
        <p:sp>
          <p:nvSpPr>
            <p:cNvPr id="28683" name="Oval 7"/>
            <p:cNvSpPr>
              <a:spLocks noChangeArrowheads="1"/>
            </p:cNvSpPr>
            <p:nvPr/>
          </p:nvSpPr>
          <p:spPr bwMode="auto">
            <a:xfrm>
              <a:off x="7296150" y="4438650"/>
              <a:ext cx="2286000" cy="3810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GB" sz="2000">
                <a:ea typeface="ＭＳ Ｐゴシック" pitchFamily="34" charset="-128"/>
              </a:endParaRPr>
            </a:p>
          </p:txBody>
        </p:sp>
        <p:sp>
          <p:nvSpPr>
            <p:cNvPr id="28684" name="Oval 11"/>
            <p:cNvSpPr>
              <a:spLocks noChangeArrowheads="1"/>
            </p:cNvSpPr>
            <p:nvPr/>
          </p:nvSpPr>
          <p:spPr bwMode="auto">
            <a:xfrm>
              <a:off x="3370263" y="4979988"/>
              <a:ext cx="287337" cy="288925"/>
            </a:xfrm>
            <a:prstGeom prst="ellipse">
              <a:avLst/>
            </a:prstGeom>
            <a:solidFill>
              <a:schemeClr val="tx2"/>
            </a:solidFill>
            <a:ln w="9525" algn="ctr">
              <a:solidFill>
                <a:schemeClr val="tx1"/>
              </a:solidFill>
              <a:round/>
              <a:headEnd/>
              <a:tailEnd/>
            </a:ln>
          </p:spPr>
          <p:txBody>
            <a:bodyPr wrap="none" anchor="ctr"/>
            <a:lstStyle/>
            <a:p>
              <a:pPr algn="ctr">
                <a:spcBef>
                  <a:spcPct val="50000"/>
                </a:spcBef>
              </a:pPr>
              <a:r>
                <a:rPr lang="en-US" sz="1200" b="1">
                  <a:solidFill>
                    <a:schemeClr val="bg1"/>
                  </a:solidFill>
                  <a:ea typeface="ＭＳ Ｐゴシック" pitchFamily="34" charset="-128"/>
                </a:rPr>
                <a:t>A</a:t>
              </a:r>
            </a:p>
          </p:txBody>
        </p:sp>
        <p:sp>
          <p:nvSpPr>
            <p:cNvPr id="28685" name="Oval 12"/>
            <p:cNvSpPr>
              <a:spLocks noChangeArrowheads="1"/>
            </p:cNvSpPr>
            <p:nvPr/>
          </p:nvSpPr>
          <p:spPr bwMode="auto">
            <a:xfrm>
              <a:off x="5514975" y="4979988"/>
              <a:ext cx="287338" cy="288925"/>
            </a:xfrm>
            <a:prstGeom prst="ellipse">
              <a:avLst/>
            </a:prstGeom>
            <a:solidFill>
              <a:schemeClr val="tx2"/>
            </a:solidFill>
            <a:ln w="9525" algn="ctr">
              <a:solidFill>
                <a:schemeClr val="tx1"/>
              </a:solidFill>
              <a:round/>
              <a:headEnd/>
              <a:tailEnd/>
            </a:ln>
          </p:spPr>
          <p:txBody>
            <a:bodyPr wrap="none" anchor="ctr"/>
            <a:lstStyle/>
            <a:p>
              <a:pPr algn="ctr">
                <a:spcBef>
                  <a:spcPct val="50000"/>
                </a:spcBef>
              </a:pPr>
              <a:r>
                <a:rPr lang="en-US" sz="1200" b="1">
                  <a:solidFill>
                    <a:schemeClr val="bg1"/>
                  </a:solidFill>
                  <a:ea typeface="ＭＳ Ｐゴシック" pitchFamily="34" charset="-128"/>
                </a:rPr>
                <a:t>B</a:t>
              </a:r>
            </a:p>
          </p:txBody>
        </p:sp>
        <p:sp>
          <p:nvSpPr>
            <p:cNvPr id="28686" name="Oval 13"/>
            <p:cNvSpPr>
              <a:spLocks noChangeArrowheads="1"/>
            </p:cNvSpPr>
            <p:nvPr/>
          </p:nvSpPr>
          <p:spPr bwMode="auto">
            <a:xfrm>
              <a:off x="8323263" y="4979988"/>
              <a:ext cx="287337" cy="288925"/>
            </a:xfrm>
            <a:prstGeom prst="ellipse">
              <a:avLst/>
            </a:prstGeom>
            <a:solidFill>
              <a:schemeClr val="tx2"/>
            </a:solidFill>
            <a:ln w="9525" algn="ctr">
              <a:solidFill>
                <a:schemeClr val="tx1"/>
              </a:solidFill>
              <a:round/>
              <a:headEnd/>
              <a:tailEnd/>
            </a:ln>
          </p:spPr>
          <p:txBody>
            <a:bodyPr wrap="none" anchor="ctr"/>
            <a:lstStyle/>
            <a:p>
              <a:pPr algn="ctr">
                <a:spcBef>
                  <a:spcPct val="50000"/>
                </a:spcBef>
              </a:pPr>
              <a:r>
                <a:rPr lang="en-US" sz="1200" b="1">
                  <a:solidFill>
                    <a:schemeClr val="bg1"/>
                  </a:solidFill>
                  <a:ea typeface="ＭＳ Ｐゴシック" pitchFamily="34" charset="-128"/>
                </a:rPr>
                <a:t>C</a:t>
              </a:r>
            </a:p>
          </p:txBody>
        </p:sp>
      </p:grpSp>
      <p:sp>
        <p:nvSpPr>
          <p:cNvPr id="28677" name="Oval 8"/>
          <p:cNvSpPr>
            <a:spLocks noChangeArrowheads="1"/>
          </p:cNvSpPr>
          <p:nvPr/>
        </p:nvSpPr>
        <p:spPr bwMode="auto">
          <a:xfrm>
            <a:off x="490538" y="1647825"/>
            <a:ext cx="287337" cy="288925"/>
          </a:xfrm>
          <a:prstGeom prst="ellipse">
            <a:avLst/>
          </a:prstGeom>
          <a:solidFill>
            <a:schemeClr val="tx2"/>
          </a:solidFill>
          <a:ln w="9525" algn="ctr">
            <a:solidFill>
              <a:schemeClr val="tx1"/>
            </a:solidFill>
            <a:round/>
            <a:headEnd/>
            <a:tailEnd/>
          </a:ln>
        </p:spPr>
        <p:txBody>
          <a:bodyPr wrap="none" anchor="ctr"/>
          <a:lstStyle/>
          <a:p>
            <a:pPr algn="ctr">
              <a:spcBef>
                <a:spcPct val="50000"/>
              </a:spcBef>
            </a:pPr>
            <a:r>
              <a:rPr lang="en-US" sz="1200" b="1">
                <a:solidFill>
                  <a:schemeClr val="bg1"/>
                </a:solidFill>
                <a:ea typeface="ＭＳ Ｐゴシック" pitchFamily="34" charset="-128"/>
              </a:rPr>
              <a:t>A</a:t>
            </a:r>
          </a:p>
        </p:txBody>
      </p:sp>
      <p:sp>
        <p:nvSpPr>
          <p:cNvPr id="28678" name="Oval 8"/>
          <p:cNvSpPr>
            <a:spLocks noChangeArrowheads="1"/>
          </p:cNvSpPr>
          <p:nvPr/>
        </p:nvSpPr>
        <p:spPr bwMode="auto">
          <a:xfrm>
            <a:off x="503238" y="2066925"/>
            <a:ext cx="287337" cy="288925"/>
          </a:xfrm>
          <a:prstGeom prst="ellipse">
            <a:avLst/>
          </a:prstGeom>
          <a:solidFill>
            <a:schemeClr val="tx2"/>
          </a:solidFill>
          <a:ln w="9525" algn="ctr">
            <a:solidFill>
              <a:schemeClr val="tx1"/>
            </a:solidFill>
            <a:round/>
            <a:headEnd/>
            <a:tailEnd/>
          </a:ln>
        </p:spPr>
        <p:txBody>
          <a:bodyPr wrap="none" anchor="ctr"/>
          <a:lstStyle/>
          <a:p>
            <a:pPr algn="ctr">
              <a:spcBef>
                <a:spcPct val="50000"/>
              </a:spcBef>
            </a:pPr>
            <a:r>
              <a:rPr lang="en-US" sz="1200" b="1">
                <a:solidFill>
                  <a:schemeClr val="bg1"/>
                </a:solidFill>
                <a:ea typeface="ＭＳ Ｐゴシック" pitchFamily="34" charset="-128"/>
              </a:rPr>
              <a:t>B</a:t>
            </a:r>
          </a:p>
        </p:txBody>
      </p:sp>
      <p:sp>
        <p:nvSpPr>
          <p:cNvPr id="28679" name="Oval 8"/>
          <p:cNvSpPr>
            <a:spLocks noChangeArrowheads="1"/>
          </p:cNvSpPr>
          <p:nvPr/>
        </p:nvSpPr>
        <p:spPr bwMode="auto">
          <a:xfrm>
            <a:off x="503238" y="2562225"/>
            <a:ext cx="287337" cy="288925"/>
          </a:xfrm>
          <a:prstGeom prst="ellipse">
            <a:avLst/>
          </a:prstGeom>
          <a:solidFill>
            <a:schemeClr val="tx2"/>
          </a:solidFill>
          <a:ln w="9525" algn="ctr">
            <a:solidFill>
              <a:schemeClr val="tx1"/>
            </a:solidFill>
            <a:round/>
            <a:headEnd/>
            <a:tailEnd/>
          </a:ln>
        </p:spPr>
        <p:txBody>
          <a:bodyPr wrap="none" anchor="ctr"/>
          <a:lstStyle/>
          <a:p>
            <a:pPr algn="ctr">
              <a:spcBef>
                <a:spcPct val="50000"/>
              </a:spcBef>
            </a:pPr>
            <a:r>
              <a:rPr lang="en-US" sz="1200" b="1">
                <a:solidFill>
                  <a:schemeClr val="bg1"/>
                </a:solidFill>
                <a:ea typeface="ＭＳ Ｐゴシック" pitchFamily="34" charset="-128"/>
              </a:rPr>
              <a:t>C</a:t>
            </a:r>
          </a:p>
        </p:txBody>
      </p:sp>
      <p:sp>
        <p:nvSpPr>
          <p:cNvPr id="15" name="CasellaDiTesto 14"/>
          <p:cNvSpPr txBox="1"/>
          <p:nvPr/>
        </p:nvSpPr>
        <p:spPr>
          <a:xfrm>
            <a:off x="0" y="6309320"/>
            <a:ext cx="4680520" cy="646331"/>
          </a:xfrm>
          <a:prstGeom prst="rect">
            <a:avLst/>
          </a:prstGeom>
          <a:noFill/>
          <a:ln>
            <a:noFill/>
          </a:ln>
        </p:spPr>
        <p:txBody>
          <a:bodyPr wrap="square" rtlCol="0">
            <a:spAutoFit/>
          </a:bodyPr>
          <a:lstStyle/>
          <a:p>
            <a:pPr algn="ctr"/>
            <a:r>
              <a:rPr lang="it-IT" sz="1200" dirty="0">
                <a:solidFill>
                  <a:srgbClr val="002060"/>
                </a:solidFill>
                <a:latin typeface="Arial" pitchFamily="34" charset="0"/>
                <a:cs typeface="Arial" pitchFamily="34" charset="0"/>
              </a:rPr>
              <a:t>Ottimizzazione  del capitale e gestione dei rischi della compagnia in </a:t>
            </a:r>
            <a:r>
              <a:rPr lang="it-IT" sz="1200" dirty="0" err="1">
                <a:solidFill>
                  <a:srgbClr val="002060"/>
                </a:solidFill>
                <a:latin typeface="Arial" pitchFamily="34" charset="0"/>
                <a:cs typeface="Arial" pitchFamily="34" charset="0"/>
              </a:rPr>
              <a:t>Solvency</a:t>
            </a:r>
            <a:r>
              <a:rPr lang="it-IT" sz="1200" dirty="0">
                <a:solidFill>
                  <a:srgbClr val="002060"/>
                </a:solidFill>
                <a:latin typeface="Arial" pitchFamily="34" charset="0"/>
                <a:cs typeface="Arial" pitchFamily="34" charset="0"/>
              </a:rPr>
              <a:t> II: la riassicurazione che ruolo ha?</a:t>
            </a:r>
            <a:br>
              <a:rPr lang="it-IT" sz="1200" dirty="0">
                <a:solidFill>
                  <a:srgbClr val="002060"/>
                </a:solidFill>
                <a:latin typeface="Arial" pitchFamily="34" charset="0"/>
                <a:cs typeface="Arial" pitchFamily="34" charset="0"/>
              </a:rPr>
            </a:br>
            <a:endParaRPr lang="it-IT" sz="1200" dirty="0">
              <a:solidFill>
                <a:srgbClr val="002060"/>
              </a:solidFill>
            </a:endParaRPr>
          </a:p>
        </p:txBody>
      </p:sp>
      <p:sp>
        <p:nvSpPr>
          <p:cNvPr id="16" name="CasellaDiTesto 15"/>
          <p:cNvSpPr txBox="1"/>
          <p:nvPr/>
        </p:nvSpPr>
        <p:spPr>
          <a:xfrm>
            <a:off x="6948264" y="6401652"/>
            <a:ext cx="1944216" cy="461665"/>
          </a:xfrm>
          <a:prstGeom prst="rect">
            <a:avLst/>
          </a:prstGeom>
          <a:noFill/>
          <a:ln>
            <a:noFill/>
          </a:ln>
        </p:spPr>
        <p:txBody>
          <a:bodyPr wrap="square" rtlCol="0">
            <a:spAutoFit/>
          </a:bodyPr>
          <a:lstStyle/>
          <a:p>
            <a:pPr algn="ctr"/>
            <a:r>
              <a:rPr lang="it-IT" sz="1200" dirty="0" smtClean="0">
                <a:solidFill>
                  <a:srgbClr val="002060"/>
                </a:solidFill>
                <a:latin typeface="Arial" pitchFamily="34" charset="0"/>
                <a:cs typeface="Arial" pitchFamily="34" charset="0"/>
              </a:rPr>
              <a:t>Bologna 3/11/2011</a:t>
            </a:r>
            <a:r>
              <a:rPr lang="it-IT" sz="1200" dirty="0">
                <a:solidFill>
                  <a:srgbClr val="002060"/>
                </a:solidFill>
                <a:latin typeface="Arial" pitchFamily="34" charset="0"/>
                <a:cs typeface="Arial" pitchFamily="34" charset="0"/>
              </a:rPr>
              <a:t/>
            </a:r>
            <a:br>
              <a:rPr lang="it-IT" sz="1200" dirty="0">
                <a:solidFill>
                  <a:srgbClr val="002060"/>
                </a:solidFill>
                <a:latin typeface="Arial" pitchFamily="34" charset="0"/>
                <a:cs typeface="Arial" pitchFamily="34" charset="0"/>
              </a:rPr>
            </a:br>
            <a:endParaRPr lang="it-IT" sz="1200" dirty="0">
              <a:solidFill>
                <a:srgbClr val="002060"/>
              </a:solidFill>
            </a:endParaRPr>
          </a:p>
        </p:txBody>
      </p:sp>
    </p:spTree>
    <p:extLst>
      <p:ext uri="{BB962C8B-B14F-4D97-AF65-F5344CB8AC3E}">
        <p14:creationId xmlns:p14="http://schemas.microsoft.com/office/powerpoint/2010/main" val="16172697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1666" name="Rectangle 2"/>
          <p:cNvSpPr>
            <a:spLocks noGrp="1" noChangeArrowheads="1"/>
          </p:cNvSpPr>
          <p:nvPr>
            <p:ph type="title"/>
          </p:nvPr>
        </p:nvSpPr>
        <p:spPr>
          <a:xfrm>
            <a:off x="457200" y="-387424"/>
            <a:ext cx="8219256" cy="1143000"/>
          </a:xfrm>
          <a:noFill/>
          <a:extLs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ormAutofit/>
          </a:bodyPr>
          <a:lstStyle/>
          <a:p>
            <a:pPr algn="just"/>
            <a:r>
              <a:rPr lang="it-IT" sz="2800" b="1" dirty="0">
                <a:solidFill>
                  <a:srgbClr val="1D1C28"/>
                </a:solidFill>
                <a:latin typeface="Arial" pitchFamily="34" charset="0"/>
                <a:cs typeface="Arial" pitchFamily="34" charset="0"/>
              </a:rPr>
              <a:t>Ottimizzazione della struttura </a:t>
            </a:r>
            <a:r>
              <a:rPr lang="it-IT" sz="2800" b="1" dirty="0" err="1" smtClean="0">
                <a:solidFill>
                  <a:srgbClr val="1D1C28"/>
                </a:solidFill>
                <a:latin typeface="Arial" pitchFamily="34" charset="0"/>
                <a:cs typeface="Arial" pitchFamily="34" charset="0"/>
              </a:rPr>
              <a:t>riassicurativa</a:t>
            </a:r>
            <a:endParaRPr lang="it-IT" sz="2800" b="1" dirty="0">
              <a:solidFill>
                <a:srgbClr val="1D1C28"/>
              </a:solidFill>
              <a:latin typeface="Arial" pitchFamily="34" charset="0"/>
              <a:cs typeface="Arial" pitchFamily="34" charset="0"/>
            </a:endParaRPr>
          </a:p>
        </p:txBody>
      </p:sp>
      <p:sp>
        <p:nvSpPr>
          <p:cNvPr id="881667" name="Rectangle 3"/>
          <p:cNvSpPr>
            <a:spLocks noChangeArrowheads="1"/>
          </p:cNvSpPr>
          <p:nvPr/>
        </p:nvSpPr>
        <p:spPr bwMode="auto">
          <a:xfrm>
            <a:off x="411163" y="1196752"/>
            <a:ext cx="8123237"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85750" indent="-285750" algn="just" defTabSz="290513">
              <a:lnSpc>
                <a:spcPct val="100000"/>
              </a:lnSpc>
              <a:spcBef>
                <a:spcPct val="85000"/>
              </a:spcBef>
              <a:spcAft>
                <a:spcPct val="0"/>
              </a:spcAft>
              <a:buClr>
                <a:schemeClr val="accent1"/>
              </a:buClr>
              <a:buFont typeface="Wingdings" pitchFamily="2" charset="2"/>
              <a:buChar char="Ø"/>
            </a:pPr>
            <a:r>
              <a:rPr lang="it-IT" sz="1600" b="0" dirty="0">
                <a:solidFill>
                  <a:schemeClr val="tx1"/>
                </a:solidFill>
                <a:latin typeface="Arial" pitchFamily="34" charset="0"/>
                <a:cs typeface="Arial" pitchFamily="34" charset="0"/>
              </a:rPr>
              <a:t>La valutazione della congruità della struttura </a:t>
            </a:r>
            <a:r>
              <a:rPr lang="it-IT" sz="1600" b="0" dirty="0" err="1">
                <a:solidFill>
                  <a:schemeClr val="tx1"/>
                </a:solidFill>
                <a:latin typeface="Arial" pitchFamily="34" charset="0"/>
                <a:cs typeface="Arial" pitchFamily="34" charset="0"/>
              </a:rPr>
              <a:t>riassicurativa</a:t>
            </a:r>
            <a:r>
              <a:rPr lang="it-IT" sz="1600" b="0" dirty="0">
                <a:solidFill>
                  <a:schemeClr val="tx1"/>
                </a:solidFill>
                <a:latin typeface="Arial" pitchFamily="34" charset="0"/>
                <a:cs typeface="Arial" pitchFamily="34" charset="0"/>
              </a:rPr>
              <a:t> </a:t>
            </a:r>
            <a:r>
              <a:rPr lang="it-IT" sz="1600" b="0" dirty="0" smtClean="0">
                <a:solidFill>
                  <a:schemeClr val="tx1"/>
                </a:solidFill>
                <a:latin typeface="Arial" pitchFamily="34" charset="0"/>
                <a:cs typeface="Arial" pitchFamily="34" charset="0"/>
              </a:rPr>
              <a:t>può essere analizzata </a:t>
            </a:r>
            <a:r>
              <a:rPr lang="it-IT" sz="1600" b="0" dirty="0">
                <a:solidFill>
                  <a:schemeClr val="tx1"/>
                </a:solidFill>
                <a:latin typeface="Arial" pitchFamily="34" charset="0"/>
                <a:cs typeface="Arial" pitchFamily="34" charset="0"/>
              </a:rPr>
              <a:t>in base a:</a:t>
            </a:r>
          </a:p>
          <a:p>
            <a:pPr marL="533400" lvl="1" indent="-176213" algn="just" defTabSz="290513">
              <a:lnSpc>
                <a:spcPct val="100000"/>
              </a:lnSpc>
              <a:spcAft>
                <a:spcPct val="0"/>
              </a:spcAft>
              <a:buClr>
                <a:srgbClr val="0039A6"/>
              </a:buClr>
              <a:buFontTx/>
              <a:buChar char="•"/>
            </a:pPr>
            <a:endParaRPr lang="it-IT" sz="1600" b="0" dirty="0">
              <a:solidFill>
                <a:schemeClr val="tx1"/>
              </a:solidFill>
              <a:latin typeface="Arial" pitchFamily="34" charset="0"/>
              <a:cs typeface="Arial" pitchFamily="34" charset="0"/>
            </a:endParaRPr>
          </a:p>
          <a:p>
            <a:pPr marL="642937" lvl="1" indent="-285750" algn="just" defTabSz="290513">
              <a:lnSpc>
                <a:spcPct val="100000"/>
              </a:lnSpc>
              <a:spcAft>
                <a:spcPct val="0"/>
              </a:spcAft>
              <a:buClr>
                <a:schemeClr val="accent1"/>
              </a:buClr>
              <a:buFont typeface="Wingdings" pitchFamily="2" charset="2"/>
              <a:buChar char="ü"/>
            </a:pPr>
            <a:r>
              <a:rPr lang="it-IT" sz="1600" b="0" dirty="0">
                <a:solidFill>
                  <a:schemeClr val="tx1"/>
                </a:solidFill>
                <a:latin typeface="Arial" pitchFamily="34" charset="0"/>
                <a:cs typeface="Arial" pitchFamily="34" charset="0"/>
              </a:rPr>
              <a:t>Quantificazione del livello accettabile di rischio per la Compagnia in funzione delle disponibilità patrimoniali e della massima perdita </a:t>
            </a:r>
            <a:r>
              <a:rPr lang="it-IT" sz="1600" b="0" dirty="0" smtClean="0">
                <a:solidFill>
                  <a:schemeClr val="tx1"/>
                </a:solidFill>
                <a:latin typeface="Arial" pitchFamily="34" charset="0"/>
                <a:cs typeface="Arial" pitchFamily="34" charset="0"/>
              </a:rPr>
              <a:t>potenziale</a:t>
            </a:r>
          </a:p>
          <a:p>
            <a:pPr marL="642937" lvl="1" indent="-285750" algn="just" defTabSz="290513">
              <a:lnSpc>
                <a:spcPct val="100000"/>
              </a:lnSpc>
              <a:spcAft>
                <a:spcPct val="0"/>
              </a:spcAft>
              <a:buClr>
                <a:schemeClr val="accent1"/>
              </a:buClr>
              <a:buFont typeface="Wingdings" pitchFamily="2" charset="2"/>
              <a:buChar char="ü"/>
            </a:pPr>
            <a:endParaRPr lang="it-IT" sz="1600" b="0" dirty="0">
              <a:solidFill>
                <a:schemeClr val="tx1"/>
              </a:solidFill>
              <a:latin typeface="Arial" pitchFamily="34" charset="0"/>
              <a:cs typeface="Arial" pitchFamily="34" charset="0"/>
            </a:endParaRPr>
          </a:p>
          <a:p>
            <a:pPr marL="642937" lvl="1" indent="-285750" algn="just" defTabSz="290513">
              <a:lnSpc>
                <a:spcPct val="100000"/>
              </a:lnSpc>
              <a:spcAft>
                <a:spcPct val="0"/>
              </a:spcAft>
              <a:buClr>
                <a:schemeClr val="accent1"/>
              </a:buClr>
              <a:buFont typeface="Wingdings" pitchFamily="2" charset="2"/>
              <a:buChar char="ü"/>
            </a:pPr>
            <a:r>
              <a:rPr lang="it-IT" sz="1600" b="0" dirty="0">
                <a:solidFill>
                  <a:schemeClr val="tx1"/>
                </a:solidFill>
                <a:latin typeface="Arial" pitchFamily="34" charset="0"/>
                <a:cs typeface="Arial" pitchFamily="34" charset="0"/>
              </a:rPr>
              <a:t>Confronto tra la propensione al rischio e la scelta della priorità </a:t>
            </a:r>
            <a:r>
              <a:rPr lang="it-IT" sz="1600" b="0" dirty="0" smtClean="0">
                <a:solidFill>
                  <a:schemeClr val="tx1"/>
                </a:solidFill>
                <a:latin typeface="Arial" pitchFamily="34" charset="0"/>
                <a:cs typeface="Arial" pitchFamily="34" charset="0"/>
              </a:rPr>
              <a:t>desiderata</a:t>
            </a:r>
          </a:p>
          <a:p>
            <a:pPr marL="642937" lvl="1" indent="-285750" algn="just" defTabSz="290513">
              <a:lnSpc>
                <a:spcPct val="100000"/>
              </a:lnSpc>
              <a:spcAft>
                <a:spcPct val="0"/>
              </a:spcAft>
              <a:buClr>
                <a:schemeClr val="accent1"/>
              </a:buClr>
              <a:buFont typeface="Wingdings" pitchFamily="2" charset="2"/>
              <a:buChar char="ü"/>
            </a:pPr>
            <a:endParaRPr lang="it-IT" sz="1600" b="0" dirty="0">
              <a:solidFill>
                <a:schemeClr val="tx1"/>
              </a:solidFill>
              <a:latin typeface="Arial" pitchFamily="34" charset="0"/>
              <a:cs typeface="Arial" pitchFamily="34" charset="0"/>
            </a:endParaRPr>
          </a:p>
          <a:p>
            <a:pPr marL="642937" lvl="1" indent="-285750" algn="just" defTabSz="290513">
              <a:lnSpc>
                <a:spcPct val="100000"/>
              </a:lnSpc>
              <a:spcAft>
                <a:spcPct val="0"/>
              </a:spcAft>
              <a:buClr>
                <a:schemeClr val="accent1"/>
              </a:buClr>
              <a:buFont typeface="Wingdings" pitchFamily="2" charset="2"/>
              <a:buChar char="ü"/>
            </a:pPr>
            <a:r>
              <a:rPr lang="it-IT" sz="1600" b="0" dirty="0">
                <a:solidFill>
                  <a:schemeClr val="tx1"/>
                </a:solidFill>
                <a:latin typeface="Arial" pitchFamily="34" charset="0"/>
                <a:cs typeface="Arial" pitchFamily="34" charset="0"/>
              </a:rPr>
              <a:t>Confronto con il mercato </a:t>
            </a:r>
            <a:r>
              <a:rPr lang="it-IT" sz="1600" b="0" dirty="0" err="1">
                <a:solidFill>
                  <a:schemeClr val="tx1"/>
                </a:solidFill>
                <a:latin typeface="Arial" pitchFamily="34" charset="0"/>
                <a:cs typeface="Arial" pitchFamily="34" charset="0"/>
              </a:rPr>
              <a:t>riassicurativo</a:t>
            </a:r>
            <a:r>
              <a:rPr lang="it-IT" sz="1600" b="0" dirty="0">
                <a:solidFill>
                  <a:schemeClr val="tx1"/>
                </a:solidFill>
                <a:latin typeface="Arial" pitchFamily="34" charset="0"/>
                <a:cs typeface="Arial" pitchFamily="34" charset="0"/>
              </a:rPr>
              <a:t> </a:t>
            </a:r>
            <a:r>
              <a:rPr lang="it-IT" sz="1600" b="0" dirty="0" smtClean="0">
                <a:solidFill>
                  <a:schemeClr val="tx1"/>
                </a:solidFill>
                <a:latin typeface="Arial" pitchFamily="34" charset="0"/>
                <a:cs typeface="Arial" pitchFamily="34" charset="0"/>
              </a:rPr>
              <a:t>disponibile</a:t>
            </a:r>
          </a:p>
          <a:p>
            <a:pPr marL="642937" lvl="1" indent="-285750" algn="just" defTabSz="290513">
              <a:lnSpc>
                <a:spcPct val="100000"/>
              </a:lnSpc>
              <a:spcAft>
                <a:spcPct val="0"/>
              </a:spcAft>
              <a:buClr>
                <a:schemeClr val="accent1"/>
              </a:buClr>
              <a:buFont typeface="Wingdings" pitchFamily="2" charset="2"/>
              <a:buChar char="ü"/>
            </a:pPr>
            <a:endParaRPr lang="it-IT" sz="1600" b="0" dirty="0">
              <a:solidFill>
                <a:schemeClr val="tx1"/>
              </a:solidFill>
              <a:latin typeface="Arial" pitchFamily="34" charset="0"/>
              <a:cs typeface="Arial" pitchFamily="34" charset="0"/>
            </a:endParaRPr>
          </a:p>
          <a:p>
            <a:pPr marL="642937" lvl="1" indent="-285750" algn="just" defTabSz="290513">
              <a:lnSpc>
                <a:spcPct val="100000"/>
              </a:lnSpc>
              <a:spcAft>
                <a:spcPct val="0"/>
              </a:spcAft>
              <a:buClr>
                <a:schemeClr val="accent1"/>
              </a:buClr>
              <a:buFont typeface="Wingdings" pitchFamily="2" charset="2"/>
              <a:buChar char="ü"/>
            </a:pPr>
            <a:r>
              <a:rPr lang="it-IT" sz="1600" b="0" dirty="0">
                <a:solidFill>
                  <a:schemeClr val="tx1"/>
                </a:solidFill>
                <a:latin typeface="Arial" pitchFamily="34" charset="0"/>
                <a:cs typeface="Arial" pitchFamily="34" charset="0"/>
              </a:rPr>
              <a:t>Valutazione delle condizioni </a:t>
            </a:r>
            <a:r>
              <a:rPr lang="it-IT" sz="1600" b="0" dirty="0" err="1">
                <a:solidFill>
                  <a:schemeClr val="tx1"/>
                </a:solidFill>
                <a:latin typeface="Arial" pitchFamily="34" charset="0"/>
                <a:cs typeface="Arial" pitchFamily="34" charset="0"/>
              </a:rPr>
              <a:t>riassicurative</a:t>
            </a:r>
            <a:r>
              <a:rPr lang="it-IT" sz="1600" b="0" dirty="0">
                <a:solidFill>
                  <a:schemeClr val="tx1"/>
                </a:solidFill>
                <a:latin typeface="Arial" pitchFamily="34" charset="0"/>
                <a:cs typeface="Arial" pitchFamily="34" charset="0"/>
              </a:rPr>
              <a:t> ipotizzate, incluso il costo delle coperture  e valutazione ai fini degli effetti sul margine di solvibilità </a:t>
            </a:r>
            <a:endParaRPr lang="it-IT" sz="1600" b="0" dirty="0" smtClean="0">
              <a:solidFill>
                <a:schemeClr val="tx1"/>
              </a:solidFill>
              <a:latin typeface="Arial" pitchFamily="34" charset="0"/>
              <a:cs typeface="Arial" pitchFamily="34" charset="0"/>
            </a:endParaRPr>
          </a:p>
          <a:p>
            <a:pPr marL="642937" lvl="1" indent="-285750" algn="just" defTabSz="290513">
              <a:lnSpc>
                <a:spcPct val="100000"/>
              </a:lnSpc>
              <a:spcAft>
                <a:spcPct val="0"/>
              </a:spcAft>
              <a:buClr>
                <a:schemeClr val="accent1"/>
              </a:buClr>
              <a:buFont typeface="Wingdings" pitchFamily="2" charset="2"/>
              <a:buChar char="ü"/>
            </a:pPr>
            <a:endParaRPr lang="it-IT" sz="1600" b="0" dirty="0">
              <a:solidFill>
                <a:schemeClr val="tx1"/>
              </a:solidFill>
              <a:latin typeface="Arial" pitchFamily="34" charset="0"/>
              <a:cs typeface="Arial" pitchFamily="34" charset="0"/>
            </a:endParaRPr>
          </a:p>
          <a:p>
            <a:pPr marL="642937" lvl="1" indent="-285750" algn="just" defTabSz="290513">
              <a:lnSpc>
                <a:spcPct val="100000"/>
              </a:lnSpc>
              <a:spcAft>
                <a:spcPct val="0"/>
              </a:spcAft>
              <a:buClr>
                <a:schemeClr val="accent1"/>
              </a:buClr>
              <a:buFont typeface="Wingdings" pitchFamily="2" charset="2"/>
              <a:buChar char="ü"/>
            </a:pPr>
            <a:r>
              <a:rPr lang="it-IT" sz="1600" b="0" dirty="0">
                <a:solidFill>
                  <a:schemeClr val="tx1"/>
                </a:solidFill>
                <a:latin typeface="Arial" pitchFamily="34" charset="0"/>
                <a:cs typeface="Arial" pitchFamily="34" charset="0"/>
              </a:rPr>
              <a:t>Impatto della Riassicurazione sul Capitale richiesto in base alle nuove regole di </a:t>
            </a:r>
            <a:r>
              <a:rPr lang="it-IT" sz="1600" b="0" dirty="0" err="1">
                <a:solidFill>
                  <a:schemeClr val="tx1"/>
                </a:solidFill>
                <a:latin typeface="Arial" pitchFamily="34" charset="0"/>
                <a:cs typeface="Arial" pitchFamily="34" charset="0"/>
              </a:rPr>
              <a:t>Solvency</a:t>
            </a:r>
            <a:r>
              <a:rPr lang="it-IT" sz="1600" b="0" dirty="0">
                <a:solidFill>
                  <a:schemeClr val="tx1"/>
                </a:solidFill>
                <a:latin typeface="Arial" pitchFamily="34" charset="0"/>
                <a:cs typeface="Arial" pitchFamily="34" charset="0"/>
              </a:rPr>
              <a:t> </a:t>
            </a:r>
            <a:r>
              <a:rPr lang="it-IT" sz="1600" b="0" dirty="0" smtClean="0">
                <a:solidFill>
                  <a:schemeClr val="tx1"/>
                </a:solidFill>
                <a:latin typeface="Arial" pitchFamily="34" charset="0"/>
                <a:cs typeface="Arial" pitchFamily="34" charset="0"/>
              </a:rPr>
              <a:t>II</a:t>
            </a:r>
            <a:endParaRPr lang="it-IT" sz="1600" b="0" dirty="0">
              <a:solidFill>
                <a:schemeClr val="tx1"/>
              </a:solidFill>
              <a:latin typeface="Arial" pitchFamily="34" charset="0"/>
              <a:cs typeface="Arial" pitchFamily="34" charset="0"/>
            </a:endParaRPr>
          </a:p>
        </p:txBody>
      </p:sp>
      <p:sp>
        <p:nvSpPr>
          <p:cNvPr id="4" name="CasellaDiTesto 3"/>
          <p:cNvSpPr txBox="1"/>
          <p:nvPr/>
        </p:nvSpPr>
        <p:spPr>
          <a:xfrm>
            <a:off x="0" y="6309320"/>
            <a:ext cx="4680520" cy="646331"/>
          </a:xfrm>
          <a:prstGeom prst="rect">
            <a:avLst/>
          </a:prstGeom>
          <a:noFill/>
          <a:ln>
            <a:noFill/>
          </a:ln>
        </p:spPr>
        <p:txBody>
          <a:bodyPr wrap="square" rtlCol="0">
            <a:spAutoFit/>
          </a:bodyPr>
          <a:lstStyle/>
          <a:p>
            <a:pPr algn="ctr"/>
            <a:r>
              <a:rPr lang="it-IT" sz="1200" dirty="0">
                <a:solidFill>
                  <a:srgbClr val="002060"/>
                </a:solidFill>
                <a:latin typeface="Arial" pitchFamily="34" charset="0"/>
                <a:cs typeface="Arial" pitchFamily="34" charset="0"/>
              </a:rPr>
              <a:t>Ottimizzazione  del capitale e gestione dei rischi della compagnia in </a:t>
            </a:r>
            <a:r>
              <a:rPr lang="it-IT" sz="1200" dirty="0" err="1">
                <a:solidFill>
                  <a:srgbClr val="002060"/>
                </a:solidFill>
                <a:latin typeface="Arial" pitchFamily="34" charset="0"/>
                <a:cs typeface="Arial" pitchFamily="34" charset="0"/>
              </a:rPr>
              <a:t>Solvency</a:t>
            </a:r>
            <a:r>
              <a:rPr lang="it-IT" sz="1200" dirty="0">
                <a:solidFill>
                  <a:srgbClr val="002060"/>
                </a:solidFill>
                <a:latin typeface="Arial" pitchFamily="34" charset="0"/>
                <a:cs typeface="Arial" pitchFamily="34" charset="0"/>
              </a:rPr>
              <a:t> II: la riassicurazione che ruolo ha?</a:t>
            </a:r>
            <a:br>
              <a:rPr lang="it-IT" sz="1200" dirty="0">
                <a:solidFill>
                  <a:srgbClr val="002060"/>
                </a:solidFill>
                <a:latin typeface="Arial" pitchFamily="34" charset="0"/>
                <a:cs typeface="Arial" pitchFamily="34" charset="0"/>
              </a:rPr>
            </a:br>
            <a:endParaRPr lang="it-IT" sz="1200" dirty="0">
              <a:solidFill>
                <a:srgbClr val="002060"/>
              </a:solidFill>
            </a:endParaRPr>
          </a:p>
        </p:txBody>
      </p:sp>
      <p:sp>
        <p:nvSpPr>
          <p:cNvPr id="5" name="CasellaDiTesto 4"/>
          <p:cNvSpPr txBox="1"/>
          <p:nvPr/>
        </p:nvSpPr>
        <p:spPr>
          <a:xfrm>
            <a:off x="6948264" y="6401652"/>
            <a:ext cx="1944216" cy="461665"/>
          </a:xfrm>
          <a:prstGeom prst="rect">
            <a:avLst/>
          </a:prstGeom>
          <a:noFill/>
          <a:ln>
            <a:noFill/>
          </a:ln>
        </p:spPr>
        <p:txBody>
          <a:bodyPr wrap="square" rtlCol="0">
            <a:spAutoFit/>
          </a:bodyPr>
          <a:lstStyle/>
          <a:p>
            <a:pPr algn="ctr"/>
            <a:r>
              <a:rPr lang="it-IT" sz="1200" dirty="0" smtClean="0">
                <a:solidFill>
                  <a:srgbClr val="002060"/>
                </a:solidFill>
                <a:latin typeface="Arial" pitchFamily="34" charset="0"/>
                <a:cs typeface="Arial" pitchFamily="34" charset="0"/>
              </a:rPr>
              <a:t>Bologna 3/11/2011</a:t>
            </a:r>
            <a:r>
              <a:rPr lang="it-IT" sz="1200" dirty="0">
                <a:solidFill>
                  <a:srgbClr val="002060"/>
                </a:solidFill>
                <a:latin typeface="Arial" pitchFamily="34" charset="0"/>
                <a:cs typeface="Arial" pitchFamily="34" charset="0"/>
              </a:rPr>
              <a:t/>
            </a:r>
            <a:br>
              <a:rPr lang="it-IT" sz="1200" dirty="0">
                <a:solidFill>
                  <a:srgbClr val="002060"/>
                </a:solidFill>
                <a:latin typeface="Arial" pitchFamily="34" charset="0"/>
                <a:cs typeface="Arial" pitchFamily="34" charset="0"/>
              </a:rPr>
            </a:br>
            <a:endParaRPr lang="it-IT" sz="1200" dirty="0">
              <a:solidFill>
                <a:srgbClr val="002060"/>
              </a:solidFill>
            </a:endParaRPr>
          </a:p>
        </p:txBody>
      </p:sp>
    </p:spTree>
    <p:extLst>
      <p:ext uri="{BB962C8B-B14F-4D97-AF65-F5344CB8AC3E}">
        <p14:creationId xmlns:p14="http://schemas.microsoft.com/office/powerpoint/2010/main" val="37247872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1666" name="Rectangle 2"/>
          <p:cNvSpPr>
            <a:spLocks noGrp="1" noChangeArrowheads="1"/>
          </p:cNvSpPr>
          <p:nvPr>
            <p:ph type="title"/>
          </p:nvPr>
        </p:nvSpPr>
        <p:spPr>
          <a:xfrm>
            <a:off x="377600" y="-27384"/>
            <a:ext cx="8514879" cy="1143000"/>
          </a:xfrm>
          <a:noFill/>
          <a:extLs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ormAutofit/>
          </a:bodyPr>
          <a:lstStyle/>
          <a:p>
            <a:r>
              <a:rPr lang="it-IT" sz="2800" b="1" dirty="0" smtClean="0">
                <a:solidFill>
                  <a:srgbClr val="1D1C28"/>
                </a:solidFill>
                <a:latin typeface="Arial" pitchFamily="34" charset="0"/>
                <a:cs typeface="Arial" pitchFamily="34" charset="0"/>
              </a:rPr>
              <a:t>Strumenti di valutazione della struttura </a:t>
            </a:r>
            <a:r>
              <a:rPr lang="it-IT" sz="2800" b="1" dirty="0" err="1" smtClean="0">
                <a:solidFill>
                  <a:srgbClr val="1D1C28"/>
                </a:solidFill>
                <a:latin typeface="Arial" pitchFamily="34" charset="0"/>
                <a:cs typeface="Arial" pitchFamily="34" charset="0"/>
              </a:rPr>
              <a:t>riassicurativa</a:t>
            </a:r>
            <a:endParaRPr lang="it-IT" sz="2800" b="1" dirty="0">
              <a:solidFill>
                <a:srgbClr val="1D1C28"/>
              </a:solidFill>
              <a:latin typeface="Arial" pitchFamily="34" charset="0"/>
              <a:cs typeface="Arial" pitchFamily="34" charset="0"/>
            </a:endParaRPr>
          </a:p>
        </p:txBody>
      </p:sp>
      <p:sp>
        <p:nvSpPr>
          <p:cNvPr id="881667" name="Rectangle 3"/>
          <p:cNvSpPr>
            <a:spLocks noChangeArrowheads="1"/>
          </p:cNvSpPr>
          <p:nvPr/>
        </p:nvSpPr>
        <p:spPr bwMode="auto">
          <a:xfrm>
            <a:off x="411163" y="1196752"/>
            <a:ext cx="8123237"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85750" indent="-285750" algn="just" defTabSz="290513">
              <a:lnSpc>
                <a:spcPct val="100000"/>
              </a:lnSpc>
              <a:spcBef>
                <a:spcPct val="85000"/>
              </a:spcBef>
              <a:spcAft>
                <a:spcPct val="0"/>
              </a:spcAft>
              <a:buClr>
                <a:schemeClr val="accent1"/>
              </a:buClr>
              <a:buFont typeface="Wingdings" pitchFamily="2" charset="2"/>
              <a:buChar char="Ø"/>
            </a:pPr>
            <a:r>
              <a:rPr lang="it-IT" sz="1600" b="0" dirty="0" smtClean="0">
                <a:solidFill>
                  <a:schemeClr val="tx1"/>
                </a:solidFill>
                <a:latin typeface="Arial" pitchFamily="34" charset="0"/>
                <a:cs typeface="Arial" pitchFamily="34" charset="0"/>
              </a:rPr>
              <a:t>Per la valutazione e quindi l’</a:t>
            </a:r>
            <a:r>
              <a:rPr lang="it-IT" sz="1600" dirty="0" smtClean="0">
                <a:latin typeface="Arial" pitchFamily="34" charset="0"/>
                <a:cs typeface="Arial" pitchFamily="34" charset="0"/>
              </a:rPr>
              <a:t>ottimizzazione della struttura </a:t>
            </a:r>
            <a:r>
              <a:rPr lang="it-IT" sz="1600" dirty="0" err="1" smtClean="0">
                <a:latin typeface="Arial" pitchFamily="34" charset="0"/>
                <a:cs typeface="Arial" pitchFamily="34" charset="0"/>
              </a:rPr>
              <a:t>riassicurativa</a:t>
            </a:r>
            <a:r>
              <a:rPr lang="it-IT" sz="1600" dirty="0" smtClean="0">
                <a:latin typeface="Arial" pitchFamily="34" charset="0"/>
                <a:cs typeface="Arial" pitchFamily="34" charset="0"/>
              </a:rPr>
              <a:t> di un compagnia di assicurazione si possono utilizzare </a:t>
            </a:r>
            <a:r>
              <a:rPr lang="it-IT" sz="1600" b="0" dirty="0" smtClean="0">
                <a:solidFill>
                  <a:schemeClr val="tx1"/>
                </a:solidFill>
                <a:latin typeface="Arial" pitchFamily="34" charset="0"/>
                <a:cs typeface="Arial" pitchFamily="34" charset="0"/>
              </a:rPr>
              <a:t>strumenti che aiutano </a:t>
            </a:r>
            <a:r>
              <a:rPr lang="it-IT" sz="1600" b="0" dirty="0">
                <a:solidFill>
                  <a:schemeClr val="tx1"/>
                </a:solidFill>
                <a:latin typeface="Arial" pitchFamily="34" charset="0"/>
                <a:cs typeface="Arial" pitchFamily="34" charset="0"/>
              </a:rPr>
              <a:t>ad identificare</a:t>
            </a:r>
            <a:r>
              <a:rPr lang="it-IT" sz="1600" b="0" dirty="0" smtClean="0">
                <a:solidFill>
                  <a:schemeClr val="tx1"/>
                </a:solidFill>
                <a:latin typeface="Arial" pitchFamily="34" charset="0"/>
                <a:cs typeface="Arial" pitchFamily="34" charset="0"/>
              </a:rPr>
              <a:t>:</a:t>
            </a:r>
          </a:p>
          <a:p>
            <a:pPr marL="285750" indent="-285750" algn="just" defTabSz="290513">
              <a:lnSpc>
                <a:spcPct val="100000"/>
              </a:lnSpc>
              <a:spcBef>
                <a:spcPct val="85000"/>
              </a:spcBef>
              <a:spcAft>
                <a:spcPct val="0"/>
              </a:spcAft>
              <a:buClr>
                <a:schemeClr val="accent1"/>
              </a:buClr>
              <a:buFont typeface="Wingdings" pitchFamily="2" charset="2"/>
              <a:buChar char="Ø"/>
            </a:pPr>
            <a:endParaRPr lang="it-IT" sz="1600" b="0" dirty="0" smtClean="0">
              <a:solidFill>
                <a:schemeClr val="tx1"/>
              </a:solidFill>
              <a:latin typeface="Arial" pitchFamily="34" charset="0"/>
              <a:cs typeface="Arial" pitchFamily="34" charset="0"/>
            </a:endParaRPr>
          </a:p>
          <a:p>
            <a:pPr marL="642937" lvl="1" indent="-285750" algn="just" defTabSz="290513">
              <a:lnSpc>
                <a:spcPct val="100000"/>
              </a:lnSpc>
              <a:spcAft>
                <a:spcPct val="0"/>
              </a:spcAft>
              <a:buClr>
                <a:schemeClr val="accent1"/>
              </a:buClr>
              <a:buFont typeface="Wingdings" pitchFamily="2" charset="2"/>
              <a:buChar char="ü"/>
            </a:pPr>
            <a:r>
              <a:rPr lang="it-IT" sz="1600" b="0" dirty="0" smtClean="0">
                <a:solidFill>
                  <a:schemeClr val="tx1"/>
                </a:solidFill>
                <a:latin typeface="Arial" pitchFamily="34" charset="0"/>
                <a:cs typeface="Arial" pitchFamily="34" charset="0"/>
              </a:rPr>
              <a:t>La </a:t>
            </a:r>
            <a:r>
              <a:rPr lang="it-IT" sz="1600" b="0" dirty="0">
                <a:solidFill>
                  <a:schemeClr val="tx1"/>
                </a:solidFill>
                <a:latin typeface="Arial" pitchFamily="34" charset="0"/>
                <a:cs typeface="Arial" pitchFamily="34" charset="0"/>
              </a:rPr>
              <a:t>quantità di rischio trasferita attraverso la </a:t>
            </a:r>
            <a:r>
              <a:rPr lang="it-IT" sz="1600" b="0" dirty="0" smtClean="0">
                <a:solidFill>
                  <a:schemeClr val="tx1"/>
                </a:solidFill>
                <a:latin typeface="Arial" pitchFamily="34" charset="0"/>
                <a:cs typeface="Arial" pitchFamily="34" charset="0"/>
              </a:rPr>
              <a:t>riassicurazione</a:t>
            </a:r>
          </a:p>
          <a:p>
            <a:pPr marL="642937" lvl="1" indent="-285750" algn="just" defTabSz="290513">
              <a:lnSpc>
                <a:spcPct val="100000"/>
              </a:lnSpc>
              <a:spcAft>
                <a:spcPct val="0"/>
              </a:spcAft>
              <a:buClr>
                <a:schemeClr val="accent1"/>
              </a:buClr>
              <a:buFont typeface="Wingdings" pitchFamily="2" charset="2"/>
              <a:buChar char="ü"/>
            </a:pPr>
            <a:endParaRPr lang="it-IT" sz="1600" b="0" dirty="0">
              <a:solidFill>
                <a:schemeClr val="tx1"/>
              </a:solidFill>
              <a:latin typeface="Arial" pitchFamily="34" charset="0"/>
              <a:cs typeface="Arial" pitchFamily="34" charset="0"/>
            </a:endParaRPr>
          </a:p>
          <a:p>
            <a:pPr marL="642937" lvl="1" indent="-285750" algn="just" defTabSz="290513">
              <a:lnSpc>
                <a:spcPct val="100000"/>
              </a:lnSpc>
              <a:spcAft>
                <a:spcPct val="0"/>
              </a:spcAft>
              <a:buClr>
                <a:schemeClr val="accent1"/>
              </a:buClr>
              <a:buFont typeface="Wingdings" pitchFamily="2" charset="2"/>
              <a:buChar char="ü"/>
            </a:pPr>
            <a:r>
              <a:rPr lang="it-IT" sz="1600" b="0" dirty="0">
                <a:solidFill>
                  <a:schemeClr val="tx1"/>
                </a:solidFill>
                <a:latin typeface="Arial" pitchFamily="34" charset="0"/>
                <a:cs typeface="Arial" pitchFamily="34" charset="0"/>
              </a:rPr>
              <a:t>Il capitale liberato attraverso la transazione </a:t>
            </a:r>
            <a:r>
              <a:rPr lang="it-IT" sz="1600" b="0" dirty="0" err="1" smtClean="0">
                <a:solidFill>
                  <a:schemeClr val="tx1"/>
                </a:solidFill>
                <a:latin typeface="Arial" pitchFamily="34" charset="0"/>
                <a:cs typeface="Arial" pitchFamily="34" charset="0"/>
              </a:rPr>
              <a:t>riassicurativa</a:t>
            </a:r>
            <a:endParaRPr lang="it-IT" sz="1600" b="0" dirty="0" smtClean="0">
              <a:solidFill>
                <a:schemeClr val="tx1"/>
              </a:solidFill>
              <a:latin typeface="Arial" pitchFamily="34" charset="0"/>
              <a:cs typeface="Arial" pitchFamily="34" charset="0"/>
            </a:endParaRPr>
          </a:p>
          <a:p>
            <a:pPr marL="642937" lvl="1" indent="-285750" algn="just" defTabSz="290513">
              <a:lnSpc>
                <a:spcPct val="100000"/>
              </a:lnSpc>
              <a:spcAft>
                <a:spcPct val="0"/>
              </a:spcAft>
              <a:buClr>
                <a:schemeClr val="accent1"/>
              </a:buClr>
              <a:buFont typeface="Wingdings" pitchFamily="2" charset="2"/>
              <a:buChar char="ü"/>
            </a:pPr>
            <a:endParaRPr lang="it-IT" sz="1600" b="0" dirty="0">
              <a:solidFill>
                <a:schemeClr val="tx1"/>
              </a:solidFill>
              <a:latin typeface="Arial" pitchFamily="34" charset="0"/>
              <a:cs typeface="Arial" pitchFamily="34" charset="0"/>
            </a:endParaRPr>
          </a:p>
          <a:p>
            <a:pPr marL="642937" lvl="1" indent="-285750" algn="just" defTabSz="290513">
              <a:lnSpc>
                <a:spcPct val="100000"/>
              </a:lnSpc>
              <a:spcAft>
                <a:spcPct val="0"/>
              </a:spcAft>
              <a:buClr>
                <a:schemeClr val="accent1"/>
              </a:buClr>
              <a:buFont typeface="Wingdings" pitchFamily="2" charset="2"/>
              <a:buChar char="ü"/>
            </a:pPr>
            <a:r>
              <a:rPr lang="it-IT" sz="1600" b="0" dirty="0">
                <a:solidFill>
                  <a:schemeClr val="tx1"/>
                </a:solidFill>
                <a:latin typeface="Arial" pitchFamily="34" charset="0"/>
                <a:cs typeface="Arial" pitchFamily="34" charset="0"/>
              </a:rPr>
              <a:t>Il Return On </a:t>
            </a:r>
            <a:r>
              <a:rPr lang="it-IT" sz="1600" b="0" dirty="0" err="1">
                <a:solidFill>
                  <a:schemeClr val="tx1"/>
                </a:solidFill>
                <a:latin typeface="Arial" pitchFamily="34" charset="0"/>
                <a:cs typeface="Arial" pitchFamily="34" charset="0"/>
              </a:rPr>
              <a:t>Equity</a:t>
            </a:r>
            <a:r>
              <a:rPr lang="it-IT" sz="1600" b="0" dirty="0">
                <a:solidFill>
                  <a:schemeClr val="tx1"/>
                </a:solidFill>
                <a:latin typeface="Arial" pitchFamily="34" charset="0"/>
                <a:cs typeface="Arial" pitchFamily="34" charset="0"/>
              </a:rPr>
              <a:t> </a:t>
            </a:r>
            <a:r>
              <a:rPr lang="it-IT" sz="1600" b="0" dirty="0" smtClean="0">
                <a:solidFill>
                  <a:schemeClr val="tx1"/>
                </a:solidFill>
                <a:latin typeface="Arial" pitchFamily="34" charset="0"/>
                <a:cs typeface="Arial" pitchFamily="34" charset="0"/>
              </a:rPr>
              <a:t>ceduto</a:t>
            </a:r>
          </a:p>
          <a:p>
            <a:pPr marL="642937" lvl="1" indent="-285750" algn="just" defTabSz="290513">
              <a:lnSpc>
                <a:spcPct val="100000"/>
              </a:lnSpc>
              <a:spcAft>
                <a:spcPct val="0"/>
              </a:spcAft>
              <a:buClr>
                <a:schemeClr val="accent1"/>
              </a:buClr>
              <a:buFont typeface="Wingdings" pitchFamily="2" charset="2"/>
              <a:buChar char="ü"/>
            </a:pPr>
            <a:endParaRPr lang="it-IT" sz="1600" b="0" dirty="0">
              <a:solidFill>
                <a:schemeClr val="tx1"/>
              </a:solidFill>
              <a:latin typeface="Arial" pitchFamily="34" charset="0"/>
              <a:cs typeface="Arial" pitchFamily="34" charset="0"/>
            </a:endParaRPr>
          </a:p>
          <a:p>
            <a:pPr marL="642937" lvl="1" indent="-285750" algn="just" defTabSz="290513">
              <a:lnSpc>
                <a:spcPct val="100000"/>
              </a:lnSpc>
              <a:spcAft>
                <a:spcPct val="0"/>
              </a:spcAft>
              <a:buClr>
                <a:schemeClr val="accent1"/>
              </a:buClr>
              <a:buFont typeface="Wingdings" pitchFamily="2" charset="2"/>
              <a:buChar char="ü"/>
            </a:pPr>
            <a:r>
              <a:rPr lang="it-IT" sz="1600" b="0" dirty="0">
                <a:solidFill>
                  <a:schemeClr val="tx1"/>
                </a:solidFill>
                <a:latin typeface="Arial" pitchFamily="34" charset="0"/>
                <a:cs typeface="Arial" pitchFamily="34" charset="0"/>
              </a:rPr>
              <a:t>Il valore comparativo di altre forme di </a:t>
            </a:r>
            <a:r>
              <a:rPr lang="it-IT" sz="1600" b="0" dirty="0" smtClean="0">
                <a:solidFill>
                  <a:schemeClr val="tx1"/>
                </a:solidFill>
                <a:latin typeface="Arial" pitchFamily="34" charset="0"/>
                <a:cs typeface="Arial" pitchFamily="34" charset="0"/>
              </a:rPr>
              <a:t>capitale</a:t>
            </a:r>
          </a:p>
          <a:p>
            <a:pPr marL="642937" lvl="1" indent="-285750" algn="just" defTabSz="290513">
              <a:lnSpc>
                <a:spcPct val="100000"/>
              </a:lnSpc>
              <a:spcAft>
                <a:spcPct val="0"/>
              </a:spcAft>
              <a:buClr>
                <a:schemeClr val="accent1"/>
              </a:buClr>
              <a:buFont typeface="Wingdings" pitchFamily="2" charset="2"/>
              <a:buChar char="ü"/>
            </a:pPr>
            <a:endParaRPr lang="it-IT" sz="1600" b="0" dirty="0">
              <a:solidFill>
                <a:schemeClr val="tx1"/>
              </a:solidFill>
              <a:latin typeface="Arial" pitchFamily="34" charset="0"/>
              <a:cs typeface="Arial" pitchFamily="34" charset="0"/>
            </a:endParaRPr>
          </a:p>
          <a:p>
            <a:pPr marL="642937" lvl="1" indent="-285750" algn="just" defTabSz="290513">
              <a:lnSpc>
                <a:spcPct val="100000"/>
              </a:lnSpc>
              <a:spcAft>
                <a:spcPct val="0"/>
              </a:spcAft>
              <a:buClr>
                <a:schemeClr val="accent1"/>
              </a:buClr>
              <a:buFont typeface="Wingdings" pitchFamily="2" charset="2"/>
              <a:buChar char="ü"/>
            </a:pPr>
            <a:r>
              <a:rPr lang="it-IT" sz="1600" b="0" dirty="0">
                <a:solidFill>
                  <a:schemeClr val="tx1"/>
                </a:solidFill>
                <a:latin typeface="Arial" pitchFamily="34" charset="0"/>
                <a:cs typeface="Arial" pitchFamily="34" charset="0"/>
              </a:rPr>
              <a:t>L’impatto delle coperture </a:t>
            </a:r>
            <a:r>
              <a:rPr lang="it-IT" sz="1600" b="0" dirty="0" err="1">
                <a:solidFill>
                  <a:schemeClr val="tx1"/>
                </a:solidFill>
                <a:latin typeface="Arial" pitchFamily="34" charset="0"/>
                <a:cs typeface="Arial" pitchFamily="34" charset="0"/>
              </a:rPr>
              <a:t>riassicurative</a:t>
            </a:r>
            <a:r>
              <a:rPr lang="it-IT" sz="1600" b="0" dirty="0">
                <a:solidFill>
                  <a:schemeClr val="tx1"/>
                </a:solidFill>
                <a:latin typeface="Arial" pitchFamily="34" charset="0"/>
                <a:cs typeface="Arial" pitchFamily="34" charset="0"/>
              </a:rPr>
              <a:t> a livello di business </a:t>
            </a:r>
            <a:r>
              <a:rPr lang="it-IT" sz="1600" b="0" dirty="0" err="1">
                <a:solidFill>
                  <a:schemeClr val="tx1"/>
                </a:solidFill>
                <a:latin typeface="Arial" pitchFamily="34" charset="0"/>
                <a:cs typeface="Arial" pitchFamily="34" charset="0"/>
              </a:rPr>
              <a:t>unit</a:t>
            </a:r>
            <a:r>
              <a:rPr lang="it-IT" sz="1600" b="0" dirty="0">
                <a:solidFill>
                  <a:schemeClr val="tx1"/>
                </a:solidFill>
                <a:latin typeface="Arial" pitchFamily="34" charset="0"/>
                <a:cs typeface="Arial" pitchFamily="34" charset="0"/>
              </a:rPr>
              <a:t> o di Compagnia</a:t>
            </a:r>
          </a:p>
        </p:txBody>
      </p:sp>
      <p:sp>
        <p:nvSpPr>
          <p:cNvPr id="2" name="Freccia in giù 1"/>
          <p:cNvSpPr/>
          <p:nvPr/>
        </p:nvSpPr>
        <p:spPr>
          <a:xfrm>
            <a:off x="3275856" y="5229200"/>
            <a:ext cx="1944216"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CasellaDiTesto 4"/>
          <p:cNvSpPr txBox="1"/>
          <p:nvPr/>
        </p:nvSpPr>
        <p:spPr>
          <a:xfrm>
            <a:off x="0" y="6309320"/>
            <a:ext cx="4680520" cy="646331"/>
          </a:xfrm>
          <a:prstGeom prst="rect">
            <a:avLst/>
          </a:prstGeom>
          <a:noFill/>
          <a:ln>
            <a:noFill/>
          </a:ln>
        </p:spPr>
        <p:txBody>
          <a:bodyPr wrap="square" rtlCol="0">
            <a:spAutoFit/>
          </a:bodyPr>
          <a:lstStyle/>
          <a:p>
            <a:pPr algn="ctr"/>
            <a:r>
              <a:rPr lang="it-IT" sz="1200" dirty="0">
                <a:solidFill>
                  <a:srgbClr val="002060"/>
                </a:solidFill>
                <a:latin typeface="Arial" pitchFamily="34" charset="0"/>
                <a:cs typeface="Arial" pitchFamily="34" charset="0"/>
              </a:rPr>
              <a:t>Ottimizzazione  del capitale e gestione dei rischi della compagnia in </a:t>
            </a:r>
            <a:r>
              <a:rPr lang="it-IT" sz="1200" dirty="0" err="1">
                <a:solidFill>
                  <a:srgbClr val="002060"/>
                </a:solidFill>
                <a:latin typeface="Arial" pitchFamily="34" charset="0"/>
                <a:cs typeface="Arial" pitchFamily="34" charset="0"/>
              </a:rPr>
              <a:t>Solvency</a:t>
            </a:r>
            <a:r>
              <a:rPr lang="it-IT" sz="1200" dirty="0">
                <a:solidFill>
                  <a:srgbClr val="002060"/>
                </a:solidFill>
                <a:latin typeface="Arial" pitchFamily="34" charset="0"/>
                <a:cs typeface="Arial" pitchFamily="34" charset="0"/>
              </a:rPr>
              <a:t> II: la riassicurazione che ruolo ha?</a:t>
            </a:r>
            <a:br>
              <a:rPr lang="it-IT" sz="1200" dirty="0">
                <a:solidFill>
                  <a:srgbClr val="002060"/>
                </a:solidFill>
                <a:latin typeface="Arial" pitchFamily="34" charset="0"/>
                <a:cs typeface="Arial" pitchFamily="34" charset="0"/>
              </a:rPr>
            </a:br>
            <a:endParaRPr lang="it-IT" sz="1200" dirty="0">
              <a:solidFill>
                <a:srgbClr val="002060"/>
              </a:solidFill>
            </a:endParaRPr>
          </a:p>
        </p:txBody>
      </p:sp>
      <p:sp>
        <p:nvSpPr>
          <p:cNvPr id="6" name="CasellaDiTesto 5"/>
          <p:cNvSpPr txBox="1"/>
          <p:nvPr/>
        </p:nvSpPr>
        <p:spPr>
          <a:xfrm>
            <a:off x="6948264" y="6401652"/>
            <a:ext cx="1944216" cy="461665"/>
          </a:xfrm>
          <a:prstGeom prst="rect">
            <a:avLst/>
          </a:prstGeom>
          <a:noFill/>
          <a:ln>
            <a:noFill/>
          </a:ln>
        </p:spPr>
        <p:txBody>
          <a:bodyPr wrap="square" rtlCol="0">
            <a:spAutoFit/>
          </a:bodyPr>
          <a:lstStyle/>
          <a:p>
            <a:pPr algn="ctr"/>
            <a:r>
              <a:rPr lang="it-IT" sz="1200" dirty="0" smtClean="0">
                <a:solidFill>
                  <a:srgbClr val="002060"/>
                </a:solidFill>
                <a:latin typeface="Arial" pitchFamily="34" charset="0"/>
                <a:cs typeface="Arial" pitchFamily="34" charset="0"/>
              </a:rPr>
              <a:t>Bologna 3/11/2011</a:t>
            </a:r>
            <a:r>
              <a:rPr lang="it-IT" sz="1200" dirty="0">
                <a:solidFill>
                  <a:srgbClr val="002060"/>
                </a:solidFill>
                <a:latin typeface="Arial" pitchFamily="34" charset="0"/>
                <a:cs typeface="Arial" pitchFamily="34" charset="0"/>
              </a:rPr>
              <a:t/>
            </a:r>
            <a:br>
              <a:rPr lang="it-IT" sz="1200" dirty="0">
                <a:solidFill>
                  <a:srgbClr val="002060"/>
                </a:solidFill>
                <a:latin typeface="Arial" pitchFamily="34" charset="0"/>
                <a:cs typeface="Arial" pitchFamily="34" charset="0"/>
              </a:rPr>
            </a:br>
            <a:endParaRPr lang="it-IT" sz="1200" dirty="0">
              <a:solidFill>
                <a:srgbClr val="002060"/>
              </a:solidFill>
            </a:endParaRPr>
          </a:p>
        </p:txBody>
      </p:sp>
    </p:spTree>
    <p:extLst>
      <p:ext uri="{BB962C8B-B14F-4D97-AF65-F5344CB8AC3E}">
        <p14:creationId xmlns:p14="http://schemas.microsoft.com/office/powerpoint/2010/main" val="13989596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1666" name="Rectangle 2"/>
          <p:cNvSpPr>
            <a:spLocks noGrp="1" noChangeArrowheads="1"/>
          </p:cNvSpPr>
          <p:nvPr>
            <p:ph type="title"/>
          </p:nvPr>
        </p:nvSpPr>
        <p:spPr>
          <a:xfrm>
            <a:off x="377601" y="0"/>
            <a:ext cx="8448512" cy="1143000"/>
          </a:xfrm>
          <a:noFill/>
          <a:extLs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ormAutofit/>
          </a:bodyPr>
          <a:lstStyle/>
          <a:p>
            <a:r>
              <a:rPr lang="it-IT" sz="2800" b="1" dirty="0" smtClean="0">
                <a:solidFill>
                  <a:srgbClr val="1D1C28"/>
                </a:solidFill>
                <a:latin typeface="Arial" pitchFamily="34" charset="0"/>
                <a:cs typeface="Arial" pitchFamily="34" charset="0"/>
              </a:rPr>
              <a:t>Strumenti di valutazione della struttura </a:t>
            </a:r>
            <a:r>
              <a:rPr lang="it-IT" sz="2800" b="1" dirty="0" err="1" smtClean="0">
                <a:solidFill>
                  <a:srgbClr val="1D1C28"/>
                </a:solidFill>
                <a:latin typeface="Arial" pitchFamily="34" charset="0"/>
                <a:cs typeface="Arial" pitchFamily="34" charset="0"/>
              </a:rPr>
              <a:t>riassicurativa</a:t>
            </a:r>
            <a:endParaRPr lang="it-IT" sz="2800" b="1" dirty="0">
              <a:solidFill>
                <a:srgbClr val="1D1C28"/>
              </a:solidFill>
              <a:latin typeface="Arial" pitchFamily="34" charset="0"/>
              <a:cs typeface="Arial" pitchFamily="34" charset="0"/>
            </a:endParaRPr>
          </a:p>
        </p:txBody>
      </p:sp>
      <p:sp>
        <p:nvSpPr>
          <p:cNvPr id="881667" name="Rectangle 3"/>
          <p:cNvSpPr>
            <a:spLocks noChangeArrowheads="1"/>
          </p:cNvSpPr>
          <p:nvPr/>
        </p:nvSpPr>
        <p:spPr bwMode="auto">
          <a:xfrm>
            <a:off x="411163" y="1432520"/>
            <a:ext cx="8123237"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85750" indent="-285750" algn="just" defTabSz="290513" eaLnBrk="0" hangingPunct="0">
              <a:spcBef>
                <a:spcPct val="85000"/>
              </a:spcBef>
              <a:buClr>
                <a:schemeClr val="accent1"/>
              </a:buClr>
              <a:buFont typeface="Wingdings" pitchFamily="2" charset="2"/>
              <a:buChar char="Ø"/>
            </a:pPr>
            <a:r>
              <a:rPr lang="it-IT" sz="1600" dirty="0">
                <a:latin typeface="Arial" pitchFamily="34" charset="0"/>
                <a:cs typeface="Arial" pitchFamily="34" charset="0"/>
              </a:rPr>
              <a:t>L’obiettivo è </a:t>
            </a:r>
            <a:r>
              <a:rPr lang="it-IT" sz="1600" dirty="0" smtClean="0">
                <a:latin typeface="Arial" pitchFamily="34" charset="0"/>
                <a:cs typeface="Arial" pitchFamily="34" charset="0"/>
              </a:rPr>
              <a:t>quindi la </a:t>
            </a:r>
            <a:r>
              <a:rPr lang="it-IT" sz="1600" dirty="0">
                <a:latin typeface="Arial" pitchFamily="34" charset="0"/>
                <a:cs typeface="Arial" pitchFamily="34" charset="0"/>
              </a:rPr>
              <a:t>valutazione di alcuni importanti aspetti della strategia di una compagnia di assicurazioni, come</a:t>
            </a:r>
            <a:r>
              <a:rPr lang="it-IT" sz="1600" dirty="0" smtClean="0">
                <a:latin typeface="Arial" pitchFamily="34" charset="0"/>
                <a:cs typeface="Arial" pitchFamily="34" charset="0"/>
              </a:rPr>
              <a:t>:</a:t>
            </a:r>
          </a:p>
          <a:p>
            <a:pPr algn="just" defTabSz="290513" eaLnBrk="0" hangingPunct="0">
              <a:spcBef>
                <a:spcPct val="85000"/>
              </a:spcBef>
              <a:buClr>
                <a:schemeClr val="folHlink"/>
              </a:buClr>
            </a:pPr>
            <a:endParaRPr lang="it-IT" sz="1600" dirty="0">
              <a:latin typeface="Arial" pitchFamily="34" charset="0"/>
              <a:cs typeface="Arial" pitchFamily="34" charset="0"/>
            </a:endParaRPr>
          </a:p>
          <a:p>
            <a:pPr marL="901700" lvl="2" indent="-177800" defTabSz="290513" eaLnBrk="0" hangingPunct="0">
              <a:spcBef>
                <a:spcPct val="5000"/>
              </a:spcBef>
              <a:buClr>
                <a:schemeClr val="accent1"/>
              </a:buClr>
              <a:buFont typeface="Arial" pitchFamily="34" charset="0"/>
              <a:buChar char="–"/>
            </a:pPr>
            <a:r>
              <a:rPr lang="it-IT" sz="1600" dirty="0" smtClean="0">
                <a:latin typeface="Arial" pitchFamily="34" charset="0"/>
                <a:cs typeface="Arial" pitchFamily="34" charset="0"/>
              </a:rPr>
              <a:t> la </a:t>
            </a:r>
            <a:r>
              <a:rPr lang="it-IT" sz="1600" dirty="0">
                <a:latin typeface="Arial" pitchFamily="34" charset="0"/>
                <a:cs typeface="Arial" pitchFamily="34" charset="0"/>
              </a:rPr>
              <a:t>relazione tra il volume premi e la volatilità del </a:t>
            </a:r>
            <a:r>
              <a:rPr lang="it-IT" sz="1600" dirty="0" smtClean="0">
                <a:latin typeface="Arial" pitchFamily="34" charset="0"/>
                <a:cs typeface="Arial" pitchFamily="34" charset="0"/>
              </a:rPr>
              <a:t>portafoglio</a:t>
            </a:r>
          </a:p>
          <a:p>
            <a:pPr marL="901700" lvl="2" indent="-177800" defTabSz="290513" eaLnBrk="0" hangingPunct="0">
              <a:spcBef>
                <a:spcPct val="5000"/>
              </a:spcBef>
              <a:buClr>
                <a:schemeClr val="accent1"/>
              </a:buClr>
              <a:buFont typeface="Arial" pitchFamily="34" charset="0"/>
              <a:buChar char="–"/>
            </a:pPr>
            <a:endParaRPr lang="it-IT" sz="1600" dirty="0">
              <a:latin typeface="Arial" pitchFamily="34" charset="0"/>
              <a:cs typeface="Arial" pitchFamily="34" charset="0"/>
            </a:endParaRPr>
          </a:p>
          <a:p>
            <a:pPr marL="901700" lvl="2" indent="-177800" defTabSz="290513" eaLnBrk="0" hangingPunct="0">
              <a:spcBef>
                <a:spcPct val="5000"/>
              </a:spcBef>
              <a:buClr>
                <a:schemeClr val="accent1"/>
              </a:buClr>
              <a:buFont typeface="Arial" pitchFamily="34" charset="0"/>
              <a:buChar char="–"/>
            </a:pPr>
            <a:r>
              <a:rPr lang="it-IT" sz="1600" dirty="0" smtClean="0">
                <a:latin typeface="Arial" pitchFamily="34" charset="0"/>
                <a:cs typeface="Arial" pitchFamily="34" charset="0"/>
              </a:rPr>
              <a:t> la reale esposizione catastrofale</a:t>
            </a:r>
          </a:p>
          <a:p>
            <a:pPr marL="901700" lvl="2" indent="-177800" defTabSz="290513" eaLnBrk="0" hangingPunct="0">
              <a:spcBef>
                <a:spcPct val="5000"/>
              </a:spcBef>
              <a:buClr>
                <a:schemeClr val="accent1"/>
              </a:buClr>
              <a:buFont typeface="Arial" pitchFamily="34" charset="0"/>
              <a:buChar char="–"/>
            </a:pPr>
            <a:endParaRPr lang="it-IT" sz="1600" dirty="0">
              <a:latin typeface="Arial" pitchFamily="34" charset="0"/>
              <a:cs typeface="Arial" pitchFamily="34" charset="0"/>
            </a:endParaRPr>
          </a:p>
          <a:p>
            <a:pPr marL="901700" lvl="2" indent="-177800" defTabSz="290513" eaLnBrk="0" hangingPunct="0">
              <a:spcBef>
                <a:spcPct val="5000"/>
              </a:spcBef>
              <a:buClr>
                <a:schemeClr val="accent1"/>
              </a:buClr>
              <a:buFont typeface="Arial" pitchFamily="34" charset="0"/>
              <a:buChar char="–"/>
            </a:pPr>
            <a:r>
              <a:rPr lang="it-IT" sz="1600" dirty="0" smtClean="0">
                <a:latin typeface="Arial" pitchFamily="34" charset="0"/>
                <a:cs typeface="Arial" pitchFamily="34" charset="0"/>
              </a:rPr>
              <a:t> il </a:t>
            </a:r>
            <a:r>
              <a:rPr lang="it-IT" sz="1600" dirty="0">
                <a:latin typeface="Arial" pitchFamily="34" charset="0"/>
                <a:cs typeface="Arial" pitchFamily="34" charset="0"/>
              </a:rPr>
              <a:t>reale impatto della </a:t>
            </a:r>
            <a:r>
              <a:rPr lang="it-IT" sz="1600" dirty="0" smtClean="0">
                <a:latin typeface="Arial" pitchFamily="34" charset="0"/>
                <a:cs typeface="Arial" pitchFamily="34" charset="0"/>
              </a:rPr>
              <a:t>Riassicurazione</a:t>
            </a:r>
          </a:p>
          <a:p>
            <a:pPr marL="901700" lvl="2" indent="-177800" defTabSz="290513" eaLnBrk="0" hangingPunct="0">
              <a:spcBef>
                <a:spcPct val="5000"/>
              </a:spcBef>
              <a:buClr>
                <a:schemeClr val="accent1"/>
              </a:buClr>
              <a:buFont typeface="Arial" pitchFamily="34" charset="0"/>
              <a:buChar char="–"/>
            </a:pPr>
            <a:endParaRPr lang="it-IT" sz="1600" dirty="0">
              <a:latin typeface="Arial" pitchFamily="34" charset="0"/>
              <a:cs typeface="Arial" pitchFamily="34" charset="0"/>
            </a:endParaRPr>
          </a:p>
          <a:p>
            <a:pPr marL="901700" lvl="2" indent="-177800" defTabSz="290513" eaLnBrk="0" hangingPunct="0">
              <a:spcBef>
                <a:spcPct val="5000"/>
              </a:spcBef>
              <a:buClr>
                <a:schemeClr val="accent1"/>
              </a:buClr>
              <a:buFont typeface="Arial" pitchFamily="34" charset="0"/>
              <a:buChar char="–"/>
            </a:pPr>
            <a:r>
              <a:rPr lang="it-IT" sz="1600" dirty="0" smtClean="0">
                <a:latin typeface="Arial" pitchFamily="34" charset="0"/>
                <a:cs typeface="Arial" pitchFamily="34" charset="0"/>
              </a:rPr>
              <a:t> la </a:t>
            </a:r>
            <a:r>
              <a:rPr lang="it-IT" sz="1600" dirty="0">
                <a:latin typeface="Arial" pitchFamily="34" charset="0"/>
                <a:cs typeface="Arial" pitchFamily="34" charset="0"/>
              </a:rPr>
              <a:t>reale operatività delle coperture non </a:t>
            </a:r>
            <a:r>
              <a:rPr lang="it-IT" sz="1600" dirty="0" smtClean="0">
                <a:latin typeface="Arial" pitchFamily="34" charset="0"/>
                <a:cs typeface="Arial" pitchFamily="34" charset="0"/>
              </a:rPr>
              <a:t>proporzionali</a:t>
            </a:r>
          </a:p>
          <a:p>
            <a:pPr marL="723900" lvl="2" defTabSz="290513" eaLnBrk="0" hangingPunct="0">
              <a:spcBef>
                <a:spcPct val="5000"/>
              </a:spcBef>
              <a:buClr>
                <a:schemeClr val="accent1"/>
              </a:buClr>
            </a:pPr>
            <a:endParaRPr lang="it-IT" sz="1600" dirty="0" smtClean="0">
              <a:latin typeface="Arial" pitchFamily="34" charset="0"/>
              <a:cs typeface="Arial" pitchFamily="34" charset="0"/>
            </a:endParaRPr>
          </a:p>
          <a:p>
            <a:pPr marL="901700" lvl="2" indent="-177800" defTabSz="290513" eaLnBrk="0" hangingPunct="0">
              <a:spcBef>
                <a:spcPct val="5000"/>
              </a:spcBef>
              <a:buClr>
                <a:schemeClr val="accent1"/>
              </a:buClr>
              <a:buFont typeface="Arial" pitchFamily="34" charset="0"/>
              <a:buChar char="–"/>
            </a:pPr>
            <a:r>
              <a:rPr lang="it-IT" sz="1600" dirty="0" smtClean="0">
                <a:latin typeface="Arial" pitchFamily="34" charset="0"/>
                <a:cs typeface="Arial" pitchFamily="34" charset="0"/>
              </a:rPr>
              <a:t>………………………</a:t>
            </a:r>
            <a:endParaRPr lang="it-IT" sz="1600" dirty="0">
              <a:latin typeface="Arial" pitchFamily="34" charset="0"/>
              <a:cs typeface="Arial" pitchFamily="34" charset="0"/>
            </a:endParaRPr>
          </a:p>
        </p:txBody>
      </p:sp>
      <p:sp>
        <p:nvSpPr>
          <p:cNvPr id="4" name="CasellaDiTesto 3"/>
          <p:cNvSpPr txBox="1"/>
          <p:nvPr/>
        </p:nvSpPr>
        <p:spPr>
          <a:xfrm>
            <a:off x="0" y="6309320"/>
            <a:ext cx="4680520" cy="646331"/>
          </a:xfrm>
          <a:prstGeom prst="rect">
            <a:avLst/>
          </a:prstGeom>
          <a:noFill/>
          <a:ln>
            <a:noFill/>
          </a:ln>
        </p:spPr>
        <p:txBody>
          <a:bodyPr wrap="square" rtlCol="0">
            <a:spAutoFit/>
          </a:bodyPr>
          <a:lstStyle/>
          <a:p>
            <a:pPr algn="ctr"/>
            <a:r>
              <a:rPr lang="it-IT" sz="1200" dirty="0">
                <a:solidFill>
                  <a:srgbClr val="002060"/>
                </a:solidFill>
                <a:latin typeface="Arial" pitchFamily="34" charset="0"/>
                <a:cs typeface="Arial" pitchFamily="34" charset="0"/>
              </a:rPr>
              <a:t>Ottimizzazione  del capitale e gestione dei rischi della compagnia in </a:t>
            </a:r>
            <a:r>
              <a:rPr lang="it-IT" sz="1200" dirty="0" err="1">
                <a:solidFill>
                  <a:srgbClr val="002060"/>
                </a:solidFill>
                <a:latin typeface="Arial" pitchFamily="34" charset="0"/>
                <a:cs typeface="Arial" pitchFamily="34" charset="0"/>
              </a:rPr>
              <a:t>Solvency</a:t>
            </a:r>
            <a:r>
              <a:rPr lang="it-IT" sz="1200" dirty="0">
                <a:solidFill>
                  <a:srgbClr val="002060"/>
                </a:solidFill>
                <a:latin typeface="Arial" pitchFamily="34" charset="0"/>
                <a:cs typeface="Arial" pitchFamily="34" charset="0"/>
              </a:rPr>
              <a:t> II: la riassicurazione che ruolo ha?</a:t>
            </a:r>
            <a:br>
              <a:rPr lang="it-IT" sz="1200" dirty="0">
                <a:solidFill>
                  <a:srgbClr val="002060"/>
                </a:solidFill>
                <a:latin typeface="Arial" pitchFamily="34" charset="0"/>
                <a:cs typeface="Arial" pitchFamily="34" charset="0"/>
              </a:rPr>
            </a:br>
            <a:endParaRPr lang="it-IT" sz="1200" dirty="0">
              <a:solidFill>
                <a:srgbClr val="002060"/>
              </a:solidFill>
            </a:endParaRPr>
          </a:p>
        </p:txBody>
      </p:sp>
      <p:sp>
        <p:nvSpPr>
          <p:cNvPr id="5" name="CasellaDiTesto 4"/>
          <p:cNvSpPr txBox="1"/>
          <p:nvPr/>
        </p:nvSpPr>
        <p:spPr>
          <a:xfrm>
            <a:off x="6948264" y="6401652"/>
            <a:ext cx="1944216" cy="461665"/>
          </a:xfrm>
          <a:prstGeom prst="rect">
            <a:avLst/>
          </a:prstGeom>
          <a:noFill/>
          <a:ln>
            <a:noFill/>
          </a:ln>
        </p:spPr>
        <p:txBody>
          <a:bodyPr wrap="square" rtlCol="0">
            <a:spAutoFit/>
          </a:bodyPr>
          <a:lstStyle/>
          <a:p>
            <a:pPr algn="ctr"/>
            <a:r>
              <a:rPr lang="it-IT" sz="1200" dirty="0" smtClean="0">
                <a:solidFill>
                  <a:srgbClr val="002060"/>
                </a:solidFill>
                <a:latin typeface="Arial" pitchFamily="34" charset="0"/>
                <a:cs typeface="Arial" pitchFamily="34" charset="0"/>
              </a:rPr>
              <a:t>Bologna 3/11/2011</a:t>
            </a:r>
            <a:r>
              <a:rPr lang="it-IT" sz="1200" dirty="0">
                <a:solidFill>
                  <a:srgbClr val="002060"/>
                </a:solidFill>
                <a:latin typeface="Arial" pitchFamily="34" charset="0"/>
                <a:cs typeface="Arial" pitchFamily="34" charset="0"/>
              </a:rPr>
              <a:t/>
            </a:r>
            <a:br>
              <a:rPr lang="it-IT" sz="1200" dirty="0">
                <a:solidFill>
                  <a:srgbClr val="002060"/>
                </a:solidFill>
                <a:latin typeface="Arial" pitchFamily="34" charset="0"/>
                <a:cs typeface="Arial" pitchFamily="34" charset="0"/>
              </a:rPr>
            </a:br>
            <a:endParaRPr lang="it-IT" sz="1200" dirty="0">
              <a:solidFill>
                <a:srgbClr val="002060"/>
              </a:solidFill>
            </a:endParaRPr>
          </a:p>
        </p:txBody>
      </p:sp>
    </p:spTree>
    <p:extLst>
      <p:ext uri="{BB962C8B-B14F-4D97-AF65-F5344CB8AC3E}">
        <p14:creationId xmlns:p14="http://schemas.microsoft.com/office/powerpoint/2010/main" val="15929811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gray">
          <a:xfrm>
            <a:off x="0" y="152400"/>
            <a:ext cx="9144000"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anchor="b"/>
          <a:lstStyle/>
          <a:p>
            <a:pPr algn="ctr" eaLnBrk="0" hangingPunct="0"/>
            <a:r>
              <a:rPr lang="en-GB" sz="2800"/>
              <a:t>    </a:t>
            </a:r>
            <a:endParaRPr lang="it-IT" sz="2800"/>
          </a:p>
        </p:txBody>
      </p:sp>
      <p:sp>
        <p:nvSpPr>
          <p:cNvPr id="26628" name="Rectangle 2"/>
          <p:cNvSpPr txBox="1">
            <a:spLocks noChangeArrowheads="1"/>
          </p:cNvSpPr>
          <p:nvPr/>
        </p:nvSpPr>
        <p:spPr bwMode="auto">
          <a:xfrm>
            <a:off x="338591" y="0"/>
            <a:ext cx="8153400"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r>
              <a:rPr lang="en-US" sz="2800" b="1" cap="small" dirty="0" err="1">
                <a:solidFill>
                  <a:srgbClr val="1D1C28"/>
                </a:solidFill>
                <a:latin typeface="Arial" pitchFamily="34" charset="0"/>
                <a:ea typeface="+mj-ea"/>
                <a:cs typeface="Arial" pitchFamily="34" charset="0"/>
              </a:rPr>
              <a:t>Modellizzazione</a:t>
            </a:r>
            <a:r>
              <a:rPr lang="en-US" sz="2800" b="1" cap="small" dirty="0">
                <a:solidFill>
                  <a:srgbClr val="1D1C28"/>
                </a:solidFill>
                <a:latin typeface="Arial" pitchFamily="34" charset="0"/>
                <a:ea typeface="+mj-ea"/>
                <a:cs typeface="Arial" pitchFamily="34" charset="0"/>
              </a:rPr>
              <a:t> (Danni)</a:t>
            </a:r>
          </a:p>
        </p:txBody>
      </p:sp>
      <p:sp>
        <p:nvSpPr>
          <p:cNvPr id="85" name="CasellaDiTesto 84"/>
          <p:cNvSpPr txBox="1"/>
          <p:nvPr/>
        </p:nvSpPr>
        <p:spPr>
          <a:xfrm>
            <a:off x="0" y="6383069"/>
            <a:ext cx="4680520" cy="646331"/>
          </a:xfrm>
          <a:prstGeom prst="rect">
            <a:avLst/>
          </a:prstGeom>
          <a:noFill/>
          <a:ln>
            <a:noFill/>
          </a:ln>
        </p:spPr>
        <p:txBody>
          <a:bodyPr wrap="square" rtlCol="0">
            <a:spAutoFit/>
          </a:bodyPr>
          <a:lstStyle/>
          <a:p>
            <a:pPr algn="ctr"/>
            <a:r>
              <a:rPr lang="it-IT" sz="1200" dirty="0">
                <a:solidFill>
                  <a:srgbClr val="002060"/>
                </a:solidFill>
                <a:latin typeface="Arial" pitchFamily="34" charset="0"/>
                <a:cs typeface="Arial" pitchFamily="34" charset="0"/>
              </a:rPr>
              <a:t>Ottimizzazione  del capitale e gestione dei rischi della compagnia in </a:t>
            </a:r>
            <a:r>
              <a:rPr lang="it-IT" sz="1200" dirty="0" err="1">
                <a:solidFill>
                  <a:srgbClr val="002060"/>
                </a:solidFill>
                <a:latin typeface="Arial" pitchFamily="34" charset="0"/>
                <a:cs typeface="Arial" pitchFamily="34" charset="0"/>
              </a:rPr>
              <a:t>Solvency</a:t>
            </a:r>
            <a:r>
              <a:rPr lang="it-IT" sz="1200" dirty="0">
                <a:solidFill>
                  <a:srgbClr val="002060"/>
                </a:solidFill>
                <a:latin typeface="Arial" pitchFamily="34" charset="0"/>
                <a:cs typeface="Arial" pitchFamily="34" charset="0"/>
              </a:rPr>
              <a:t> II: la riassicurazione che ruolo ha?</a:t>
            </a:r>
            <a:br>
              <a:rPr lang="it-IT" sz="1200" dirty="0">
                <a:solidFill>
                  <a:srgbClr val="002060"/>
                </a:solidFill>
                <a:latin typeface="Arial" pitchFamily="34" charset="0"/>
                <a:cs typeface="Arial" pitchFamily="34" charset="0"/>
              </a:rPr>
            </a:br>
            <a:endParaRPr lang="it-IT" sz="1200" dirty="0">
              <a:solidFill>
                <a:srgbClr val="002060"/>
              </a:solidFill>
            </a:endParaRPr>
          </a:p>
        </p:txBody>
      </p:sp>
      <p:sp>
        <p:nvSpPr>
          <p:cNvPr id="86" name="CasellaDiTesto 85"/>
          <p:cNvSpPr txBox="1"/>
          <p:nvPr/>
        </p:nvSpPr>
        <p:spPr>
          <a:xfrm>
            <a:off x="6948264" y="6423719"/>
            <a:ext cx="1944216" cy="461665"/>
          </a:xfrm>
          <a:prstGeom prst="rect">
            <a:avLst/>
          </a:prstGeom>
          <a:noFill/>
          <a:ln>
            <a:noFill/>
          </a:ln>
        </p:spPr>
        <p:txBody>
          <a:bodyPr wrap="square" rtlCol="0">
            <a:spAutoFit/>
          </a:bodyPr>
          <a:lstStyle/>
          <a:p>
            <a:pPr algn="ctr"/>
            <a:r>
              <a:rPr lang="it-IT" sz="1200" dirty="0" smtClean="0">
                <a:solidFill>
                  <a:srgbClr val="002060"/>
                </a:solidFill>
                <a:latin typeface="Arial" pitchFamily="34" charset="0"/>
                <a:cs typeface="Arial" pitchFamily="34" charset="0"/>
              </a:rPr>
              <a:t>Bologna 3/11/2011</a:t>
            </a:r>
            <a:r>
              <a:rPr lang="it-IT" sz="1200" dirty="0">
                <a:solidFill>
                  <a:srgbClr val="002060"/>
                </a:solidFill>
                <a:latin typeface="Arial" pitchFamily="34" charset="0"/>
                <a:cs typeface="Arial" pitchFamily="34" charset="0"/>
              </a:rPr>
              <a:t/>
            </a:r>
            <a:br>
              <a:rPr lang="it-IT" sz="1200" dirty="0">
                <a:solidFill>
                  <a:srgbClr val="002060"/>
                </a:solidFill>
                <a:latin typeface="Arial" pitchFamily="34" charset="0"/>
                <a:cs typeface="Arial" pitchFamily="34" charset="0"/>
              </a:rPr>
            </a:br>
            <a:endParaRPr lang="it-IT" sz="1200" dirty="0">
              <a:solidFill>
                <a:srgbClr val="002060"/>
              </a:solidFill>
            </a:endParaRPr>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5143" y="1101725"/>
            <a:ext cx="8113713" cy="474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30059703"/>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gray">
          <a:xfrm>
            <a:off x="0" y="152400"/>
            <a:ext cx="9144000"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anchor="b"/>
          <a:lstStyle/>
          <a:p>
            <a:pPr algn="ctr" eaLnBrk="0" hangingPunct="0"/>
            <a:r>
              <a:rPr lang="en-GB" sz="2800"/>
              <a:t>    </a:t>
            </a:r>
            <a:endParaRPr lang="it-IT" sz="2800"/>
          </a:p>
        </p:txBody>
      </p:sp>
      <p:sp>
        <p:nvSpPr>
          <p:cNvPr id="26627" name="Rectangle 3"/>
          <p:cNvSpPr>
            <a:spLocks noChangeArrowheads="1"/>
          </p:cNvSpPr>
          <p:nvPr/>
        </p:nvSpPr>
        <p:spPr bwMode="auto">
          <a:xfrm>
            <a:off x="381000" y="685800"/>
            <a:ext cx="83058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65113" indent="-265113" defTabSz="179388">
              <a:tabLst>
                <a:tab pos="265113" algn="l"/>
              </a:tabLst>
            </a:pPr>
            <a:endParaRPr lang="it-IT" sz="1800" b="1" dirty="0">
              <a:solidFill>
                <a:schemeClr val="folHlink"/>
              </a:solidFill>
            </a:endParaRPr>
          </a:p>
          <a:p>
            <a:pPr marL="265113" indent="-265113" algn="just" defTabSz="179388">
              <a:buClr>
                <a:schemeClr val="folHlink"/>
              </a:buClr>
              <a:buFont typeface="Wingdings" pitchFamily="2" charset="2"/>
              <a:buChar char="Ø"/>
              <a:tabLst>
                <a:tab pos="265113" algn="l"/>
              </a:tabLst>
            </a:pPr>
            <a:r>
              <a:rPr lang="it-IT" sz="1600" b="1" u="sng" dirty="0">
                <a:solidFill>
                  <a:srgbClr val="FF0000"/>
                </a:solidFill>
                <a:latin typeface="Arial" pitchFamily="34" charset="0"/>
                <a:cs typeface="Arial" pitchFamily="34" charset="0"/>
              </a:rPr>
              <a:t>Costruzione di un modello interno  basato sull’utilizzo della simulazione stocastica in grado di rappresentare il profilo di rischio di ogni singola compagnia di assicurazione</a:t>
            </a:r>
            <a:r>
              <a:rPr lang="it-IT" sz="1600" b="1" u="sng" dirty="0">
                <a:solidFill>
                  <a:schemeClr val="folHlink"/>
                </a:solidFill>
                <a:latin typeface="Arial" pitchFamily="34" charset="0"/>
                <a:cs typeface="Arial" pitchFamily="34" charset="0"/>
              </a:rPr>
              <a:t>. </a:t>
            </a:r>
          </a:p>
          <a:p>
            <a:pPr marL="265113" indent="-265113" algn="just" defTabSz="179388">
              <a:buClr>
                <a:schemeClr val="folHlink"/>
              </a:buClr>
              <a:buFont typeface="Wingdings" pitchFamily="2" charset="2"/>
              <a:buNone/>
              <a:tabLst>
                <a:tab pos="265113" algn="l"/>
              </a:tabLst>
            </a:pPr>
            <a:r>
              <a:rPr lang="it-IT" sz="1600" dirty="0">
                <a:latin typeface="Arial" pitchFamily="34" charset="0"/>
                <a:cs typeface="Arial" pitchFamily="34" charset="0"/>
              </a:rPr>
              <a:t>	-  Costruzione della distribuzione di probabilità per ogni Lob e/o prodotto oggetto di analisi, sulla base della </a:t>
            </a:r>
            <a:r>
              <a:rPr lang="it-IT" sz="1600" dirty="0" err="1">
                <a:latin typeface="Arial" pitchFamily="34" charset="0"/>
                <a:cs typeface="Arial" pitchFamily="34" charset="0"/>
              </a:rPr>
              <a:t>sinistralità</a:t>
            </a:r>
            <a:r>
              <a:rPr lang="it-IT" sz="1600" dirty="0">
                <a:latin typeface="Arial" pitchFamily="34" charset="0"/>
                <a:cs typeface="Arial" pitchFamily="34" charset="0"/>
              </a:rPr>
              <a:t> storica della Compagnia di Assicurazione . </a:t>
            </a:r>
          </a:p>
          <a:p>
            <a:pPr marL="265113" indent="-265113" algn="just" defTabSz="179388">
              <a:buClr>
                <a:schemeClr val="folHlink"/>
              </a:buClr>
              <a:buFont typeface="Wingdings" pitchFamily="2" charset="2"/>
              <a:buNone/>
              <a:tabLst>
                <a:tab pos="265113" algn="l"/>
              </a:tabLst>
            </a:pPr>
            <a:r>
              <a:rPr lang="it-IT" sz="1600" dirty="0">
                <a:latin typeface="Arial" pitchFamily="34" charset="0"/>
                <a:cs typeface="Arial" pitchFamily="34" charset="0"/>
              </a:rPr>
              <a:t>     - Utilizzo del metodo di Montecarlo per la creazione di un numero particolarmente elevato di simulazioni  (esempio 10,000)</a:t>
            </a:r>
          </a:p>
          <a:p>
            <a:pPr marL="265113" indent="-265113" defTabSz="179388">
              <a:buClr>
                <a:schemeClr val="folHlink"/>
              </a:buClr>
              <a:buFont typeface="Wingdings" pitchFamily="2" charset="2"/>
              <a:buNone/>
              <a:tabLst>
                <a:tab pos="265113" algn="l"/>
              </a:tabLst>
            </a:pPr>
            <a:endParaRPr lang="it-IT" sz="1400" dirty="0"/>
          </a:p>
          <a:p>
            <a:pPr marL="265113" indent="-265113" defTabSz="179388">
              <a:buClr>
                <a:schemeClr val="folHlink"/>
              </a:buClr>
              <a:buFont typeface="Wingdings" pitchFamily="2" charset="2"/>
              <a:buNone/>
              <a:tabLst>
                <a:tab pos="265113" algn="l"/>
              </a:tabLst>
            </a:pPr>
            <a:endParaRPr lang="it-IT" sz="1400" dirty="0"/>
          </a:p>
          <a:p>
            <a:pPr marL="265113" indent="-265113" defTabSz="179388">
              <a:buClr>
                <a:schemeClr val="folHlink"/>
              </a:buClr>
              <a:buFont typeface="Wingdings" pitchFamily="2" charset="2"/>
              <a:buNone/>
              <a:tabLst>
                <a:tab pos="265113" algn="l"/>
              </a:tabLst>
            </a:pPr>
            <a:endParaRPr lang="it-IT" sz="1400" dirty="0"/>
          </a:p>
          <a:p>
            <a:pPr marL="265113" indent="-265113" defTabSz="179388">
              <a:buClr>
                <a:schemeClr val="folHlink"/>
              </a:buClr>
              <a:buFont typeface="Wingdings" pitchFamily="2" charset="2"/>
              <a:buNone/>
              <a:tabLst>
                <a:tab pos="265113" algn="l"/>
              </a:tabLst>
            </a:pPr>
            <a:endParaRPr lang="it-IT" sz="1400" dirty="0"/>
          </a:p>
          <a:p>
            <a:pPr marL="265113" indent="-265113" defTabSz="179388">
              <a:buClr>
                <a:schemeClr val="folHlink"/>
              </a:buClr>
              <a:buFont typeface="Wingdings" pitchFamily="2" charset="2"/>
              <a:buNone/>
              <a:tabLst>
                <a:tab pos="265113" algn="l"/>
              </a:tabLst>
            </a:pPr>
            <a:endParaRPr lang="it-IT" sz="1400" dirty="0"/>
          </a:p>
          <a:p>
            <a:pPr marL="265113" indent="-265113" defTabSz="179388">
              <a:buClr>
                <a:schemeClr val="folHlink"/>
              </a:buClr>
              <a:buFont typeface="Wingdings" pitchFamily="2" charset="2"/>
              <a:buNone/>
              <a:tabLst>
                <a:tab pos="265113" algn="l"/>
              </a:tabLst>
            </a:pPr>
            <a:endParaRPr lang="it-IT" sz="1400" dirty="0"/>
          </a:p>
          <a:p>
            <a:pPr marL="265113" indent="-265113" defTabSz="179388">
              <a:buClr>
                <a:schemeClr val="folHlink"/>
              </a:buClr>
              <a:buFont typeface="Wingdings" pitchFamily="2" charset="2"/>
              <a:buNone/>
              <a:tabLst>
                <a:tab pos="265113" algn="l"/>
              </a:tabLst>
            </a:pPr>
            <a:endParaRPr lang="it-IT" sz="1400" dirty="0"/>
          </a:p>
          <a:p>
            <a:pPr marL="265113" indent="-265113" defTabSz="179388">
              <a:buClr>
                <a:schemeClr val="folHlink"/>
              </a:buClr>
              <a:buFont typeface="Wingdings" pitchFamily="2" charset="2"/>
              <a:buNone/>
              <a:tabLst>
                <a:tab pos="265113" algn="l"/>
              </a:tabLst>
            </a:pPr>
            <a:r>
              <a:rPr lang="it-IT" sz="1400" dirty="0"/>
              <a:t>	</a:t>
            </a:r>
          </a:p>
          <a:p>
            <a:pPr marL="265113" indent="-265113" defTabSz="179388">
              <a:buClr>
                <a:schemeClr val="folHlink"/>
              </a:buClr>
              <a:buFont typeface="Wingdings" pitchFamily="2" charset="2"/>
              <a:buNone/>
              <a:tabLst>
                <a:tab pos="265113" algn="l"/>
              </a:tabLst>
            </a:pPr>
            <a:endParaRPr lang="it-IT" sz="1400" dirty="0"/>
          </a:p>
        </p:txBody>
      </p:sp>
      <p:sp>
        <p:nvSpPr>
          <p:cNvPr id="26628" name="Rectangle 2"/>
          <p:cNvSpPr txBox="1">
            <a:spLocks noChangeArrowheads="1"/>
          </p:cNvSpPr>
          <p:nvPr/>
        </p:nvSpPr>
        <p:spPr bwMode="auto">
          <a:xfrm>
            <a:off x="338591" y="0"/>
            <a:ext cx="8153400"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r>
              <a:rPr lang="en-US" sz="2800" b="1" cap="small" dirty="0" err="1">
                <a:solidFill>
                  <a:srgbClr val="1D1C28"/>
                </a:solidFill>
                <a:latin typeface="Arial" pitchFamily="34" charset="0"/>
                <a:ea typeface="+mj-ea"/>
                <a:cs typeface="Arial" pitchFamily="34" charset="0"/>
              </a:rPr>
              <a:t>Modellizzazione</a:t>
            </a:r>
            <a:r>
              <a:rPr lang="en-US" sz="2800" b="1" cap="small" dirty="0">
                <a:solidFill>
                  <a:srgbClr val="1D1C28"/>
                </a:solidFill>
                <a:latin typeface="Arial" pitchFamily="34" charset="0"/>
                <a:ea typeface="+mj-ea"/>
                <a:cs typeface="Arial" pitchFamily="34" charset="0"/>
              </a:rPr>
              <a:t> (Danni)</a:t>
            </a:r>
          </a:p>
        </p:txBody>
      </p:sp>
      <p:grpSp>
        <p:nvGrpSpPr>
          <p:cNvPr id="26629" name="Group 5"/>
          <p:cNvGrpSpPr>
            <a:grpSpLocks/>
          </p:cNvGrpSpPr>
          <p:nvPr/>
        </p:nvGrpSpPr>
        <p:grpSpPr bwMode="auto">
          <a:xfrm>
            <a:off x="228600" y="2806700"/>
            <a:ext cx="2209800" cy="1155700"/>
            <a:chOff x="240" y="1154"/>
            <a:chExt cx="1392" cy="728"/>
          </a:xfrm>
        </p:grpSpPr>
        <p:grpSp>
          <p:nvGrpSpPr>
            <p:cNvPr id="26695" name="Group 6"/>
            <p:cNvGrpSpPr>
              <a:grpSpLocks/>
            </p:cNvGrpSpPr>
            <p:nvPr/>
          </p:nvGrpSpPr>
          <p:grpSpPr bwMode="auto">
            <a:xfrm>
              <a:off x="288" y="1248"/>
              <a:ext cx="1344" cy="634"/>
              <a:chOff x="288" y="1248"/>
              <a:chExt cx="1344" cy="634"/>
            </a:xfrm>
          </p:grpSpPr>
          <p:grpSp>
            <p:nvGrpSpPr>
              <p:cNvPr id="26697" name="Group 7"/>
              <p:cNvGrpSpPr>
                <a:grpSpLocks/>
              </p:cNvGrpSpPr>
              <p:nvPr/>
            </p:nvGrpSpPr>
            <p:grpSpPr bwMode="auto">
              <a:xfrm>
                <a:off x="288" y="1248"/>
                <a:ext cx="384" cy="421"/>
                <a:chOff x="384" y="1259"/>
                <a:chExt cx="384" cy="421"/>
              </a:xfrm>
            </p:grpSpPr>
            <p:sp>
              <p:nvSpPr>
                <p:cNvPr id="26704" name="Line 8"/>
                <p:cNvSpPr>
                  <a:spLocks noChangeShapeType="1"/>
                </p:cNvSpPr>
                <p:nvPr/>
              </p:nvSpPr>
              <p:spPr bwMode="auto">
                <a:xfrm flipV="1">
                  <a:off x="384" y="1259"/>
                  <a:ext cx="0" cy="42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26705" name="Line 9"/>
                <p:cNvSpPr>
                  <a:spLocks noChangeShapeType="1"/>
                </p:cNvSpPr>
                <p:nvPr/>
              </p:nvSpPr>
              <p:spPr bwMode="auto">
                <a:xfrm>
                  <a:off x="384" y="1680"/>
                  <a:ext cx="384"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26706" name="Freeform 10"/>
                <p:cNvSpPr>
                  <a:spLocks/>
                </p:cNvSpPr>
                <p:nvPr/>
              </p:nvSpPr>
              <p:spPr bwMode="auto">
                <a:xfrm>
                  <a:off x="384" y="1280"/>
                  <a:ext cx="384" cy="400"/>
                </a:xfrm>
                <a:custGeom>
                  <a:avLst/>
                  <a:gdLst>
                    <a:gd name="T0" fmla="*/ 0 w 384"/>
                    <a:gd name="T1" fmla="*/ 400 h 400"/>
                    <a:gd name="T2" fmla="*/ 96 w 384"/>
                    <a:gd name="T3" fmla="*/ 64 h 400"/>
                    <a:gd name="T4" fmla="*/ 384 w 384"/>
                    <a:gd name="T5" fmla="*/ 16 h 400"/>
                    <a:gd name="T6" fmla="*/ 0 60000 65536"/>
                    <a:gd name="T7" fmla="*/ 0 60000 65536"/>
                    <a:gd name="T8" fmla="*/ 0 60000 65536"/>
                    <a:gd name="T9" fmla="*/ 0 w 384"/>
                    <a:gd name="T10" fmla="*/ 0 h 400"/>
                    <a:gd name="T11" fmla="*/ 384 w 384"/>
                    <a:gd name="T12" fmla="*/ 400 h 400"/>
                  </a:gdLst>
                  <a:ahLst/>
                  <a:cxnLst>
                    <a:cxn ang="T6">
                      <a:pos x="T0" y="T1"/>
                    </a:cxn>
                    <a:cxn ang="T7">
                      <a:pos x="T2" y="T3"/>
                    </a:cxn>
                    <a:cxn ang="T8">
                      <a:pos x="T4" y="T5"/>
                    </a:cxn>
                  </a:cxnLst>
                  <a:rect l="T9" t="T10" r="T11" b="T12"/>
                  <a:pathLst>
                    <a:path w="384" h="400">
                      <a:moveTo>
                        <a:pt x="0" y="400"/>
                      </a:moveTo>
                      <a:cubicBezTo>
                        <a:pt x="16" y="264"/>
                        <a:pt x="32" y="128"/>
                        <a:pt x="96" y="64"/>
                      </a:cubicBezTo>
                      <a:cubicBezTo>
                        <a:pt x="160" y="0"/>
                        <a:pt x="272" y="8"/>
                        <a:pt x="384" y="16"/>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26698" name="Group 11"/>
              <p:cNvGrpSpPr>
                <a:grpSpLocks/>
              </p:cNvGrpSpPr>
              <p:nvPr/>
            </p:nvGrpSpPr>
            <p:grpSpPr bwMode="auto">
              <a:xfrm>
                <a:off x="1056" y="1248"/>
                <a:ext cx="528" cy="424"/>
                <a:chOff x="1056" y="1248"/>
                <a:chExt cx="528" cy="424"/>
              </a:xfrm>
            </p:grpSpPr>
            <p:sp>
              <p:nvSpPr>
                <p:cNvPr id="26701" name="Line 12"/>
                <p:cNvSpPr>
                  <a:spLocks noChangeShapeType="1"/>
                </p:cNvSpPr>
                <p:nvPr/>
              </p:nvSpPr>
              <p:spPr bwMode="auto">
                <a:xfrm flipV="1">
                  <a:off x="1056" y="1248"/>
                  <a:ext cx="0" cy="42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26702" name="Line 13"/>
                <p:cNvSpPr>
                  <a:spLocks noChangeShapeType="1"/>
                </p:cNvSpPr>
                <p:nvPr/>
              </p:nvSpPr>
              <p:spPr bwMode="auto">
                <a:xfrm>
                  <a:off x="1056" y="1669"/>
                  <a:ext cx="52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26703" name="Freeform 14"/>
                <p:cNvSpPr>
                  <a:spLocks/>
                </p:cNvSpPr>
                <p:nvPr/>
              </p:nvSpPr>
              <p:spPr bwMode="auto">
                <a:xfrm>
                  <a:off x="1056" y="1272"/>
                  <a:ext cx="480" cy="400"/>
                </a:xfrm>
                <a:custGeom>
                  <a:avLst/>
                  <a:gdLst>
                    <a:gd name="T0" fmla="*/ 0 w 480"/>
                    <a:gd name="T1" fmla="*/ 384 h 400"/>
                    <a:gd name="T2" fmla="*/ 144 w 480"/>
                    <a:gd name="T3" fmla="*/ 336 h 400"/>
                    <a:gd name="T4" fmla="*/ 240 w 480"/>
                    <a:gd name="T5" fmla="*/ 0 h 400"/>
                    <a:gd name="T6" fmla="*/ 336 w 480"/>
                    <a:gd name="T7" fmla="*/ 336 h 400"/>
                    <a:gd name="T8" fmla="*/ 480 w 480"/>
                    <a:gd name="T9" fmla="*/ 384 h 400"/>
                    <a:gd name="T10" fmla="*/ 0 60000 65536"/>
                    <a:gd name="T11" fmla="*/ 0 60000 65536"/>
                    <a:gd name="T12" fmla="*/ 0 60000 65536"/>
                    <a:gd name="T13" fmla="*/ 0 60000 65536"/>
                    <a:gd name="T14" fmla="*/ 0 60000 65536"/>
                    <a:gd name="T15" fmla="*/ 0 w 480"/>
                    <a:gd name="T16" fmla="*/ 0 h 400"/>
                    <a:gd name="T17" fmla="*/ 480 w 480"/>
                    <a:gd name="T18" fmla="*/ 400 h 400"/>
                  </a:gdLst>
                  <a:ahLst/>
                  <a:cxnLst>
                    <a:cxn ang="T10">
                      <a:pos x="T0" y="T1"/>
                    </a:cxn>
                    <a:cxn ang="T11">
                      <a:pos x="T2" y="T3"/>
                    </a:cxn>
                    <a:cxn ang="T12">
                      <a:pos x="T4" y="T5"/>
                    </a:cxn>
                    <a:cxn ang="T13">
                      <a:pos x="T6" y="T7"/>
                    </a:cxn>
                    <a:cxn ang="T14">
                      <a:pos x="T8" y="T9"/>
                    </a:cxn>
                  </a:cxnLst>
                  <a:rect l="T15" t="T16" r="T17" b="T18"/>
                  <a:pathLst>
                    <a:path w="480" h="400">
                      <a:moveTo>
                        <a:pt x="0" y="384"/>
                      </a:moveTo>
                      <a:cubicBezTo>
                        <a:pt x="52" y="392"/>
                        <a:pt x="104" y="400"/>
                        <a:pt x="144" y="336"/>
                      </a:cubicBezTo>
                      <a:cubicBezTo>
                        <a:pt x="184" y="272"/>
                        <a:pt x="208" y="0"/>
                        <a:pt x="240" y="0"/>
                      </a:cubicBezTo>
                      <a:cubicBezTo>
                        <a:pt x="272" y="0"/>
                        <a:pt x="296" y="272"/>
                        <a:pt x="336" y="336"/>
                      </a:cubicBezTo>
                      <a:cubicBezTo>
                        <a:pt x="376" y="400"/>
                        <a:pt x="428" y="392"/>
                        <a:pt x="480" y="384"/>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26699" name="Text Box 15"/>
              <p:cNvSpPr txBox="1">
                <a:spLocks noChangeArrowheads="1"/>
              </p:cNvSpPr>
              <p:nvPr/>
            </p:nvSpPr>
            <p:spPr bwMode="auto">
              <a:xfrm>
                <a:off x="288" y="1632"/>
                <a:ext cx="43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it-CH" sz="1000"/>
                  <a:t>LOB 1 Large</a:t>
                </a:r>
                <a:endParaRPr lang="it-IT" sz="1000"/>
              </a:p>
            </p:txBody>
          </p:sp>
          <p:sp>
            <p:nvSpPr>
              <p:cNvPr id="26700" name="Text Box 16"/>
              <p:cNvSpPr txBox="1">
                <a:spLocks noChangeArrowheads="1"/>
              </p:cNvSpPr>
              <p:nvPr/>
            </p:nvSpPr>
            <p:spPr bwMode="auto">
              <a:xfrm>
                <a:off x="1104" y="1632"/>
                <a:ext cx="52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it-CH" sz="1000"/>
                  <a:t>LOB 1 Attritional</a:t>
                </a:r>
                <a:endParaRPr lang="it-IT" sz="1000"/>
              </a:p>
            </p:txBody>
          </p:sp>
        </p:grpSp>
        <p:sp>
          <p:nvSpPr>
            <p:cNvPr id="26696" name="Rectangle 17"/>
            <p:cNvSpPr>
              <a:spLocks noChangeArrowheads="1"/>
            </p:cNvSpPr>
            <p:nvPr/>
          </p:nvSpPr>
          <p:spPr bwMode="auto">
            <a:xfrm>
              <a:off x="240" y="1154"/>
              <a:ext cx="1392" cy="728"/>
            </a:xfrm>
            <a:prstGeom prst="rect">
              <a:avLst/>
            </a:prstGeom>
            <a:noFill/>
            <a:ln w="12700">
              <a:solidFill>
                <a:srgbClr val="8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it-IT"/>
            </a:p>
          </p:txBody>
        </p:sp>
      </p:grpSp>
      <p:grpSp>
        <p:nvGrpSpPr>
          <p:cNvPr id="26630" name="Group 18"/>
          <p:cNvGrpSpPr>
            <a:grpSpLocks/>
          </p:cNvGrpSpPr>
          <p:nvPr/>
        </p:nvGrpSpPr>
        <p:grpSpPr bwMode="auto">
          <a:xfrm>
            <a:off x="2489200" y="2819400"/>
            <a:ext cx="863600" cy="1155700"/>
            <a:chOff x="3464" y="1254"/>
            <a:chExt cx="544" cy="728"/>
          </a:xfrm>
        </p:grpSpPr>
        <p:grpSp>
          <p:nvGrpSpPr>
            <p:cNvPr id="26689" name="Group 19"/>
            <p:cNvGrpSpPr>
              <a:grpSpLocks/>
            </p:cNvGrpSpPr>
            <p:nvPr/>
          </p:nvGrpSpPr>
          <p:grpSpPr bwMode="auto">
            <a:xfrm>
              <a:off x="3512" y="1348"/>
              <a:ext cx="384" cy="421"/>
              <a:chOff x="384" y="1259"/>
              <a:chExt cx="384" cy="421"/>
            </a:xfrm>
          </p:grpSpPr>
          <p:sp>
            <p:nvSpPr>
              <p:cNvPr id="26692" name="Line 20"/>
              <p:cNvSpPr>
                <a:spLocks noChangeShapeType="1"/>
              </p:cNvSpPr>
              <p:nvPr/>
            </p:nvSpPr>
            <p:spPr bwMode="auto">
              <a:xfrm flipV="1">
                <a:off x="384" y="1259"/>
                <a:ext cx="0" cy="42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26693" name="Line 21"/>
              <p:cNvSpPr>
                <a:spLocks noChangeShapeType="1"/>
              </p:cNvSpPr>
              <p:nvPr/>
            </p:nvSpPr>
            <p:spPr bwMode="auto">
              <a:xfrm>
                <a:off x="384" y="1680"/>
                <a:ext cx="384"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26694" name="Freeform 22"/>
              <p:cNvSpPr>
                <a:spLocks/>
              </p:cNvSpPr>
              <p:nvPr/>
            </p:nvSpPr>
            <p:spPr bwMode="auto">
              <a:xfrm>
                <a:off x="384" y="1280"/>
                <a:ext cx="384" cy="400"/>
              </a:xfrm>
              <a:custGeom>
                <a:avLst/>
                <a:gdLst>
                  <a:gd name="T0" fmla="*/ 0 w 384"/>
                  <a:gd name="T1" fmla="*/ 400 h 400"/>
                  <a:gd name="T2" fmla="*/ 96 w 384"/>
                  <a:gd name="T3" fmla="*/ 64 h 400"/>
                  <a:gd name="T4" fmla="*/ 384 w 384"/>
                  <a:gd name="T5" fmla="*/ 16 h 400"/>
                  <a:gd name="T6" fmla="*/ 0 60000 65536"/>
                  <a:gd name="T7" fmla="*/ 0 60000 65536"/>
                  <a:gd name="T8" fmla="*/ 0 60000 65536"/>
                  <a:gd name="T9" fmla="*/ 0 w 384"/>
                  <a:gd name="T10" fmla="*/ 0 h 400"/>
                  <a:gd name="T11" fmla="*/ 384 w 384"/>
                  <a:gd name="T12" fmla="*/ 400 h 400"/>
                </a:gdLst>
                <a:ahLst/>
                <a:cxnLst>
                  <a:cxn ang="T6">
                    <a:pos x="T0" y="T1"/>
                  </a:cxn>
                  <a:cxn ang="T7">
                    <a:pos x="T2" y="T3"/>
                  </a:cxn>
                  <a:cxn ang="T8">
                    <a:pos x="T4" y="T5"/>
                  </a:cxn>
                </a:cxnLst>
                <a:rect l="T9" t="T10" r="T11" b="T12"/>
                <a:pathLst>
                  <a:path w="384" h="400">
                    <a:moveTo>
                      <a:pt x="0" y="400"/>
                    </a:moveTo>
                    <a:cubicBezTo>
                      <a:pt x="16" y="264"/>
                      <a:pt x="32" y="128"/>
                      <a:pt x="96" y="64"/>
                    </a:cubicBezTo>
                    <a:cubicBezTo>
                      <a:pt x="160" y="0"/>
                      <a:pt x="272" y="8"/>
                      <a:pt x="384" y="16"/>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26690" name="Text Box 23"/>
            <p:cNvSpPr txBox="1">
              <a:spLocks noChangeArrowheads="1"/>
            </p:cNvSpPr>
            <p:nvPr/>
          </p:nvSpPr>
          <p:spPr bwMode="auto">
            <a:xfrm>
              <a:off x="3512" y="1732"/>
              <a:ext cx="432"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it-CH" sz="900"/>
                <a:t>CAT PERILS</a:t>
              </a:r>
              <a:endParaRPr lang="it-IT" sz="900"/>
            </a:p>
          </p:txBody>
        </p:sp>
        <p:sp>
          <p:nvSpPr>
            <p:cNvPr id="26691" name="Rectangle 24"/>
            <p:cNvSpPr>
              <a:spLocks noChangeArrowheads="1"/>
            </p:cNvSpPr>
            <p:nvPr/>
          </p:nvSpPr>
          <p:spPr bwMode="auto">
            <a:xfrm>
              <a:off x="3464" y="1254"/>
              <a:ext cx="544" cy="728"/>
            </a:xfrm>
            <a:prstGeom prst="rect">
              <a:avLst/>
            </a:prstGeom>
            <a:noFill/>
            <a:ln w="12700">
              <a:solidFill>
                <a:srgbClr val="8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it-IT"/>
            </a:p>
          </p:txBody>
        </p:sp>
      </p:grpSp>
      <p:grpSp>
        <p:nvGrpSpPr>
          <p:cNvPr id="26631" name="Group 34"/>
          <p:cNvGrpSpPr>
            <a:grpSpLocks/>
          </p:cNvGrpSpPr>
          <p:nvPr/>
        </p:nvGrpSpPr>
        <p:grpSpPr bwMode="auto">
          <a:xfrm>
            <a:off x="228600" y="4025900"/>
            <a:ext cx="2209800" cy="1155700"/>
            <a:chOff x="240" y="1154"/>
            <a:chExt cx="1392" cy="728"/>
          </a:xfrm>
        </p:grpSpPr>
        <p:grpSp>
          <p:nvGrpSpPr>
            <p:cNvPr id="26677" name="Group 35"/>
            <p:cNvGrpSpPr>
              <a:grpSpLocks/>
            </p:cNvGrpSpPr>
            <p:nvPr/>
          </p:nvGrpSpPr>
          <p:grpSpPr bwMode="auto">
            <a:xfrm>
              <a:off x="288" y="1248"/>
              <a:ext cx="1344" cy="634"/>
              <a:chOff x="288" y="1248"/>
              <a:chExt cx="1344" cy="634"/>
            </a:xfrm>
          </p:grpSpPr>
          <p:grpSp>
            <p:nvGrpSpPr>
              <p:cNvPr id="26679" name="Group 36"/>
              <p:cNvGrpSpPr>
                <a:grpSpLocks/>
              </p:cNvGrpSpPr>
              <p:nvPr/>
            </p:nvGrpSpPr>
            <p:grpSpPr bwMode="auto">
              <a:xfrm>
                <a:off x="288" y="1248"/>
                <a:ext cx="384" cy="421"/>
                <a:chOff x="384" y="1259"/>
                <a:chExt cx="384" cy="421"/>
              </a:xfrm>
            </p:grpSpPr>
            <p:sp>
              <p:nvSpPr>
                <p:cNvPr id="26686" name="Line 37"/>
                <p:cNvSpPr>
                  <a:spLocks noChangeShapeType="1"/>
                </p:cNvSpPr>
                <p:nvPr/>
              </p:nvSpPr>
              <p:spPr bwMode="auto">
                <a:xfrm flipV="1">
                  <a:off x="384" y="1259"/>
                  <a:ext cx="0" cy="42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26687" name="Line 38"/>
                <p:cNvSpPr>
                  <a:spLocks noChangeShapeType="1"/>
                </p:cNvSpPr>
                <p:nvPr/>
              </p:nvSpPr>
              <p:spPr bwMode="auto">
                <a:xfrm>
                  <a:off x="384" y="1680"/>
                  <a:ext cx="384"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26688" name="Freeform 39"/>
                <p:cNvSpPr>
                  <a:spLocks/>
                </p:cNvSpPr>
                <p:nvPr/>
              </p:nvSpPr>
              <p:spPr bwMode="auto">
                <a:xfrm>
                  <a:off x="384" y="1280"/>
                  <a:ext cx="384" cy="400"/>
                </a:xfrm>
                <a:custGeom>
                  <a:avLst/>
                  <a:gdLst>
                    <a:gd name="T0" fmla="*/ 0 w 384"/>
                    <a:gd name="T1" fmla="*/ 400 h 400"/>
                    <a:gd name="T2" fmla="*/ 96 w 384"/>
                    <a:gd name="T3" fmla="*/ 64 h 400"/>
                    <a:gd name="T4" fmla="*/ 384 w 384"/>
                    <a:gd name="T5" fmla="*/ 16 h 400"/>
                    <a:gd name="T6" fmla="*/ 0 60000 65536"/>
                    <a:gd name="T7" fmla="*/ 0 60000 65536"/>
                    <a:gd name="T8" fmla="*/ 0 60000 65536"/>
                    <a:gd name="T9" fmla="*/ 0 w 384"/>
                    <a:gd name="T10" fmla="*/ 0 h 400"/>
                    <a:gd name="T11" fmla="*/ 384 w 384"/>
                    <a:gd name="T12" fmla="*/ 400 h 400"/>
                  </a:gdLst>
                  <a:ahLst/>
                  <a:cxnLst>
                    <a:cxn ang="T6">
                      <a:pos x="T0" y="T1"/>
                    </a:cxn>
                    <a:cxn ang="T7">
                      <a:pos x="T2" y="T3"/>
                    </a:cxn>
                    <a:cxn ang="T8">
                      <a:pos x="T4" y="T5"/>
                    </a:cxn>
                  </a:cxnLst>
                  <a:rect l="T9" t="T10" r="T11" b="T12"/>
                  <a:pathLst>
                    <a:path w="384" h="400">
                      <a:moveTo>
                        <a:pt x="0" y="400"/>
                      </a:moveTo>
                      <a:cubicBezTo>
                        <a:pt x="16" y="264"/>
                        <a:pt x="32" y="128"/>
                        <a:pt x="96" y="64"/>
                      </a:cubicBezTo>
                      <a:cubicBezTo>
                        <a:pt x="160" y="0"/>
                        <a:pt x="272" y="8"/>
                        <a:pt x="384" y="16"/>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26680" name="Group 40"/>
              <p:cNvGrpSpPr>
                <a:grpSpLocks/>
              </p:cNvGrpSpPr>
              <p:nvPr/>
            </p:nvGrpSpPr>
            <p:grpSpPr bwMode="auto">
              <a:xfrm>
                <a:off x="1056" y="1248"/>
                <a:ext cx="528" cy="424"/>
                <a:chOff x="1056" y="1248"/>
                <a:chExt cx="528" cy="424"/>
              </a:xfrm>
            </p:grpSpPr>
            <p:sp>
              <p:nvSpPr>
                <p:cNvPr id="26683" name="Line 41"/>
                <p:cNvSpPr>
                  <a:spLocks noChangeShapeType="1"/>
                </p:cNvSpPr>
                <p:nvPr/>
              </p:nvSpPr>
              <p:spPr bwMode="auto">
                <a:xfrm flipV="1">
                  <a:off x="1056" y="1248"/>
                  <a:ext cx="0" cy="42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26684" name="Line 42"/>
                <p:cNvSpPr>
                  <a:spLocks noChangeShapeType="1"/>
                </p:cNvSpPr>
                <p:nvPr/>
              </p:nvSpPr>
              <p:spPr bwMode="auto">
                <a:xfrm>
                  <a:off x="1056" y="1669"/>
                  <a:ext cx="52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26685" name="Freeform 43"/>
                <p:cNvSpPr>
                  <a:spLocks/>
                </p:cNvSpPr>
                <p:nvPr/>
              </p:nvSpPr>
              <p:spPr bwMode="auto">
                <a:xfrm>
                  <a:off x="1056" y="1272"/>
                  <a:ext cx="480" cy="400"/>
                </a:xfrm>
                <a:custGeom>
                  <a:avLst/>
                  <a:gdLst>
                    <a:gd name="T0" fmla="*/ 0 w 480"/>
                    <a:gd name="T1" fmla="*/ 384 h 400"/>
                    <a:gd name="T2" fmla="*/ 144 w 480"/>
                    <a:gd name="T3" fmla="*/ 336 h 400"/>
                    <a:gd name="T4" fmla="*/ 240 w 480"/>
                    <a:gd name="T5" fmla="*/ 0 h 400"/>
                    <a:gd name="T6" fmla="*/ 336 w 480"/>
                    <a:gd name="T7" fmla="*/ 336 h 400"/>
                    <a:gd name="T8" fmla="*/ 480 w 480"/>
                    <a:gd name="T9" fmla="*/ 384 h 400"/>
                    <a:gd name="T10" fmla="*/ 0 60000 65536"/>
                    <a:gd name="T11" fmla="*/ 0 60000 65536"/>
                    <a:gd name="T12" fmla="*/ 0 60000 65536"/>
                    <a:gd name="T13" fmla="*/ 0 60000 65536"/>
                    <a:gd name="T14" fmla="*/ 0 60000 65536"/>
                    <a:gd name="T15" fmla="*/ 0 w 480"/>
                    <a:gd name="T16" fmla="*/ 0 h 400"/>
                    <a:gd name="T17" fmla="*/ 480 w 480"/>
                    <a:gd name="T18" fmla="*/ 400 h 400"/>
                  </a:gdLst>
                  <a:ahLst/>
                  <a:cxnLst>
                    <a:cxn ang="T10">
                      <a:pos x="T0" y="T1"/>
                    </a:cxn>
                    <a:cxn ang="T11">
                      <a:pos x="T2" y="T3"/>
                    </a:cxn>
                    <a:cxn ang="T12">
                      <a:pos x="T4" y="T5"/>
                    </a:cxn>
                    <a:cxn ang="T13">
                      <a:pos x="T6" y="T7"/>
                    </a:cxn>
                    <a:cxn ang="T14">
                      <a:pos x="T8" y="T9"/>
                    </a:cxn>
                  </a:cxnLst>
                  <a:rect l="T15" t="T16" r="T17" b="T18"/>
                  <a:pathLst>
                    <a:path w="480" h="400">
                      <a:moveTo>
                        <a:pt x="0" y="384"/>
                      </a:moveTo>
                      <a:cubicBezTo>
                        <a:pt x="52" y="392"/>
                        <a:pt x="104" y="400"/>
                        <a:pt x="144" y="336"/>
                      </a:cubicBezTo>
                      <a:cubicBezTo>
                        <a:pt x="184" y="272"/>
                        <a:pt x="208" y="0"/>
                        <a:pt x="240" y="0"/>
                      </a:cubicBezTo>
                      <a:cubicBezTo>
                        <a:pt x="272" y="0"/>
                        <a:pt x="296" y="272"/>
                        <a:pt x="336" y="336"/>
                      </a:cubicBezTo>
                      <a:cubicBezTo>
                        <a:pt x="376" y="400"/>
                        <a:pt x="428" y="392"/>
                        <a:pt x="480" y="384"/>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26681" name="Text Box 44"/>
              <p:cNvSpPr txBox="1">
                <a:spLocks noChangeArrowheads="1"/>
              </p:cNvSpPr>
              <p:nvPr/>
            </p:nvSpPr>
            <p:spPr bwMode="auto">
              <a:xfrm>
                <a:off x="288" y="1632"/>
                <a:ext cx="43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it-CH" sz="1000"/>
                  <a:t>LOB 2 Large</a:t>
                </a:r>
                <a:endParaRPr lang="it-IT" sz="1000"/>
              </a:p>
            </p:txBody>
          </p:sp>
          <p:sp>
            <p:nvSpPr>
              <p:cNvPr id="26682" name="Text Box 45"/>
              <p:cNvSpPr txBox="1">
                <a:spLocks noChangeArrowheads="1"/>
              </p:cNvSpPr>
              <p:nvPr/>
            </p:nvSpPr>
            <p:spPr bwMode="auto">
              <a:xfrm>
                <a:off x="1104" y="1632"/>
                <a:ext cx="52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it-CH" sz="1000"/>
                  <a:t>LOB 2 Attritional</a:t>
                </a:r>
                <a:endParaRPr lang="it-IT" sz="1000"/>
              </a:p>
            </p:txBody>
          </p:sp>
        </p:grpSp>
        <p:sp>
          <p:nvSpPr>
            <p:cNvPr id="26678" name="Rectangle 46"/>
            <p:cNvSpPr>
              <a:spLocks noChangeArrowheads="1"/>
            </p:cNvSpPr>
            <p:nvPr/>
          </p:nvSpPr>
          <p:spPr bwMode="auto">
            <a:xfrm>
              <a:off x="240" y="1154"/>
              <a:ext cx="1392" cy="728"/>
            </a:xfrm>
            <a:prstGeom prst="rect">
              <a:avLst/>
            </a:prstGeom>
            <a:noFill/>
            <a:ln w="12700">
              <a:solidFill>
                <a:srgbClr val="8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it-IT"/>
            </a:p>
          </p:txBody>
        </p:sp>
      </p:grpSp>
      <p:grpSp>
        <p:nvGrpSpPr>
          <p:cNvPr id="26632" name="Group 55"/>
          <p:cNvGrpSpPr>
            <a:grpSpLocks/>
          </p:cNvGrpSpPr>
          <p:nvPr/>
        </p:nvGrpSpPr>
        <p:grpSpPr bwMode="auto">
          <a:xfrm>
            <a:off x="228600" y="5245100"/>
            <a:ext cx="2209800" cy="1155700"/>
            <a:chOff x="240" y="1154"/>
            <a:chExt cx="1392" cy="728"/>
          </a:xfrm>
        </p:grpSpPr>
        <p:grpSp>
          <p:nvGrpSpPr>
            <p:cNvPr id="26665" name="Group 56"/>
            <p:cNvGrpSpPr>
              <a:grpSpLocks/>
            </p:cNvGrpSpPr>
            <p:nvPr/>
          </p:nvGrpSpPr>
          <p:grpSpPr bwMode="auto">
            <a:xfrm>
              <a:off x="288" y="1248"/>
              <a:ext cx="1344" cy="634"/>
              <a:chOff x="288" y="1248"/>
              <a:chExt cx="1344" cy="634"/>
            </a:xfrm>
          </p:grpSpPr>
          <p:grpSp>
            <p:nvGrpSpPr>
              <p:cNvPr id="26667" name="Group 57"/>
              <p:cNvGrpSpPr>
                <a:grpSpLocks/>
              </p:cNvGrpSpPr>
              <p:nvPr/>
            </p:nvGrpSpPr>
            <p:grpSpPr bwMode="auto">
              <a:xfrm>
                <a:off x="288" y="1248"/>
                <a:ext cx="384" cy="421"/>
                <a:chOff x="384" y="1259"/>
                <a:chExt cx="384" cy="421"/>
              </a:xfrm>
            </p:grpSpPr>
            <p:sp>
              <p:nvSpPr>
                <p:cNvPr id="26674" name="Line 58"/>
                <p:cNvSpPr>
                  <a:spLocks noChangeShapeType="1"/>
                </p:cNvSpPr>
                <p:nvPr/>
              </p:nvSpPr>
              <p:spPr bwMode="auto">
                <a:xfrm flipV="1">
                  <a:off x="384" y="1259"/>
                  <a:ext cx="0" cy="42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26675" name="Line 59"/>
                <p:cNvSpPr>
                  <a:spLocks noChangeShapeType="1"/>
                </p:cNvSpPr>
                <p:nvPr/>
              </p:nvSpPr>
              <p:spPr bwMode="auto">
                <a:xfrm>
                  <a:off x="384" y="1680"/>
                  <a:ext cx="384"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26676" name="Freeform 60"/>
                <p:cNvSpPr>
                  <a:spLocks/>
                </p:cNvSpPr>
                <p:nvPr/>
              </p:nvSpPr>
              <p:spPr bwMode="auto">
                <a:xfrm>
                  <a:off x="384" y="1280"/>
                  <a:ext cx="384" cy="400"/>
                </a:xfrm>
                <a:custGeom>
                  <a:avLst/>
                  <a:gdLst>
                    <a:gd name="T0" fmla="*/ 0 w 384"/>
                    <a:gd name="T1" fmla="*/ 400 h 400"/>
                    <a:gd name="T2" fmla="*/ 96 w 384"/>
                    <a:gd name="T3" fmla="*/ 64 h 400"/>
                    <a:gd name="T4" fmla="*/ 384 w 384"/>
                    <a:gd name="T5" fmla="*/ 16 h 400"/>
                    <a:gd name="T6" fmla="*/ 0 60000 65536"/>
                    <a:gd name="T7" fmla="*/ 0 60000 65536"/>
                    <a:gd name="T8" fmla="*/ 0 60000 65536"/>
                    <a:gd name="T9" fmla="*/ 0 w 384"/>
                    <a:gd name="T10" fmla="*/ 0 h 400"/>
                    <a:gd name="T11" fmla="*/ 384 w 384"/>
                    <a:gd name="T12" fmla="*/ 400 h 400"/>
                  </a:gdLst>
                  <a:ahLst/>
                  <a:cxnLst>
                    <a:cxn ang="T6">
                      <a:pos x="T0" y="T1"/>
                    </a:cxn>
                    <a:cxn ang="T7">
                      <a:pos x="T2" y="T3"/>
                    </a:cxn>
                    <a:cxn ang="T8">
                      <a:pos x="T4" y="T5"/>
                    </a:cxn>
                  </a:cxnLst>
                  <a:rect l="T9" t="T10" r="T11" b="T12"/>
                  <a:pathLst>
                    <a:path w="384" h="400">
                      <a:moveTo>
                        <a:pt x="0" y="400"/>
                      </a:moveTo>
                      <a:cubicBezTo>
                        <a:pt x="16" y="264"/>
                        <a:pt x="32" y="128"/>
                        <a:pt x="96" y="64"/>
                      </a:cubicBezTo>
                      <a:cubicBezTo>
                        <a:pt x="160" y="0"/>
                        <a:pt x="272" y="8"/>
                        <a:pt x="384" y="16"/>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grpSp>
            <p:nvGrpSpPr>
              <p:cNvPr id="26668" name="Group 61"/>
              <p:cNvGrpSpPr>
                <a:grpSpLocks/>
              </p:cNvGrpSpPr>
              <p:nvPr/>
            </p:nvGrpSpPr>
            <p:grpSpPr bwMode="auto">
              <a:xfrm>
                <a:off x="1056" y="1248"/>
                <a:ext cx="528" cy="424"/>
                <a:chOff x="1056" y="1248"/>
                <a:chExt cx="528" cy="424"/>
              </a:xfrm>
            </p:grpSpPr>
            <p:sp>
              <p:nvSpPr>
                <p:cNvPr id="26671" name="Line 62"/>
                <p:cNvSpPr>
                  <a:spLocks noChangeShapeType="1"/>
                </p:cNvSpPr>
                <p:nvPr/>
              </p:nvSpPr>
              <p:spPr bwMode="auto">
                <a:xfrm flipV="1">
                  <a:off x="1056" y="1248"/>
                  <a:ext cx="0" cy="42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26672" name="Line 63"/>
                <p:cNvSpPr>
                  <a:spLocks noChangeShapeType="1"/>
                </p:cNvSpPr>
                <p:nvPr/>
              </p:nvSpPr>
              <p:spPr bwMode="auto">
                <a:xfrm>
                  <a:off x="1056" y="1669"/>
                  <a:ext cx="52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26673" name="Freeform 64"/>
                <p:cNvSpPr>
                  <a:spLocks/>
                </p:cNvSpPr>
                <p:nvPr/>
              </p:nvSpPr>
              <p:spPr bwMode="auto">
                <a:xfrm>
                  <a:off x="1056" y="1272"/>
                  <a:ext cx="480" cy="400"/>
                </a:xfrm>
                <a:custGeom>
                  <a:avLst/>
                  <a:gdLst>
                    <a:gd name="T0" fmla="*/ 0 w 480"/>
                    <a:gd name="T1" fmla="*/ 384 h 400"/>
                    <a:gd name="T2" fmla="*/ 144 w 480"/>
                    <a:gd name="T3" fmla="*/ 336 h 400"/>
                    <a:gd name="T4" fmla="*/ 240 w 480"/>
                    <a:gd name="T5" fmla="*/ 0 h 400"/>
                    <a:gd name="T6" fmla="*/ 336 w 480"/>
                    <a:gd name="T7" fmla="*/ 336 h 400"/>
                    <a:gd name="T8" fmla="*/ 480 w 480"/>
                    <a:gd name="T9" fmla="*/ 384 h 400"/>
                    <a:gd name="T10" fmla="*/ 0 60000 65536"/>
                    <a:gd name="T11" fmla="*/ 0 60000 65536"/>
                    <a:gd name="T12" fmla="*/ 0 60000 65536"/>
                    <a:gd name="T13" fmla="*/ 0 60000 65536"/>
                    <a:gd name="T14" fmla="*/ 0 60000 65536"/>
                    <a:gd name="T15" fmla="*/ 0 w 480"/>
                    <a:gd name="T16" fmla="*/ 0 h 400"/>
                    <a:gd name="T17" fmla="*/ 480 w 480"/>
                    <a:gd name="T18" fmla="*/ 400 h 400"/>
                  </a:gdLst>
                  <a:ahLst/>
                  <a:cxnLst>
                    <a:cxn ang="T10">
                      <a:pos x="T0" y="T1"/>
                    </a:cxn>
                    <a:cxn ang="T11">
                      <a:pos x="T2" y="T3"/>
                    </a:cxn>
                    <a:cxn ang="T12">
                      <a:pos x="T4" y="T5"/>
                    </a:cxn>
                    <a:cxn ang="T13">
                      <a:pos x="T6" y="T7"/>
                    </a:cxn>
                    <a:cxn ang="T14">
                      <a:pos x="T8" y="T9"/>
                    </a:cxn>
                  </a:cxnLst>
                  <a:rect l="T15" t="T16" r="T17" b="T18"/>
                  <a:pathLst>
                    <a:path w="480" h="400">
                      <a:moveTo>
                        <a:pt x="0" y="384"/>
                      </a:moveTo>
                      <a:cubicBezTo>
                        <a:pt x="52" y="392"/>
                        <a:pt x="104" y="400"/>
                        <a:pt x="144" y="336"/>
                      </a:cubicBezTo>
                      <a:cubicBezTo>
                        <a:pt x="184" y="272"/>
                        <a:pt x="208" y="0"/>
                        <a:pt x="240" y="0"/>
                      </a:cubicBezTo>
                      <a:cubicBezTo>
                        <a:pt x="272" y="0"/>
                        <a:pt x="296" y="272"/>
                        <a:pt x="336" y="336"/>
                      </a:cubicBezTo>
                      <a:cubicBezTo>
                        <a:pt x="376" y="400"/>
                        <a:pt x="428" y="392"/>
                        <a:pt x="480" y="384"/>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26669" name="Text Box 65"/>
              <p:cNvSpPr txBox="1">
                <a:spLocks noChangeArrowheads="1"/>
              </p:cNvSpPr>
              <p:nvPr/>
            </p:nvSpPr>
            <p:spPr bwMode="auto">
              <a:xfrm>
                <a:off x="288" y="1632"/>
                <a:ext cx="43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it-CH" sz="1000"/>
                  <a:t>LOB 3 Large</a:t>
                </a:r>
                <a:endParaRPr lang="it-IT" sz="1000"/>
              </a:p>
            </p:txBody>
          </p:sp>
          <p:sp>
            <p:nvSpPr>
              <p:cNvPr id="26670" name="Text Box 66"/>
              <p:cNvSpPr txBox="1">
                <a:spLocks noChangeArrowheads="1"/>
              </p:cNvSpPr>
              <p:nvPr/>
            </p:nvSpPr>
            <p:spPr bwMode="auto">
              <a:xfrm>
                <a:off x="1104" y="1632"/>
                <a:ext cx="52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it-CH" sz="1000"/>
                  <a:t>LOB 3 Attritional</a:t>
                </a:r>
                <a:endParaRPr lang="it-IT" sz="1000"/>
              </a:p>
            </p:txBody>
          </p:sp>
        </p:grpSp>
        <p:sp>
          <p:nvSpPr>
            <p:cNvPr id="26666" name="Rectangle 67"/>
            <p:cNvSpPr>
              <a:spLocks noChangeArrowheads="1"/>
            </p:cNvSpPr>
            <p:nvPr/>
          </p:nvSpPr>
          <p:spPr bwMode="auto">
            <a:xfrm>
              <a:off x="240" y="1154"/>
              <a:ext cx="1392" cy="728"/>
            </a:xfrm>
            <a:prstGeom prst="rect">
              <a:avLst/>
            </a:prstGeom>
            <a:noFill/>
            <a:ln w="12700">
              <a:solidFill>
                <a:srgbClr val="8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it-IT"/>
            </a:p>
          </p:txBody>
        </p:sp>
      </p:grpSp>
      <p:sp>
        <p:nvSpPr>
          <p:cNvPr id="26633" name="AutoShape 25"/>
          <p:cNvSpPr>
            <a:spLocks noChangeArrowheads="1"/>
          </p:cNvSpPr>
          <p:nvPr/>
        </p:nvSpPr>
        <p:spPr bwMode="auto">
          <a:xfrm>
            <a:off x="3429000" y="4114800"/>
            <a:ext cx="381000" cy="908050"/>
          </a:xfrm>
          <a:prstGeom prst="rightArrow">
            <a:avLst>
              <a:gd name="adj1" fmla="val 100000"/>
              <a:gd name="adj2" fmla="val 100000"/>
            </a:avLst>
          </a:prstGeom>
          <a:solidFill>
            <a:srgbClr val="800000"/>
          </a:solidFill>
          <a:ln w="9525">
            <a:solidFill>
              <a:srgbClr val="800000"/>
            </a:solidFill>
            <a:miter lim="800000"/>
            <a:headEnd/>
            <a:tailEnd/>
          </a:ln>
        </p:spPr>
        <p:txBody>
          <a:bodyPr wrap="none" anchor="ctr"/>
          <a:lstStyle/>
          <a:p>
            <a:endParaRPr lang="it-IT"/>
          </a:p>
        </p:txBody>
      </p:sp>
      <p:sp>
        <p:nvSpPr>
          <p:cNvPr id="26634" name="AutoShape 25"/>
          <p:cNvSpPr>
            <a:spLocks noChangeArrowheads="1"/>
          </p:cNvSpPr>
          <p:nvPr/>
        </p:nvSpPr>
        <p:spPr bwMode="auto">
          <a:xfrm>
            <a:off x="3429000" y="2901950"/>
            <a:ext cx="381000" cy="908050"/>
          </a:xfrm>
          <a:prstGeom prst="rightArrow">
            <a:avLst>
              <a:gd name="adj1" fmla="val 100000"/>
              <a:gd name="adj2" fmla="val 100000"/>
            </a:avLst>
          </a:prstGeom>
          <a:solidFill>
            <a:srgbClr val="800000"/>
          </a:solidFill>
          <a:ln w="9525">
            <a:solidFill>
              <a:srgbClr val="800000"/>
            </a:solidFill>
            <a:miter lim="800000"/>
            <a:headEnd/>
            <a:tailEnd/>
          </a:ln>
        </p:spPr>
        <p:txBody>
          <a:bodyPr wrap="none" anchor="ctr"/>
          <a:lstStyle/>
          <a:p>
            <a:endParaRPr lang="it-IT"/>
          </a:p>
        </p:txBody>
      </p:sp>
      <p:sp>
        <p:nvSpPr>
          <p:cNvPr id="26635" name="AutoShape 25"/>
          <p:cNvSpPr>
            <a:spLocks noChangeArrowheads="1"/>
          </p:cNvSpPr>
          <p:nvPr/>
        </p:nvSpPr>
        <p:spPr bwMode="auto">
          <a:xfrm>
            <a:off x="3429000" y="5416550"/>
            <a:ext cx="381000" cy="908050"/>
          </a:xfrm>
          <a:prstGeom prst="rightArrow">
            <a:avLst>
              <a:gd name="adj1" fmla="val 100000"/>
              <a:gd name="adj2" fmla="val 100000"/>
            </a:avLst>
          </a:prstGeom>
          <a:solidFill>
            <a:srgbClr val="800000"/>
          </a:solidFill>
          <a:ln w="9525">
            <a:solidFill>
              <a:srgbClr val="800000"/>
            </a:solidFill>
            <a:miter lim="800000"/>
            <a:headEnd/>
            <a:tailEnd/>
          </a:ln>
        </p:spPr>
        <p:txBody>
          <a:bodyPr wrap="none" anchor="ctr"/>
          <a:lstStyle/>
          <a:p>
            <a:endParaRPr lang="it-IT"/>
          </a:p>
        </p:txBody>
      </p:sp>
      <p:grpSp>
        <p:nvGrpSpPr>
          <p:cNvPr id="26636" name="Group 26"/>
          <p:cNvGrpSpPr>
            <a:grpSpLocks/>
          </p:cNvGrpSpPr>
          <p:nvPr/>
        </p:nvGrpSpPr>
        <p:grpSpPr bwMode="auto">
          <a:xfrm>
            <a:off x="3886200" y="2806700"/>
            <a:ext cx="2209800" cy="1155700"/>
            <a:chOff x="3408" y="2112"/>
            <a:chExt cx="1392" cy="728"/>
          </a:xfrm>
        </p:grpSpPr>
        <p:grpSp>
          <p:nvGrpSpPr>
            <p:cNvPr id="26659" name="Group 27"/>
            <p:cNvGrpSpPr>
              <a:grpSpLocks/>
            </p:cNvGrpSpPr>
            <p:nvPr/>
          </p:nvGrpSpPr>
          <p:grpSpPr bwMode="auto">
            <a:xfrm>
              <a:off x="3504" y="2206"/>
              <a:ext cx="1248" cy="542"/>
              <a:chOff x="1056" y="1248"/>
              <a:chExt cx="528" cy="424"/>
            </a:xfrm>
          </p:grpSpPr>
          <p:sp>
            <p:nvSpPr>
              <p:cNvPr id="26662" name="Line 28"/>
              <p:cNvSpPr>
                <a:spLocks noChangeShapeType="1"/>
              </p:cNvSpPr>
              <p:nvPr/>
            </p:nvSpPr>
            <p:spPr bwMode="auto">
              <a:xfrm flipV="1">
                <a:off x="1056" y="1248"/>
                <a:ext cx="0" cy="42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26663" name="Line 29"/>
              <p:cNvSpPr>
                <a:spLocks noChangeShapeType="1"/>
              </p:cNvSpPr>
              <p:nvPr/>
            </p:nvSpPr>
            <p:spPr bwMode="auto">
              <a:xfrm>
                <a:off x="1056" y="1669"/>
                <a:ext cx="52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26664" name="Freeform 30"/>
              <p:cNvSpPr>
                <a:spLocks/>
              </p:cNvSpPr>
              <p:nvPr/>
            </p:nvSpPr>
            <p:spPr bwMode="auto">
              <a:xfrm>
                <a:off x="1056" y="1272"/>
                <a:ext cx="480" cy="400"/>
              </a:xfrm>
              <a:custGeom>
                <a:avLst/>
                <a:gdLst>
                  <a:gd name="T0" fmla="*/ 0 w 480"/>
                  <a:gd name="T1" fmla="*/ 384 h 400"/>
                  <a:gd name="T2" fmla="*/ 144 w 480"/>
                  <a:gd name="T3" fmla="*/ 336 h 400"/>
                  <a:gd name="T4" fmla="*/ 240 w 480"/>
                  <a:gd name="T5" fmla="*/ 0 h 400"/>
                  <a:gd name="T6" fmla="*/ 336 w 480"/>
                  <a:gd name="T7" fmla="*/ 336 h 400"/>
                  <a:gd name="T8" fmla="*/ 480 w 480"/>
                  <a:gd name="T9" fmla="*/ 384 h 400"/>
                  <a:gd name="T10" fmla="*/ 0 60000 65536"/>
                  <a:gd name="T11" fmla="*/ 0 60000 65536"/>
                  <a:gd name="T12" fmla="*/ 0 60000 65536"/>
                  <a:gd name="T13" fmla="*/ 0 60000 65536"/>
                  <a:gd name="T14" fmla="*/ 0 60000 65536"/>
                  <a:gd name="T15" fmla="*/ 0 w 480"/>
                  <a:gd name="T16" fmla="*/ 0 h 400"/>
                  <a:gd name="T17" fmla="*/ 480 w 480"/>
                  <a:gd name="T18" fmla="*/ 400 h 400"/>
                </a:gdLst>
                <a:ahLst/>
                <a:cxnLst>
                  <a:cxn ang="T10">
                    <a:pos x="T0" y="T1"/>
                  </a:cxn>
                  <a:cxn ang="T11">
                    <a:pos x="T2" y="T3"/>
                  </a:cxn>
                  <a:cxn ang="T12">
                    <a:pos x="T4" y="T5"/>
                  </a:cxn>
                  <a:cxn ang="T13">
                    <a:pos x="T6" y="T7"/>
                  </a:cxn>
                  <a:cxn ang="T14">
                    <a:pos x="T8" y="T9"/>
                  </a:cxn>
                </a:cxnLst>
                <a:rect l="T15" t="T16" r="T17" b="T18"/>
                <a:pathLst>
                  <a:path w="480" h="400">
                    <a:moveTo>
                      <a:pt x="0" y="384"/>
                    </a:moveTo>
                    <a:cubicBezTo>
                      <a:pt x="52" y="392"/>
                      <a:pt x="104" y="400"/>
                      <a:pt x="144" y="336"/>
                    </a:cubicBezTo>
                    <a:cubicBezTo>
                      <a:pt x="184" y="272"/>
                      <a:pt x="208" y="0"/>
                      <a:pt x="240" y="0"/>
                    </a:cubicBezTo>
                    <a:cubicBezTo>
                      <a:pt x="272" y="0"/>
                      <a:pt x="296" y="272"/>
                      <a:pt x="336" y="336"/>
                    </a:cubicBezTo>
                    <a:cubicBezTo>
                      <a:pt x="376" y="400"/>
                      <a:pt x="428" y="392"/>
                      <a:pt x="480" y="384"/>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26660" name="Text Box 31"/>
            <p:cNvSpPr txBox="1">
              <a:spLocks noChangeArrowheads="1"/>
            </p:cNvSpPr>
            <p:nvPr/>
          </p:nvSpPr>
          <p:spPr bwMode="auto">
            <a:xfrm>
              <a:off x="4224" y="2196"/>
              <a:ext cx="528" cy="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it-CH" sz="900"/>
                <a:t>LOB 1 GROSS LOSSES</a:t>
              </a:r>
              <a:endParaRPr lang="it-IT" sz="900"/>
            </a:p>
          </p:txBody>
        </p:sp>
        <p:sp>
          <p:nvSpPr>
            <p:cNvPr id="26661" name="Rectangle 32"/>
            <p:cNvSpPr>
              <a:spLocks noChangeArrowheads="1"/>
            </p:cNvSpPr>
            <p:nvPr/>
          </p:nvSpPr>
          <p:spPr bwMode="auto">
            <a:xfrm>
              <a:off x="3408" y="2112"/>
              <a:ext cx="1392" cy="728"/>
            </a:xfrm>
            <a:prstGeom prst="rect">
              <a:avLst/>
            </a:prstGeom>
            <a:noFill/>
            <a:ln w="12700">
              <a:solidFill>
                <a:srgbClr val="8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it-IT"/>
            </a:p>
          </p:txBody>
        </p:sp>
      </p:grpSp>
      <p:grpSp>
        <p:nvGrpSpPr>
          <p:cNvPr id="26637" name="Group 48"/>
          <p:cNvGrpSpPr>
            <a:grpSpLocks/>
          </p:cNvGrpSpPr>
          <p:nvPr/>
        </p:nvGrpSpPr>
        <p:grpSpPr bwMode="auto">
          <a:xfrm>
            <a:off x="3886200" y="4038600"/>
            <a:ext cx="2209800" cy="1155700"/>
            <a:chOff x="3408" y="2112"/>
            <a:chExt cx="1392" cy="728"/>
          </a:xfrm>
        </p:grpSpPr>
        <p:grpSp>
          <p:nvGrpSpPr>
            <p:cNvPr id="26653" name="Group 49"/>
            <p:cNvGrpSpPr>
              <a:grpSpLocks/>
            </p:cNvGrpSpPr>
            <p:nvPr/>
          </p:nvGrpSpPr>
          <p:grpSpPr bwMode="auto">
            <a:xfrm>
              <a:off x="3504" y="2206"/>
              <a:ext cx="1248" cy="542"/>
              <a:chOff x="1056" y="1248"/>
              <a:chExt cx="528" cy="424"/>
            </a:xfrm>
          </p:grpSpPr>
          <p:sp>
            <p:nvSpPr>
              <p:cNvPr id="26656" name="Line 50"/>
              <p:cNvSpPr>
                <a:spLocks noChangeShapeType="1"/>
              </p:cNvSpPr>
              <p:nvPr/>
            </p:nvSpPr>
            <p:spPr bwMode="auto">
              <a:xfrm flipV="1">
                <a:off x="1056" y="1248"/>
                <a:ext cx="0" cy="42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26657" name="Line 51"/>
              <p:cNvSpPr>
                <a:spLocks noChangeShapeType="1"/>
              </p:cNvSpPr>
              <p:nvPr/>
            </p:nvSpPr>
            <p:spPr bwMode="auto">
              <a:xfrm>
                <a:off x="1056" y="1669"/>
                <a:ext cx="52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26658" name="Freeform 52"/>
              <p:cNvSpPr>
                <a:spLocks/>
              </p:cNvSpPr>
              <p:nvPr/>
            </p:nvSpPr>
            <p:spPr bwMode="auto">
              <a:xfrm>
                <a:off x="1056" y="1272"/>
                <a:ext cx="480" cy="400"/>
              </a:xfrm>
              <a:custGeom>
                <a:avLst/>
                <a:gdLst>
                  <a:gd name="T0" fmla="*/ 0 w 480"/>
                  <a:gd name="T1" fmla="*/ 384 h 400"/>
                  <a:gd name="T2" fmla="*/ 144 w 480"/>
                  <a:gd name="T3" fmla="*/ 336 h 400"/>
                  <a:gd name="T4" fmla="*/ 240 w 480"/>
                  <a:gd name="T5" fmla="*/ 0 h 400"/>
                  <a:gd name="T6" fmla="*/ 336 w 480"/>
                  <a:gd name="T7" fmla="*/ 336 h 400"/>
                  <a:gd name="T8" fmla="*/ 480 w 480"/>
                  <a:gd name="T9" fmla="*/ 384 h 400"/>
                  <a:gd name="T10" fmla="*/ 0 60000 65536"/>
                  <a:gd name="T11" fmla="*/ 0 60000 65536"/>
                  <a:gd name="T12" fmla="*/ 0 60000 65536"/>
                  <a:gd name="T13" fmla="*/ 0 60000 65536"/>
                  <a:gd name="T14" fmla="*/ 0 60000 65536"/>
                  <a:gd name="T15" fmla="*/ 0 w 480"/>
                  <a:gd name="T16" fmla="*/ 0 h 400"/>
                  <a:gd name="T17" fmla="*/ 480 w 480"/>
                  <a:gd name="T18" fmla="*/ 400 h 400"/>
                </a:gdLst>
                <a:ahLst/>
                <a:cxnLst>
                  <a:cxn ang="T10">
                    <a:pos x="T0" y="T1"/>
                  </a:cxn>
                  <a:cxn ang="T11">
                    <a:pos x="T2" y="T3"/>
                  </a:cxn>
                  <a:cxn ang="T12">
                    <a:pos x="T4" y="T5"/>
                  </a:cxn>
                  <a:cxn ang="T13">
                    <a:pos x="T6" y="T7"/>
                  </a:cxn>
                  <a:cxn ang="T14">
                    <a:pos x="T8" y="T9"/>
                  </a:cxn>
                </a:cxnLst>
                <a:rect l="T15" t="T16" r="T17" b="T18"/>
                <a:pathLst>
                  <a:path w="480" h="400">
                    <a:moveTo>
                      <a:pt x="0" y="384"/>
                    </a:moveTo>
                    <a:cubicBezTo>
                      <a:pt x="52" y="392"/>
                      <a:pt x="104" y="400"/>
                      <a:pt x="144" y="336"/>
                    </a:cubicBezTo>
                    <a:cubicBezTo>
                      <a:pt x="184" y="272"/>
                      <a:pt x="208" y="0"/>
                      <a:pt x="240" y="0"/>
                    </a:cubicBezTo>
                    <a:cubicBezTo>
                      <a:pt x="272" y="0"/>
                      <a:pt x="296" y="272"/>
                      <a:pt x="336" y="336"/>
                    </a:cubicBezTo>
                    <a:cubicBezTo>
                      <a:pt x="376" y="400"/>
                      <a:pt x="428" y="392"/>
                      <a:pt x="480" y="384"/>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26654" name="Text Box 53"/>
            <p:cNvSpPr txBox="1">
              <a:spLocks noChangeArrowheads="1"/>
            </p:cNvSpPr>
            <p:nvPr/>
          </p:nvSpPr>
          <p:spPr bwMode="auto">
            <a:xfrm>
              <a:off x="4224" y="2196"/>
              <a:ext cx="528" cy="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it-CH" sz="900"/>
                <a:t>LOB 2 GROSS LOSSES</a:t>
              </a:r>
              <a:endParaRPr lang="it-IT" sz="900"/>
            </a:p>
          </p:txBody>
        </p:sp>
        <p:sp>
          <p:nvSpPr>
            <p:cNvPr id="26655" name="Rectangle 54"/>
            <p:cNvSpPr>
              <a:spLocks noChangeArrowheads="1"/>
            </p:cNvSpPr>
            <p:nvPr/>
          </p:nvSpPr>
          <p:spPr bwMode="auto">
            <a:xfrm>
              <a:off x="3408" y="2112"/>
              <a:ext cx="1392" cy="728"/>
            </a:xfrm>
            <a:prstGeom prst="rect">
              <a:avLst/>
            </a:prstGeom>
            <a:noFill/>
            <a:ln w="12700">
              <a:solidFill>
                <a:srgbClr val="8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it-IT"/>
            </a:p>
          </p:txBody>
        </p:sp>
      </p:grpSp>
      <p:grpSp>
        <p:nvGrpSpPr>
          <p:cNvPr id="26638" name="Group 69"/>
          <p:cNvGrpSpPr>
            <a:grpSpLocks/>
          </p:cNvGrpSpPr>
          <p:nvPr/>
        </p:nvGrpSpPr>
        <p:grpSpPr bwMode="auto">
          <a:xfrm>
            <a:off x="3886200" y="5257800"/>
            <a:ext cx="2209800" cy="1155700"/>
            <a:chOff x="3408" y="2112"/>
            <a:chExt cx="1392" cy="728"/>
          </a:xfrm>
        </p:grpSpPr>
        <p:grpSp>
          <p:nvGrpSpPr>
            <p:cNvPr id="26647" name="Group 70"/>
            <p:cNvGrpSpPr>
              <a:grpSpLocks/>
            </p:cNvGrpSpPr>
            <p:nvPr/>
          </p:nvGrpSpPr>
          <p:grpSpPr bwMode="auto">
            <a:xfrm>
              <a:off x="3504" y="2206"/>
              <a:ext cx="1248" cy="542"/>
              <a:chOff x="1056" y="1248"/>
              <a:chExt cx="528" cy="424"/>
            </a:xfrm>
          </p:grpSpPr>
          <p:sp>
            <p:nvSpPr>
              <p:cNvPr id="26650" name="Line 71"/>
              <p:cNvSpPr>
                <a:spLocks noChangeShapeType="1"/>
              </p:cNvSpPr>
              <p:nvPr/>
            </p:nvSpPr>
            <p:spPr bwMode="auto">
              <a:xfrm flipV="1">
                <a:off x="1056" y="1248"/>
                <a:ext cx="0" cy="42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26651" name="Line 72"/>
              <p:cNvSpPr>
                <a:spLocks noChangeShapeType="1"/>
              </p:cNvSpPr>
              <p:nvPr/>
            </p:nvSpPr>
            <p:spPr bwMode="auto">
              <a:xfrm>
                <a:off x="1056" y="1669"/>
                <a:ext cx="52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26652" name="Freeform 73"/>
              <p:cNvSpPr>
                <a:spLocks/>
              </p:cNvSpPr>
              <p:nvPr/>
            </p:nvSpPr>
            <p:spPr bwMode="auto">
              <a:xfrm>
                <a:off x="1056" y="1272"/>
                <a:ext cx="480" cy="400"/>
              </a:xfrm>
              <a:custGeom>
                <a:avLst/>
                <a:gdLst>
                  <a:gd name="T0" fmla="*/ 0 w 480"/>
                  <a:gd name="T1" fmla="*/ 384 h 400"/>
                  <a:gd name="T2" fmla="*/ 144 w 480"/>
                  <a:gd name="T3" fmla="*/ 336 h 400"/>
                  <a:gd name="T4" fmla="*/ 240 w 480"/>
                  <a:gd name="T5" fmla="*/ 0 h 400"/>
                  <a:gd name="T6" fmla="*/ 336 w 480"/>
                  <a:gd name="T7" fmla="*/ 336 h 400"/>
                  <a:gd name="T8" fmla="*/ 480 w 480"/>
                  <a:gd name="T9" fmla="*/ 384 h 400"/>
                  <a:gd name="T10" fmla="*/ 0 60000 65536"/>
                  <a:gd name="T11" fmla="*/ 0 60000 65536"/>
                  <a:gd name="T12" fmla="*/ 0 60000 65536"/>
                  <a:gd name="T13" fmla="*/ 0 60000 65536"/>
                  <a:gd name="T14" fmla="*/ 0 60000 65536"/>
                  <a:gd name="T15" fmla="*/ 0 w 480"/>
                  <a:gd name="T16" fmla="*/ 0 h 400"/>
                  <a:gd name="T17" fmla="*/ 480 w 480"/>
                  <a:gd name="T18" fmla="*/ 400 h 400"/>
                </a:gdLst>
                <a:ahLst/>
                <a:cxnLst>
                  <a:cxn ang="T10">
                    <a:pos x="T0" y="T1"/>
                  </a:cxn>
                  <a:cxn ang="T11">
                    <a:pos x="T2" y="T3"/>
                  </a:cxn>
                  <a:cxn ang="T12">
                    <a:pos x="T4" y="T5"/>
                  </a:cxn>
                  <a:cxn ang="T13">
                    <a:pos x="T6" y="T7"/>
                  </a:cxn>
                  <a:cxn ang="T14">
                    <a:pos x="T8" y="T9"/>
                  </a:cxn>
                </a:cxnLst>
                <a:rect l="T15" t="T16" r="T17" b="T18"/>
                <a:pathLst>
                  <a:path w="480" h="400">
                    <a:moveTo>
                      <a:pt x="0" y="384"/>
                    </a:moveTo>
                    <a:cubicBezTo>
                      <a:pt x="52" y="392"/>
                      <a:pt x="104" y="400"/>
                      <a:pt x="144" y="336"/>
                    </a:cubicBezTo>
                    <a:cubicBezTo>
                      <a:pt x="184" y="272"/>
                      <a:pt x="208" y="0"/>
                      <a:pt x="240" y="0"/>
                    </a:cubicBezTo>
                    <a:cubicBezTo>
                      <a:pt x="272" y="0"/>
                      <a:pt x="296" y="272"/>
                      <a:pt x="336" y="336"/>
                    </a:cubicBezTo>
                    <a:cubicBezTo>
                      <a:pt x="376" y="400"/>
                      <a:pt x="428" y="392"/>
                      <a:pt x="480" y="384"/>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26648" name="Text Box 74"/>
            <p:cNvSpPr txBox="1">
              <a:spLocks noChangeArrowheads="1"/>
            </p:cNvSpPr>
            <p:nvPr/>
          </p:nvSpPr>
          <p:spPr bwMode="auto">
            <a:xfrm>
              <a:off x="4224" y="2196"/>
              <a:ext cx="528" cy="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it-CH" sz="900" dirty="0"/>
                <a:t>LOB 3 GROSS LOSSES</a:t>
              </a:r>
              <a:endParaRPr lang="it-IT" sz="900" dirty="0"/>
            </a:p>
          </p:txBody>
        </p:sp>
        <p:sp>
          <p:nvSpPr>
            <p:cNvPr id="26649" name="Rectangle 75"/>
            <p:cNvSpPr>
              <a:spLocks noChangeArrowheads="1"/>
            </p:cNvSpPr>
            <p:nvPr/>
          </p:nvSpPr>
          <p:spPr bwMode="auto">
            <a:xfrm>
              <a:off x="3408" y="2112"/>
              <a:ext cx="1392" cy="728"/>
            </a:xfrm>
            <a:prstGeom prst="rect">
              <a:avLst/>
            </a:prstGeom>
            <a:noFill/>
            <a:ln w="12700">
              <a:solidFill>
                <a:srgbClr val="8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it-IT"/>
            </a:p>
          </p:txBody>
        </p:sp>
      </p:grpSp>
      <p:sp>
        <p:nvSpPr>
          <p:cNvPr id="26639" name="AutoShape 76"/>
          <p:cNvSpPr>
            <a:spLocks noChangeArrowheads="1"/>
          </p:cNvSpPr>
          <p:nvPr/>
        </p:nvSpPr>
        <p:spPr bwMode="auto">
          <a:xfrm>
            <a:off x="6172200" y="2930525"/>
            <a:ext cx="685800" cy="3394075"/>
          </a:xfrm>
          <a:prstGeom prst="rightArrow">
            <a:avLst>
              <a:gd name="adj1" fmla="val 100000"/>
              <a:gd name="adj2" fmla="val 100000"/>
            </a:avLst>
          </a:prstGeom>
          <a:solidFill>
            <a:srgbClr val="800000"/>
          </a:solidFill>
          <a:ln w="9525">
            <a:solidFill>
              <a:srgbClr val="800000"/>
            </a:solidFill>
            <a:miter lim="800000"/>
            <a:headEnd/>
            <a:tailEnd/>
          </a:ln>
        </p:spPr>
        <p:txBody>
          <a:bodyPr wrap="none" anchor="ctr"/>
          <a:lstStyle/>
          <a:p>
            <a:endParaRPr lang="it-IT"/>
          </a:p>
        </p:txBody>
      </p:sp>
      <p:grpSp>
        <p:nvGrpSpPr>
          <p:cNvPr id="26640" name="Group 77"/>
          <p:cNvGrpSpPr>
            <a:grpSpLocks/>
          </p:cNvGrpSpPr>
          <p:nvPr/>
        </p:nvGrpSpPr>
        <p:grpSpPr bwMode="auto">
          <a:xfrm>
            <a:off x="6858000" y="4025900"/>
            <a:ext cx="2209800" cy="1155700"/>
            <a:chOff x="3408" y="2112"/>
            <a:chExt cx="1392" cy="728"/>
          </a:xfrm>
        </p:grpSpPr>
        <p:grpSp>
          <p:nvGrpSpPr>
            <p:cNvPr id="26641" name="Group 78"/>
            <p:cNvGrpSpPr>
              <a:grpSpLocks/>
            </p:cNvGrpSpPr>
            <p:nvPr/>
          </p:nvGrpSpPr>
          <p:grpSpPr bwMode="auto">
            <a:xfrm>
              <a:off x="3504" y="2206"/>
              <a:ext cx="1248" cy="542"/>
              <a:chOff x="1056" y="1248"/>
              <a:chExt cx="528" cy="424"/>
            </a:xfrm>
          </p:grpSpPr>
          <p:sp>
            <p:nvSpPr>
              <p:cNvPr id="26644" name="Line 79"/>
              <p:cNvSpPr>
                <a:spLocks noChangeShapeType="1"/>
              </p:cNvSpPr>
              <p:nvPr/>
            </p:nvSpPr>
            <p:spPr bwMode="auto">
              <a:xfrm flipV="1">
                <a:off x="1056" y="1248"/>
                <a:ext cx="0" cy="42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26645" name="Line 80"/>
              <p:cNvSpPr>
                <a:spLocks noChangeShapeType="1"/>
              </p:cNvSpPr>
              <p:nvPr/>
            </p:nvSpPr>
            <p:spPr bwMode="auto">
              <a:xfrm>
                <a:off x="1056" y="1669"/>
                <a:ext cx="52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26646" name="Freeform 81"/>
              <p:cNvSpPr>
                <a:spLocks/>
              </p:cNvSpPr>
              <p:nvPr/>
            </p:nvSpPr>
            <p:spPr bwMode="auto">
              <a:xfrm>
                <a:off x="1056" y="1272"/>
                <a:ext cx="480" cy="400"/>
              </a:xfrm>
              <a:custGeom>
                <a:avLst/>
                <a:gdLst>
                  <a:gd name="T0" fmla="*/ 0 w 480"/>
                  <a:gd name="T1" fmla="*/ 384 h 400"/>
                  <a:gd name="T2" fmla="*/ 144 w 480"/>
                  <a:gd name="T3" fmla="*/ 336 h 400"/>
                  <a:gd name="T4" fmla="*/ 240 w 480"/>
                  <a:gd name="T5" fmla="*/ 0 h 400"/>
                  <a:gd name="T6" fmla="*/ 336 w 480"/>
                  <a:gd name="T7" fmla="*/ 336 h 400"/>
                  <a:gd name="T8" fmla="*/ 480 w 480"/>
                  <a:gd name="T9" fmla="*/ 384 h 400"/>
                  <a:gd name="T10" fmla="*/ 0 60000 65536"/>
                  <a:gd name="T11" fmla="*/ 0 60000 65536"/>
                  <a:gd name="T12" fmla="*/ 0 60000 65536"/>
                  <a:gd name="T13" fmla="*/ 0 60000 65536"/>
                  <a:gd name="T14" fmla="*/ 0 60000 65536"/>
                  <a:gd name="T15" fmla="*/ 0 w 480"/>
                  <a:gd name="T16" fmla="*/ 0 h 400"/>
                  <a:gd name="T17" fmla="*/ 480 w 480"/>
                  <a:gd name="T18" fmla="*/ 400 h 400"/>
                </a:gdLst>
                <a:ahLst/>
                <a:cxnLst>
                  <a:cxn ang="T10">
                    <a:pos x="T0" y="T1"/>
                  </a:cxn>
                  <a:cxn ang="T11">
                    <a:pos x="T2" y="T3"/>
                  </a:cxn>
                  <a:cxn ang="T12">
                    <a:pos x="T4" y="T5"/>
                  </a:cxn>
                  <a:cxn ang="T13">
                    <a:pos x="T6" y="T7"/>
                  </a:cxn>
                  <a:cxn ang="T14">
                    <a:pos x="T8" y="T9"/>
                  </a:cxn>
                </a:cxnLst>
                <a:rect l="T15" t="T16" r="T17" b="T18"/>
                <a:pathLst>
                  <a:path w="480" h="400">
                    <a:moveTo>
                      <a:pt x="0" y="384"/>
                    </a:moveTo>
                    <a:cubicBezTo>
                      <a:pt x="52" y="392"/>
                      <a:pt x="104" y="400"/>
                      <a:pt x="144" y="336"/>
                    </a:cubicBezTo>
                    <a:cubicBezTo>
                      <a:pt x="184" y="272"/>
                      <a:pt x="208" y="0"/>
                      <a:pt x="240" y="0"/>
                    </a:cubicBezTo>
                    <a:cubicBezTo>
                      <a:pt x="272" y="0"/>
                      <a:pt x="296" y="272"/>
                      <a:pt x="336" y="336"/>
                    </a:cubicBezTo>
                    <a:cubicBezTo>
                      <a:pt x="376" y="400"/>
                      <a:pt x="428" y="392"/>
                      <a:pt x="480" y="384"/>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it-IT"/>
              </a:p>
            </p:txBody>
          </p:sp>
        </p:grpSp>
        <p:sp>
          <p:nvSpPr>
            <p:cNvPr id="26642" name="Text Box 82"/>
            <p:cNvSpPr txBox="1">
              <a:spLocks noChangeArrowheads="1"/>
            </p:cNvSpPr>
            <p:nvPr/>
          </p:nvSpPr>
          <p:spPr bwMode="auto">
            <a:xfrm>
              <a:off x="4224" y="2196"/>
              <a:ext cx="528" cy="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it-CH" sz="900"/>
                <a:t>TOTAL GROSS LOSSES</a:t>
              </a:r>
              <a:endParaRPr lang="it-IT" sz="900"/>
            </a:p>
          </p:txBody>
        </p:sp>
        <p:sp>
          <p:nvSpPr>
            <p:cNvPr id="26643" name="Rectangle 83"/>
            <p:cNvSpPr>
              <a:spLocks noChangeArrowheads="1"/>
            </p:cNvSpPr>
            <p:nvPr/>
          </p:nvSpPr>
          <p:spPr bwMode="auto">
            <a:xfrm>
              <a:off x="3408" y="2112"/>
              <a:ext cx="1392" cy="728"/>
            </a:xfrm>
            <a:prstGeom prst="rect">
              <a:avLst/>
            </a:prstGeom>
            <a:noFill/>
            <a:ln w="12700">
              <a:solidFill>
                <a:srgbClr val="8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it-IT"/>
            </a:p>
          </p:txBody>
        </p:sp>
      </p:grpSp>
      <p:sp>
        <p:nvSpPr>
          <p:cNvPr id="85" name="CasellaDiTesto 84"/>
          <p:cNvSpPr txBox="1"/>
          <p:nvPr/>
        </p:nvSpPr>
        <p:spPr>
          <a:xfrm>
            <a:off x="0" y="6383069"/>
            <a:ext cx="4680520" cy="646331"/>
          </a:xfrm>
          <a:prstGeom prst="rect">
            <a:avLst/>
          </a:prstGeom>
          <a:noFill/>
          <a:ln>
            <a:noFill/>
          </a:ln>
        </p:spPr>
        <p:txBody>
          <a:bodyPr wrap="square" rtlCol="0">
            <a:spAutoFit/>
          </a:bodyPr>
          <a:lstStyle/>
          <a:p>
            <a:pPr algn="ctr"/>
            <a:r>
              <a:rPr lang="it-IT" sz="1200" dirty="0">
                <a:solidFill>
                  <a:srgbClr val="002060"/>
                </a:solidFill>
                <a:latin typeface="Arial" pitchFamily="34" charset="0"/>
                <a:cs typeface="Arial" pitchFamily="34" charset="0"/>
              </a:rPr>
              <a:t>Ottimizzazione  del capitale e gestione dei rischi della compagnia in </a:t>
            </a:r>
            <a:r>
              <a:rPr lang="it-IT" sz="1200" dirty="0" err="1">
                <a:solidFill>
                  <a:srgbClr val="002060"/>
                </a:solidFill>
                <a:latin typeface="Arial" pitchFamily="34" charset="0"/>
                <a:cs typeface="Arial" pitchFamily="34" charset="0"/>
              </a:rPr>
              <a:t>Solvency</a:t>
            </a:r>
            <a:r>
              <a:rPr lang="it-IT" sz="1200" dirty="0">
                <a:solidFill>
                  <a:srgbClr val="002060"/>
                </a:solidFill>
                <a:latin typeface="Arial" pitchFamily="34" charset="0"/>
                <a:cs typeface="Arial" pitchFamily="34" charset="0"/>
              </a:rPr>
              <a:t> II: la riassicurazione che ruolo ha?</a:t>
            </a:r>
            <a:br>
              <a:rPr lang="it-IT" sz="1200" dirty="0">
                <a:solidFill>
                  <a:srgbClr val="002060"/>
                </a:solidFill>
                <a:latin typeface="Arial" pitchFamily="34" charset="0"/>
                <a:cs typeface="Arial" pitchFamily="34" charset="0"/>
              </a:rPr>
            </a:br>
            <a:endParaRPr lang="it-IT" sz="1200" dirty="0">
              <a:solidFill>
                <a:srgbClr val="002060"/>
              </a:solidFill>
            </a:endParaRPr>
          </a:p>
        </p:txBody>
      </p:sp>
      <p:sp>
        <p:nvSpPr>
          <p:cNvPr id="86" name="CasellaDiTesto 85"/>
          <p:cNvSpPr txBox="1"/>
          <p:nvPr/>
        </p:nvSpPr>
        <p:spPr>
          <a:xfrm>
            <a:off x="6948264" y="6423719"/>
            <a:ext cx="1944216" cy="461665"/>
          </a:xfrm>
          <a:prstGeom prst="rect">
            <a:avLst/>
          </a:prstGeom>
          <a:noFill/>
          <a:ln>
            <a:noFill/>
          </a:ln>
        </p:spPr>
        <p:txBody>
          <a:bodyPr wrap="square" rtlCol="0">
            <a:spAutoFit/>
          </a:bodyPr>
          <a:lstStyle/>
          <a:p>
            <a:pPr algn="ctr"/>
            <a:r>
              <a:rPr lang="it-IT" sz="1200" dirty="0" smtClean="0">
                <a:solidFill>
                  <a:srgbClr val="002060"/>
                </a:solidFill>
                <a:latin typeface="Arial" pitchFamily="34" charset="0"/>
                <a:cs typeface="Arial" pitchFamily="34" charset="0"/>
              </a:rPr>
              <a:t>Bologna 3/11/2011</a:t>
            </a:r>
            <a:r>
              <a:rPr lang="it-IT" sz="1200" dirty="0">
                <a:solidFill>
                  <a:srgbClr val="002060"/>
                </a:solidFill>
                <a:latin typeface="Arial" pitchFamily="34" charset="0"/>
                <a:cs typeface="Arial" pitchFamily="34" charset="0"/>
              </a:rPr>
              <a:t/>
            </a:r>
            <a:br>
              <a:rPr lang="it-IT" sz="1200" dirty="0">
                <a:solidFill>
                  <a:srgbClr val="002060"/>
                </a:solidFill>
                <a:latin typeface="Arial" pitchFamily="34" charset="0"/>
                <a:cs typeface="Arial" pitchFamily="34" charset="0"/>
              </a:rPr>
            </a:br>
            <a:endParaRPr lang="it-IT" sz="1200" dirty="0">
              <a:solidFill>
                <a:srgbClr val="002060"/>
              </a:solidFill>
            </a:endParaRPr>
          </a:p>
        </p:txBody>
      </p:sp>
    </p:spTree>
    <p:extLst>
      <p:ext uri="{BB962C8B-B14F-4D97-AF65-F5344CB8AC3E}">
        <p14:creationId xmlns:p14="http://schemas.microsoft.com/office/powerpoint/2010/main" val="406101838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9696" y="-243408"/>
            <a:ext cx="8326760" cy="1066800"/>
          </a:xfrm>
        </p:spPr>
        <p:txBody>
          <a:bodyPr>
            <a:normAutofit/>
          </a:bodyPr>
          <a:lstStyle/>
          <a:p>
            <a:r>
              <a:rPr lang="it-IT" sz="2800" b="1" dirty="0" smtClean="0">
                <a:solidFill>
                  <a:srgbClr val="1D1C28"/>
                </a:solidFill>
                <a:latin typeface="Arial" pitchFamily="34" charset="0"/>
                <a:cs typeface="Arial" pitchFamily="34" charset="0"/>
              </a:rPr>
              <a:t>Gestione dei rischi in una compagnia danni</a:t>
            </a:r>
            <a:endParaRPr lang="it-IT" sz="2800" b="1" dirty="0">
              <a:solidFill>
                <a:srgbClr val="1D1C28"/>
              </a:solidFill>
              <a:latin typeface="Arial" pitchFamily="34" charset="0"/>
              <a:cs typeface="Arial" pitchFamily="34" charset="0"/>
            </a:endParaRPr>
          </a:p>
        </p:txBody>
      </p:sp>
      <p:sp>
        <p:nvSpPr>
          <p:cNvPr id="3" name="Segnaposto contenuto 2"/>
          <p:cNvSpPr>
            <a:spLocks noGrp="1"/>
          </p:cNvSpPr>
          <p:nvPr>
            <p:ph sz="quarter" idx="1"/>
          </p:nvPr>
        </p:nvSpPr>
        <p:spPr>
          <a:xfrm>
            <a:off x="467544" y="1268760"/>
            <a:ext cx="8229600" cy="4829168"/>
          </a:xfrm>
        </p:spPr>
        <p:txBody>
          <a:bodyPr/>
          <a:lstStyle/>
          <a:p>
            <a:pPr marL="0" indent="0" algn="ctr">
              <a:buNone/>
            </a:pPr>
            <a:endParaRPr lang="it-IT" b="1" i="1" dirty="0" smtClean="0">
              <a:latin typeface="Arial" pitchFamily="34" charset="0"/>
              <a:cs typeface="Arial" pitchFamily="34" charset="0"/>
            </a:endParaRPr>
          </a:p>
          <a:p>
            <a:pPr marL="0" indent="0" algn="ctr">
              <a:buNone/>
            </a:pPr>
            <a:r>
              <a:rPr lang="it-IT" b="1" i="1" u="sng" dirty="0" smtClean="0">
                <a:latin typeface="Arial" pitchFamily="34" charset="0"/>
                <a:cs typeface="Arial" pitchFamily="34" charset="0"/>
              </a:rPr>
              <a:t>Rischi principali nella gestione </a:t>
            </a:r>
          </a:p>
          <a:p>
            <a:pPr marL="0" indent="0" algn="ctr">
              <a:buNone/>
            </a:pPr>
            <a:r>
              <a:rPr lang="it-IT" b="1" i="1" u="sng" dirty="0" smtClean="0">
                <a:latin typeface="Arial" pitchFamily="34" charset="0"/>
                <a:cs typeface="Arial" pitchFamily="34" charset="0"/>
              </a:rPr>
              <a:t>di una compagnia di assicurazione</a:t>
            </a:r>
          </a:p>
          <a:p>
            <a:pPr>
              <a:buFont typeface="Wingdings" pitchFamily="2" charset="2"/>
              <a:buChar char="Ø"/>
            </a:pPr>
            <a:endParaRPr lang="it-IT" sz="2800" dirty="0">
              <a:latin typeface="Arial" pitchFamily="34" charset="0"/>
              <a:cs typeface="Arial" pitchFamily="34" charset="0"/>
            </a:endParaRPr>
          </a:p>
          <a:p>
            <a:pPr>
              <a:buFont typeface="Wingdings" pitchFamily="2" charset="2"/>
              <a:buChar char="Ø"/>
            </a:pPr>
            <a:r>
              <a:rPr lang="it-IT" dirty="0" smtClean="0">
                <a:latin typeface="Arial" pitchFamily="34" charset="0"/>
                <a:cs typeface="Arial" pitchFamily="34" charset="0"/>
              </a:rPr>
              <a:t>Diversificazione dei rischi</a:t>
            </a:r>
          </a:p>
          <a:p>
            <a:pPr>
              <a:buFont typeface="Wingdings" pitchFamily="2" charset="2"/>
              <a:buChar char="Ø"/>
            </a:pPr>
            <a:r>
              <a:rPr lang="it-IT" dirty="0" smtClean="0">
                <a:latin typeface="Arial" pitchFamily="34" charset="0"/>
                <a:cs typeface="Arial" pitchFamily="34" charset="0"/>
              </a:rPr>
              <a:t>Alta volatilità dei rischi di punta </a:t>
            </a:r>
          </a:p>
          <a:p>
            <a:pPr>
              <a:buFont typeface="Wingdings" pitchFamily="2" charset="2"/>
              <a:buChar char="Ø"/>
            </a:pPr>
            <a:r>
              <a:rPr lang="it-IT" dirty="0" err="1" smtClean="0">
                <a:latin typeface="Arial" pitchFamily="34" charset="0"/>
                <a:cs typeface="Arial" pitchFamily="34" charset="0"/>
              </a:rPr>
              <a:t>Sinistralità</a:t>
            </a:r>
            <a:r>
              <a:rPr lang="it-IT" dirty="0" smtClean="0">
                <a:latin typeface="Arial" pitchFamily="34" charset="0"/>
                <a:cs typeface="Arial" pitchFamily="34" charset="0"/>
              </a:rPr>
              <a:t> del portafoglio sia nelle frequenze che negli importi</a:t>
            </a:r>
          </a:p>
          <a:p>
            <a:pPr>
              <a:buFont typeface="Wingdings" pitchFamily="2" charset="2"/>
              <a:buChar char="Ø"/>
            </a:pPr>
            <a:r>
              <a:rPr lang="it-IT" dirty="0" smtClean="0">
                <a:latin typeface="Arial" pitchFamily="34" charset="0"/>
                <a:cs typeface="Arial" pitchFamily="34" charset="0"/>
              </a:rPr>
              <a:t>Volatilità del </a:t>
            </a:r>
            <a:r>
              <a:rPr lang="it-IT" dirty="0" err="1" smtClean="0">
                <a:latin typeface="Arial" pitchFamily="34" charset="0"/>
                <a:cs typeface="Arial" pitchFamily="34" charset="0"/>
              </a:rPr>
              <a:t>run</a:t>
            </a:r>
            <a:r>
              <a:rPr lang="it-IT" dirty="0" smtClean="0">
                <a:latin typeface="Arial" pitchFamily="34" charset="0"/>
                <a:cs typeface="Arial" pitchFamily="34" charset="0"/>
              </a:rPr>
              <a:t>-off della riserva</a:t>
            </a:r>
          </a:p>
          <a:p>
            <a:pPr>
              <a:buFont typeface="Wingdings" pitchFamily="2" charset="2"/>
              <a:buChar char="Ø"/>
            </a:pPr>
            <a:endParaRPr lang="it-IT" dirty="0" smtClean="0"/>
          </a:p>
          <a:p>
            <a:pPr>
              <a:buFont typeface="Wingdings" pitchFamily="2" charset="2"/>
              <a:buChar char="Ø"/>
            </a:pPr>
            <a:endParaRPr lang="it-IT" dirty="0"/>
          </a:p>
        </p:txBody>
      </p:sp>
      <p:sp>
        <p:nvSpPr>
          <p:cNvPr id="5" name="CasellaDiTesto 4"/>
          <p:cNvSpPr txBox="1"/>
          <p:nvPr/>
        </p:nvSpPr>
        <p:spPr>
          <a:xfrm>
            <a:off x="0" y="6374566"/>
            <a:ext cx="4680520" cy="646331"/>
          </a:xfrm>
          <a:prstGeom prst="rect">
            <a:avLst/>
          </a:prstGeom>
          <a:noFill/>
          <a:ln>
            <a:noFill/>
          </a:ln>
        </p:spPr>
        <p:txBody>
          <a:bodyPr wrap="square" rtlCol="0">
            <a:spAutoFit/>
          </a:bodyPr>
          <a:lstStyle/>
          <a:p>
            <a:pPr algn="ctr"/>
            <a:r>
              <a:rPr lang="it-IT" sz="1200" dirty="0">
                <a:solidFill>
                  <a:srgbClr val="002060"/>
                </a:solidFill>
                <a:latin typeface="Arial" pitchFamily="34" charset="0"/>
                <a:cs typeface="Arial" pitchFamily="34" charset="0"/>
              </a:rPr>
              <a:t>Ottimizzazione  del capitale e gestione dei rischi della compagnia in </a:t>
            </a:r>
            <a:r>
              <a:rPr lang="it-IT" sz="1200" dirty="0" err="1">
                <a:solidFill>
                  <a:srgbClr val="002060"/>
                </a:solidFill>
                <a:latin typeface="Arial" pitchFamily="34" charset="0"/>
                <a:cs typeface="Arial" pitchFamily="34" charset="0"/>
              </a:rPr>
              <a:t>Solvency</a:t>
            </a:r>
            <a:r>
              <a:rPr lang="it-IT" sz="1200" dirty="0">
                <a:solidFill>
                  <a:srgbClr val="002060"/>
                </a:solidFill>
                <a:latin typeface="Arial" pitchFamily="34" charset="0"/>
                <a:cs typeface="Arial" pitchFamily="34" charset="0"/>
              </a:rPr>
              <a:t> II: la riassicurazione che ruolo ha?</a:t>
            </a:r>
            <a:br>
              <a:rPr lang="it-IT" sz="1200" dirty="0">
                <a:solidFill>
                  <a:srgbClr val="002060"/>
                </a:solidFill>
                <a:latin typeface="Arial" pitchFamily="34" charset="0"/>
                <a:cs typeface="Arial" pitchFamily="34" charset="0"/>
              </a:rPr>
            </a:br>
            <a:endParaRPr lang="it-IT" sz="1200" dirty="0">
              <a:solidFill>
                <a:srgbClr val="002060"/>
              </a:solidFill>
            </a:endParaRPr>
          </a:p>
        </p:txBody>
      </p:sp>
      <p:sp>
        <p:nvSpPr>
          <p:cNvPr id="6" name="CasellaDiTesto 5"/>
          <p:cNvSpPr txBox="1"/>
          <p:nvPr/>
        </p:nvSpPr>
        <p:spPr>
          <a:xfrm>
            <a:off x="6948264" y="6401652"/>
            <a:ext cx="1944216" cy="461665"/>
          </a:xfrm>
          <a:prstGeom prst="rect">
            <a:avLst/>
          </a:prstGeom>
          <a:noFill/>
          <a:ln>
            <a:noFill/>
          </a:ln>
        </p:spPr>
        <p:txBody>
          <a:bodyPr wrap="square" rtlCol="0">
            <a:spAutoFit/>
          </a:bodyPr>
          <a:lstStyle/>
          <a:p>
            <a:pPr algn="ctr"/>
            <a:r>
              <a:rPr lang="it-IT" sz="1200" dirty="0" smtClean="0">
                <a:solidFill>
                  <a:srgbClr val="002060"/>
                </a:solidFill>
                <a:latin typeface="Arial" pitchFamily="34" charset="0"/>
                <a:cs typeface="Arial" pitchFamily="34" charset="0"/>
              </a:rPr>
              <a:t>Bologna 3/11/2011</a:t>
            </a:r>
            <a:r>
              <a:rPr lang="it-IT" sz="1200" dirty="0">
                <a:solidFill>
                  <a:srgbClr val="002060"/>
                </a:solidFill>
                <a:latin typeface="Arial" pitchFamily="34" charset="0"/>
                <a:cs typeface="Arial" pitchFamily="34" charset="0"/>
              </a:rPr>
              <a:t/>
            </a:r>
            <a:br>
              <a:rPr lang="it-IT" sz="1200" dirty="0">
                <a:solidFill>
                  <a:srgbClr val="002060"/>
                </a:solidFill>
                <a:latin typeface="Arial" pitchFamily="34" charset="0"/>
                <a:cs typeface="Arial" pitchFamily="34" charset="0"/>
              </a:rPr>
            </a:br>
            <a:endParaRPr lang="it-IT" sz="1200" dirty="0">
              <a:solidFill>
                <a:srgbClr val="002060"/>
              </a:solidFill>
            </a:endParaRPr>
          </a:p>
        </p:txBody>
      </p:sp>
    </p:spTree>
    <p:extLst>
      <p:ext uri="{BB962C8B-B14F-4D97-AF65-F5344CB8AC3E}">
        <p14:creationId xmlns:p14="http://schemas.microsoft.com/office/powerpoint/2010/main" val="3345672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gray">
          <a:xfrm>
            <a:off x="0" y="152400"/>
            <a:ext cx="9144000"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anchor="b"/>
          <a:lstStyle/>
          <a:p>
            <a:pPr algn="ctr" eaLnBrk="0" hangingPunct="0"/>
            <a:r>
              <a:rPr lang="en-GB" sz="2800"/>
              <a:t>    </a:t>
            </a:r>
            <a:endParaRPr lang="it-IT" sz="2800"/>
          </a:p>
        </p:txBody>
      </p:sp>
      <p:sp>
        <p:nvSpPr>
          <p:cNvPr id="958467" name="Rectangle 3"/>
          <p:cNvSpPr>
            <a:spLocks noChangeArrowheads="1"/>
          </p:cNvSpPr>
          <p:nvPr/>
        </p:nvSpPr>
        <p:spPr bwMode="auto">
          <a:xfrm>
            <a:off x="381000" y="1066800"/>
            <a:ext cx="8305800" cy="5181600"/>
          </a:xfrm>
          <a:prstGeom prst="rect">
            <a:avLst/>
          </a:prstGeom>
          <a:noFill/>
          <a:ln>
            <a:noFill/>
          </a:ln>
          <a:effectLst/>
          <a:extLst/>
        </p:spPr>
        <p:txBody>
          <a:bodyPr/>
          <a:lstStyle/>
          <a:p>
            <a:pPr marL="265113" indent="-265113" defTabSz="179388">
              <a:buClr>
                <a:schemeClr val="folHlink"/>
              </a:buClr>
              <a:buFont typeface="Wingdings" pitchFamily="2" charset="2"/>
              <a:buNone/>
              <a:tabLst>
                <a:tab pos="265113" algn="l"/>
              </a:tabLst>
              <a:defRPr/>
            </a:pPr>
            <a:r>
              <a:rPr lang="it-IT" sz="1400" dirty="0"/>
              <a:t>	</a:t>
            </a:r>
          </a:p>
          <a:p>
            <a:pPr marL="285750" indent="-285750" algn="just" defTabSz="179388">
              <a:buClr>
                <a:schemeClr val="accent1"/>
              </a:buClr>
              <a:buFont typeface="Wingdings" pitchFamily="2" charset="2"/>
              <a:buChar char="Ø"/>
              <a:tabLst>
                <a:tab pos="265113" algn="l"/>
              </a:tabLst>
              <a:defRPr/>
            </a:pPr>
            <a:r>
              <a:rPr lang="it-IT" sz="1600" dirty="0" smtClean="0">
                <a:latin typeface="Arial" pitchFamily="34" charset="0"/>
                <a:cs typeface="Arial" pitchFamily="34" charset="0"/>
              </a:rPr>
              <a:t>Per la </a:t>
            </a:r>
            <a:r>
              <a:rPr lang="it-IT" sz="1600" dirty="0">
                <a:latin typeface="Arial" pitchFamily="34" charset="0"/>
                <a:cs typeface="Arial" pitchFamily="34" charset="0"/>
              </a:rPr>
              <a:t>valutazione dell’efficienza della struttura </a:t>
            </a:r>
            <a:r>
              <a:rPr lang="it-IT" sz="1600" dirty="0" err="1" smtClean="0">
                <a:latin typeface="Arial" pitchFamily="34" charset="0"/>
                <a:cs typeface="Arial" pitchFamily="34" charset="0"/>
              </a:rPr>
              <a:t>riassicurativa</a:t>
            </a:r>
            <a:r>
              <a:rPr lang="it-IT" sz="1600" dirty="0" smtClean="0">
                <a:latin typeface="Arial" pitchFamily="34" charset="0"/>
                <a:cs typeface="Arial" pitchFamily="34" charset="0"/>
              </a:rPr>
              <a:t> si possono considerare i </a:t>
            </a:r>
            <a:r>
              <a:rPr lang="it-IT" sz="1600" dirty="0">
                <a:latin typeface="Arial" pitchFamily="34" charset="0"/>
                <a:cs typeface="Arial" pitchFamily="34" charset="0"/>
              </a:rPr>
              <a:t>seguenti </a:t>
            </a:r>
            <a:r>
              <a:rPr lang="it-IT" sz="1600" dirty="0" smtClean="0">
                <a:latin typeface="Arial" pitchFamily="34" charset="0"/>
                <a:cs typeface="Arial" pitchFamily="34" charset="0"/>
              </a:rPr>
              <a:t>due </a:t>
            </a:r>
            <a:r>
              <a:rPr lang="it-IT" sz="1600" dirty="0">
                <a:latin typeface="Arial" pitchFamily="34" charset="0"/>
                <a:cs typeface="Arial" pitchFamily="34" charset="0"/>
              </a:rPr>
              <a:t>indicatori:   </a:t>
            </a:r>
            <a:endParaRPr lang="it-IT" sz="1600" dirty="0" smtClean="0">
              <a:latin typeface="Arial" pitchFamily="34" charset="0"/>
              <a:cs typeface="Arial" pitchFamily="34" charset="0"/>
            </a:endParaRPr>
          </a:p>
          <a:p>
            <a:pPr defTabSz="179388">
              <a:buClr>
                <a:schemeClr val="accent1"/>
              </a:buClr>
              <a:tabLst>
                <a:tab pos="265113" algn="l"/>
              </a:tabLst>
              <a:defRPr/>
            </a:pPr>
            <a:endParaRPr lang="it-IT" sz="1600" dirty="0" smtClean="0">
              <a:latin typeface="Arial" pitchFamily="34" charset="0"/>
              <a:cs typeface="Arial" pitchFamily="34" charset="0"/>
            </a:endParaRPr>
          </a:p>
          <a:p>
            <a:pPr defTabSz="179388">
              <a:buClr>
                <a:schemeClr val="accent1"/>
              </a:buClr>
              <a:tabLst>
                <a:tab pos="265113" algn="l"/>
              </a:tabLst>
              <a:defRPr/>
            </a:pPr>
            <a:r>
              <a:rPr lang="it-IT" sz="1600" b="1" dirty="0">
                <a:solidFill>
                  <a:srgbClr val="FF0000"/>
                </a:solidFill>
                <a:latin typeface="Arial" pitchFamily="34" charset="0"/>
                <a:cs typeface="Arial" pitchFamily="34" charset="0"/>
              </a:rPr>
              <a:t> </a:t>
            </a:r>
            <a:r>
              <a:rPr lang="it-IT" sz="1600" b="1" dirty="0" smtClean="0">
                <a:solidFill>
                  <a:srgbClr val="FF0000"/>
                </a:solidFill>
                <a:latin typeface="Arial" pitchFamily="34" charset="0"/>
                <a:cs typeface="Arial" pitchFamily="34" charset="0"/>
              </a:rPr>
              <a:t>    1. </a:t>
            </a:r>
            <a:r>
              <a:rPr lang="it-IT" sz="1600" b="1" dirty="0" err="1" smtClean="0">
                <a:solidFill>
                  <a:srgbClr val="FF0000"/>
                </a:solidFill>
                <a:latin typeface="Arial" pitchFamily="34" charset="0"/>
                <a:cs typeface="Arial" pitchFamily="34" charset="0"/>
              </a:rPr>
              <a:t>Ceded</a:t>
            </a:r>
            <a:r>
              <a:rPr lang="it-IT" sz="1600" b="1" dirty="0" smtClean="0">
                <a:solidFill>
                  <a:srgbClr val="FF0000"/>
                </a:solidFill>
                <a:latin typeface="Arial" pitchFamily="34" charset="0"/>
                <a:cs typeface="Arial" pitchFamily="34" charset="0"/>
              </a:rPr>
              <a:t> ROE</a:t>
            </a:r>
          </a:p>
          <a:p>
            <a:pPr defTabSz="179388">
              <a:buClr>
                <a:schemeClr val="accent1"/>
              </a:buClr>
              <a:tabLst>
                <a:tab pos="265113" algn="l"/>
              </a:tabLst>
              <a:defRPr/>
            </a:pPr>
            <a:endParaRPr lang="it-IT" sz="1600" b="1" dirty="0" smtClean="0">
              <a:solidFill>
                <a:srgbClr val="FF0000"/>
              </a:solidFill>
              <a:latin typeface="Arial" pitchFamily="34" charset="0"/>
              <a:cs typeface="Arial" pitchFamily="34" charset="0"/>
            </a:endParaRPr>
          </a:p>
          <a:p>
            <a:pPr defTabSz="179388">
              <a:buClr>
                <a:schemeClr val="accent1"/>
              </a:buClr>
              <a:tabLst>
                <a:tab pos="265113" algn="l"/>
              </a:tabLst>
              <a:defRPr/>
            </a:pPr>
            <a:r>
              <a:rPr lang="it-IT" sz="1600" b="1" dirty="0">
                <a:solidFill>
                  <a:srgbClr val="FF0000"/>
                </a:solidFill>
                <a:latin typeface="Arial" pitchFamily="34" charset="0"/>
                <a:cs typeface="Arial" pitchFamily="34" charset="0"/>
              </a:rPr>
              <a:t> </a:t>
            </a:r>
            <a:r>
              <a:rPr lang="it-IT" sz="1600" b="1" dirty="0" smtClean="0">
                <a:solidFill>
                  <a:srgbClr val="FF0000"/>
                </a:solidFill>
                <a:latin typeface="Arial" pitchFamily="34" charset="0"/>
                <a:cs typeface="Arial" pitchFamily="34" charset="0"/>
              </a:rPr>
              <a:t>    2. </a:t>
            </a:r>
            <a:r>
              <a:rPr lang="it-IT" sz="1600" b="1" dirty="0" err="1" smtClean="0">
                <a:solidFill>
                  <a:srgbClr val="FF0000"/>
                </a:solidFill>
                <a:latin typeface="Arial" pitchFamily="34" charset="0"/>
                <a:cs typeface="Arial" pitchFamily="34" charset="0"/>
              </a:rPr>
              <a:t>Reinsurance</a:t>
            </a:r>
            <a:r>
              <a:rPr lang="it-IT" sz="1600" b="1" dirty="0" smtClean="0">
                <a:solidFill>
                  <a:srgbClr val="FF0000"/>
                </a:solidFill>
                <a:latin typeface="Arial" pitchFamily="34" charset="0"/>
                <a:cs typeface="Arial" pitchFamily="34" charset="0"/>
              </a:rPr>
              <a:t> EVA</a:t>
            </a:r>
          </a:p>
          <a:p>
            <a:pPr defTabSz="179388">
              <a:buClr>
                <a:schemeClr val="accent1"/>
              </a:buClr>
              <a:tabLst>
                <a:tab pos="265113" algn="l"/>
              </a:tabLst>
              <a:defRPr/>
            </a:pPr>
            <a:endParaRPr lang="it-IT" sz="1600" b="1" dirty="0">
              <a:solidFill>
                <a:srgbClr val="FF0000"/>
              </a:solidFill>
              <a:latin typeface="Arial" pitchFamily="34" charset="0"/>
              <a:cs typeface="Arial" pitchFamily="34" charset="0"/>
            </a:endParaRPr>
          </a:p>
          <a:p>
            <a:pPr marL="285750" indent="-285750" algn="just">
              <a:buClr>
                <a:schemeClr val="bg2">
                  <a:lumMod val="50000"/>
                </a:schemeClr>
              </a:buClr>
              <a:buFont typeface="Wingdings" pitchFamily="2" charset="2"/>
              <a:buChar char="Ø"/>
            </a:pPr>
            <a:r>
              <a:rPr lang="it-IT" sz="1600" dirty="0" smtClean="0">
                <a:latin typeface="Arial" pitchFamily="34" charset="0"/>
                <a:cs typeface="Arial" pitchFamily="34" charset="0"/>
              </a:rPr>
              <a:t>Il </a:t>
            </a:r>
            <a:r>
              <a:rPr lang="it-IT" sz="1600" b="1" u="sng" dirty="0" err="1">
                <a:latin typeface="Arial" pitchFamily="34" charset="0"/>
                <a:cs typeface="Arial" pitchFamily="34" charset="0"/>
              </a:rPr>
              <a:t>Ceded</a:t>
            </a:r>
            <a:r>
              <a:rPr lang="it-IT" sz="1600" b="1" u="sng" dirty="0">
                <a:latin typeface="Arial" pitchFamily="34" charset="0"/>
                <a:cs typeface="Arial" pitchFamily="34" charset="0"/>
              </a:rPr>
              <a:t> ROE </a:t>
            </a:r>
            <a:r>
              <a:rPr lang="it-IT" sz="1600" dirty="0">
                <a:latin typeface="Arial" pitchFamily="34" charset="0"/>
                <a:cs typeface="Arial" pitchFamily="34" charset="0"/>
              </a:rPr>
              <a:t>esprime il costo del capitale ottenuto dalla riassicurazione. </a:t>
            </a:r>
            <a:r>
              <a:rPr lang="it-IT" sz="1600" dirty="0" smtClean="0">
                <a:latin typeface="Arial" pitchFamily="34" charset="0"/>
                <a:cs typeface="Arial" pitchFamily="34" charset="0"/>
              </a:rPr>
              <a:t>F</a:t>
            </a:r>
            <a:r>
              <a:rPr lang="it-IT" sz="1600" dirty="0" smtClean="0">
                <a:latin typeface="Arial" pitchFamily="34" charset="0"/>
              </a:rPr>
              <a:t>in </a:t>
            </a:r>
            <a:r>
              <a:rPr lang="it-IT" sz="1600" dirty="0">
                <a:latin typeface="Arial" pitchFamily="34" charset="0"/>
              </a:rPr>
              <a:t>quando il </a:t>
            </a:r>
            <a:r>
              <a:rPr lang="it-IT" sz="1600" dirty="0" err="1">
                <a:latin typeface="Arial" pitchFamily="34" charset="0"/>
              </a:rPr>
              <a:t>Ceded</a:t>
            </a:r>
            <a:r>
              <a:rPr lang="it-IT" sz="1600" dirty="0">
                <a:latin typeface="Arial" pitchFamily="34" charset="0"/>
              </a:rPr>
              <a:t> </a:t>
            </a:r>
            <a:r>
              <a:rPr lang="it-IT" sz="1600" dirty="0" err="1">
                <a:latin typeface="Arial" pitchFamily="34" charset="0"/>
              </a:rPr>
              <a:t>Roe</a:t>
            </a:r>
            <a:r>
              <a:rPr lang="it-IT" sz="1600" dirty="0">
                <a:latin typeface="Arial" pitchFamily="34" charset="0"/>
              </a:rPr>
              <a:t> è minore del “target </a:t>
            </a:r>
            <a:r>
              <a:rPr lang="it-IT" sz="1600" dirty="0" err="1">
                <a:latin typeface="Arial" pitchFamily="34" charset="0"/>
              </a:rPr>
              <a:t>Roe</a:t>
            </a:r>
            <a:r>
              <a:rPr lang="it-IT" sz="1600" dirty="0">
                <a:latin typeface="Arial" pitchFamily="34" charset="0"/>
              </a:rPr>
              <a:t>” della Compagnia significa che la Riassicurazione libera capitale ad un costo conveniente e competitivo per la compagnia; al contrario quando il </a:t>
            </a:r>
            <a:r>
              <a:rPr lang="it-IT" sz="1600" dirty="0" err="1">
                <a:latin typeface="Arial" pitchFamily="34" charset="0"/>
              </a:rPr>
              <a:t>Ceded</a:t>
            </a:r>
            <a:r>
              <a:rPr lang="it-IT" sz="1600" dirty="0">
                <a:latin typeface="Arial" pitchFamily="34" charset="0"/>
              </a:rPr>
              <a:t> </a:t>
            </a:r>
            <a:r>
              <a:rPr lang="it-IT" sz="1600" dirty="0" err="1">
                <a:latin typeface="Arial" pitchFamily="34" charset="0"/>
              </a:rPr>
              <a:t>Roe</a:t>
            </a:r>
            <a:r>
              <a:rPr lang="it-IT" sz="1600" dirty="0">
                <a:latin typeface="Arial" pitchFamily="34" charset="0"/>
              </a:rPr>
              <a:t> è maggiore del “target </a:t>
            </a:r>
            <a:r>
              <a:rPr lang="it-IT" sz="1600" dirty="0" err="1">
                <a:latin typeface="Arial" pitchFamily="34" charset="0"/>
              </a:rPr>
              <a:t>Roe</a:t>
            </a:r>
            <a:r>
              <a:rPr lang="it-IT" sz="1600" dirty="0">
                <a:latin typeface="Arial" pitchFamily="34" charset="0"/>
              </a:rPr>
              <a:t>” della Compagnia significa che forse sul mercato finanziario è reperibile quell’ammontare di capitale ad un prezzo migliore soprattutto nelle attese dei propri azionisti.</a:t>
            </a:r>
          </a:p>
          <a:p>
            <a:pPr defTabSz="179388">
              <a:buClr>
                <a:schemeClr val="folHlink"/>
              </a:buClr>
              <a:tabLst>
                <a:tab pos="265113" algn="l"/>
              </a:tabLst>
              <a:defRPr/>
            </a:pPr>
            <a:endParaRPr lang="it-IT" sz="1600" dirty="0">
              <a:latin typeface="Arial" pitchFamily="34" charset="0"/>
              <a:cs typeface="Arial" pitchFamily="34" charset="0"/>
            </a:endParaRPr>
          </a:p>
          <a:p>
            <a:pPr algn="ctr" defTabSz="179388">
              <a:buClr>
                <a:schemeClr val="folHlink"/>
              </a:buClr>
              <a:tabLst>
                <a:tab pos="265113" algn="l"/>
              </a:tabLst>
              <a:defRPr/>
            </a:pPr>
            <a:r>
              <a:rPr lang="it-IT" sz="1600" dirty="0">
                <a:latin typeface="Arial" pitchFamily="34" charset="0"/>
                <a:cs typeface="Arial" pitchFamily="34" charset="0"/>
              </a:rPr>
              <a:t>	</a:t>
            </a:r>
            <a:r>
              <a:rPr lang="it-IT" sz="1600" b="1" dirty="0" err="1">
                <a:solidFill>
                  <a:srgbClr val="FF0000"/>
                </a:solidFill>
                <a:latin typeface="Arial" pitchFamily="34" charset="0"/>
                <a:cs typeface="Arial" pitchFamily="34" charset="0"/>
              </a:rPr>
              <a:t>Ceded</a:t>
            </a:r>
            <a:r>
              <a:rPr lang="it-IT" sz="1600" b="1" dirty="0">
                <a:solidFill>
                  <a:srgbClr val="FF0000"/>
                </a:solidFill>
                <a:latin typeface="Arial" pitchFamily="34" charset="0"/>
                <a:cs typeface="Arial" pitchFamily="34" charset="0"/>
              </a:rPr>
              <a:t> ROE = PROFITTO CEDUTO/CAPITALE </a:t>
            </a:r>
            <a:r>
              <a:rPr lang="it-IT" sz="1600" b="1" dirty="0" smtClean="0">
                <a:solidFill>
                  <a:srgbClr val="FF0000"/>
                </a:solidFill>
                <a:latin typeface="Arial" pitchFamily="34" charset="0"/>
                <a:cs typeface="Arial" pitchFamily="34" charset="0"/>
              </a:rPr>
              <a:t>LIBERATO</a:t>
            </a:r>
            <a:endParaRPr lang="it-IT" sz="1600" b="1" dirty="0">
              <a:solidFill>
                <a:srgbClr val="FF0000"/>
              </a:solidFill>
              <a:latin typeface="Arial" pitchFamily="34" charset="0"/>
              <a:cs typeface="Arial" pitchFamily="34" charset="0"/>
            </a:endParaRPr>
          </a:p>
          <a:p>
            <a:pPr defTabSz="179388">
              <a:buClr>
                <a:schemeClr val="folHlink"/>
              </a:buClr>
              <a:tabLst>
                <a:tab pos="265113" algn="l"/>
              </a:tabLst>
              <a:defRPr/>
            </a:pPr>
            <a:endParaRPr lang="it-IT" sz="1600" dirty="0">
              <a:latin typeface="Arial" pitchFamily="34" charset="0"/>
              <a:cs typeface="Arial" pitchFamily="34" charset="0"/>
            </a:endParaRPr>
          </a:p>
          <a:p>
            <a:pPr marL="285750" indent="-285750" algn="just" defTabSz="179388">
              <a:buClr>
                <a:schemeClr val="accent1"/>
              </a:buClr>
              <a:buFont typeface="Wingdings" pitchFamily="2" charset="2"/>
              <a:buChar char="Ø"/>
              <a:tabLst>
                <a:tab pos="265113" algn="l"/>
              </a:tabLst>
              <a:defRPr/>
            </a:pPr>
            <a:r>
              <a:rPr lang="it-IT" sz="1600" dirty="0" smtClean="0">
                <a:latin typeface="Arial" pitchFamily="34" charset="0"/>
                <a:cs typeface="Arial" pitchFamily="34" charset="0"/>
              </a:rPr>
              <a:t>La </a:t>
            </a:r>
            <a:r>
              <a:rPr lang="it-IT" sz="1600" b="1" dirty="0" err="1">
                <a:latin typeface="Arial" pitchFamily="34" charset="0"/>
                <a:cs typeface="Arial" pitchFamily="34" charset="0"/>
              </a:rPr>
              <a:t>Reinsurance</a:t>
            </a:r>
            <a:r>
              <a:rPr lang="it-IT" sz="1600" b="1" dirty="0">
                <a:latin typeface="Arial" pitchFamily="34" charset="0"/>
                <a:cs typeface="Arial" pitchFamily="34" charset="0"/>
              </a:rPr>
              <a:t> EVA </a:t>
            </a:r>
            <a:r>
              <a:rPr lang="it-IT" sz="1600" dirty="0">
                <a:latin typeface="Arial" pitchFamily="34" charset="0"/>
                <a:cs typeface="Arial" pitchFamily="34" charset="0"/>
              </a:rPr>
              <a:t>esprime </a:t>
            </a:r>
            <a:r>
              <a:rPr lang="it-IT" sz="1600" dirty="0" smtClean="0">
                <a:latin typeface="Arial" pitchFamily="34" charset="0"/>
                <a:cs typeface="Arial" pitchFamily="34" charset="0"/>
              </a:rPr>
              <a:t>il </a:t>
            </a:r>
            <a:r>
              <a:rPr lang="it-IT" sz="1600" dirty="0">
                <a:latin typeface="Arial" pitchFamily="34" charset="0"/>
                <a:cs typeface="Arial" pitchFamily="34" charset="0"/>
              </a:rPr>
              <a:t>valore economico apportato dalla </a:t>
            </a:r>
            <a:r>
              <a:rPr lang="it-IT" sz="1600" dirty="0" smtClean="0">
                <a:latin typeface="Arial" pitchFamily="34" charset="0"/>
                <a:cs typeface="Arial" pitchFamily="34" charset="0"/>
              </a:rPr>
              <a:t>riassicurazione</a:t>
            </a:r>
          </a:p>
          <a:p>
            <a:pPr marL="285750" indent="-285750" algn="just" defTabSz="179388">
              <a:buClr>
                <a:schemeClr val="accent1"/>
              </a:buClr>
              <a:buFont typeface="Wingdings" pitchFamily="2" charset="2"/>
              <a:buChar char="Ø"/>
              <a:tabLst>
                <a:tab pos="265113" algn="l"/>
              </a:tabLst>
              <a:defRPr/>
            </a:pPr>
            <a:endParaRPr lang="it-IT" sz="1600" b="1" dirty="0" smtClean="0">
              <a:solidFill>
                <a:schemeClr val="folHlink"/>
              </a:solidFill>
              <a:latin typeface="Arial" pitchFamily="34" charset="0"/>
              <a:cs typeface="Arial" pitchFamily="34" charset="0"/>
            </a:endParaRPr>
          </a:p>
          <a:p>
            <a:pPr defTabSz="179388">
              <a:buClr>
                <a:schemeClr val="folHlink"/>
              </a:buClr>
              <a:tabLst>
                <a:tab pos="265113" algn="l"/>
              </a:tabLst>
              <a:defRPr/>
            </a:pPr>
            <a:r>
              <a:rPr lang="it-IT" sz="1600" dirty="0" smtClean="0">
                <a:latin typeface="Arial" pitchFamily="34" charset="0"/>
                <a:cs typeface="Arial" pitchFamily="34" charset="0"/>
              </a:rPr>
              <a:t>	</a:t>
            </a:r>
            <a:r>
              <a:rPr lang="it-IT" sz="1600" b="1" dirty="0" err="1" smtClean="0">
                <a:solidFill>
                  <a:schemeClr val="bg2">
                    <a:lumMod val="50000"/>
                  </a:schemeClr>
                </a:solidFill>
                <a:latin typeface="Arial" pitchFamily="34" charset="0"/>
                <a:cs typeface="Arial" pitchFamily="34" charset="0"/>
              </a:rPr>
              <a:t>Reinsurance</a:t>
            </a:r>
            <a:r>
              <a:rPr lang="it-IT" sz="1600" b="1" dirty="0" smtClean="0">
                <a:solidFill>
                  <a:schemeClr val="bg2">
                    <a:lumMod val="50000"/>
                  </a:schemeClr>
                </a:solidFill>
                <a:latin typeface="Arial" pitchFamily="34" charset="0"/>
                <a:cs typeface="Arial" pitchFamily="34" charset="0"/>
              </a:rPr>
              <a:t> EVA = </a:t>
            </a:r>
            <a:r>
              <a:rPr lang="it-IT" sz="1600" b="1" dirty="0">
                <a:solidFill>
                  <a:schemeClr val="bg2">
                    <a:lumMod val="50000"/>
                  </a:schemeClr>
                </a:solidFill>
                <a:latin typeface="Arial" pitchFamily="34" charset="0"/>
                <a:cs typeface="Arial" pitchFamily="34" charset="0"/>
              </a:rPr>
              <a:t>COSTO DEL CAPITALE LIBERATO – PROFITTO CEDUTO</a:t>
            </a:r>
          </a:p>
          <a:p>
            <a:pPr defTabSz="179388">
              <a:buClr>
                <a:schemeClr val="folHlink"/>
              </a:buClr>
              <a:tabLst>
                <a:tab pos="265113" algn="l"/>
              </a:tabLst>
              <a:defRPr/>
            </a:pPr>
            <a:endParaRPr lang="it-IT" sz="1400" dirty="0"/>
          </a:p>
          <a:p>
            <a:pPr defTabSz="179388">
              <a:buClr>
                <a:schemeClr val="folHlink"/>
              </a:buClr>
              <a:tabLst>
                <a:tab pos="265113" algn="l"/>
              </a:tabLst>
              <a:defRPr/>
            </a:pPr>
            <a:endParaRPr lang="it-IT" sz="1400" dirty="0"/>
          </a:p>
          <a:p>
            <a:pPr defTabSz="179388">
              <a:buClr>
                <a:schemeClr val="folHlink"/>
              </a:buClr>
              <a:tabLst>
                <a:tab pos="265113" algn="l"/>
              </a:tabLst>
              <a:defRPr/>
            </a:pPr>
            <a:endParaRPr lang="it-IT" sz="1400" dirty="0"/>
          </a:p>
          <a:p>
            <a:pPr marL="265113" indent="-265113" defTabSz="179388">
              <a:buClr>
                <a:schemeClr val="folHlink"/>
              </a:buClr>
              <a:buFont typeface="Wingdings" pitchFamily="2" charset="2"/>
              <a:buNone/>
              <a:tabLst>
                <a:tab pos="265113" algn="l"/>
              </a:tabLst>
              <a:defRPr/>
            </a:pPr>
            <a:endParaRPr lang="it-IT" sz="1400" dirty="0"/>
          </a:p>
        </p:txBody>
      </p:sp>
      <p:sp>
        <p:nvSpPr>
          <p:cNvPr id="27652" name="Rectangle 2"/>
          <p:cNvSpPr txBox="1">
            <a:spLocks noChangeArrowheads="1"/>
          </p:cNvSpPr>
          <p:nvPr/>
        </p:nvSpPr>
        <p:spPr bwMode="auto">
          <a:xfrm>
            <a:off x="685800" y="44624"/>
            <a:ext cx="8153400"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r>
              <a:rPr lang="en-US" sz="2800" b="1" cap="small" dirty="0" err="1">
                <a:solidFill>
                  <a:srgbClr val="1D1C28"/>
                </a:solidFill>
                <a:latin typeface="Arial" pitchFamily="34" charset="0"/>
                <a:ea typeface="+mj-ea"/>
                <a:cs typeface="Arial" pitchFamily="34" charset="0"/>
              </a:rPr>
              <a:t>Modellizzazione</a:t>
            </a:r>
            <a:r>
              <a:rPr lang="en-US" sz="2800" b="1" cap="small" dirty="0">
                <a:solidFill>
                  <a:srgbClr val="1D1C28"/>
                </a:solidFill>
                <a:latin typeface="Arial" pitchFamily="34" charset="0"/>
                <a:ea typeface="+mj-ea"/>
                <a:cs typeface="Arial" pitchFamily="34" charset="0"/>
              </a:rPr>
              <a:t> (Danni)</a:t>
            </a:r>
          </a:p>
        </p:txBody>
      </p:sp>
      <p:sp>
        <p:nvSpPr>
          <p:cNvPr id="5" name="CasellaDiTesto 4"/>
          <p:cNvSpPr txBox="1"/>
          <p:nvPr/>
        </p:nvSpPr>
        <p:spPr>
          <a:xfrm>
            <a:off x="0" y="6309320"/>
            <a:ext cx="4680520" cy="646331"/>
          </a:xfrm>
          <a:prstGeom prst="rect">
            <a:avLst/>
          </a:prstGeom>
          <a:noFill/>
          <a:ln>
            <a:noFill/>
          </a:ln>
        </p:spPr>
        <p:txBody>
          <a:bodyPr wrap="square" rtlCol="0">
            <a:spAutoFit/>
          </a:bodyPr>
          <a:lstStyle/>
          <a:p>
            <a:pPr algn="ctr"/>
            <a:r>
              <a:rPr lang="it-IT" sz="1200" dirty="0">
                <a:solidFill>
                  <a:srgbClr val="002060"/>
                </a:solidFill>
                <a:latin typeface="Arial" pitchFamily="34" charset="0"/>
                <a:cs typeface="Arial" pitchFamily="34" charset="0"/>
              </a:rPr>
              <a:t>Ottimizzazione  del capitale e gestione dei rischi della compagnia in </a:t>
            </a:r>
            <a:r>
              <a:rPr lang="it-IT" sz="1200" dirty="0" err="1">
                <a:solidFill>
                  <a:srgbClr val="002060"/>
                </a:solidFill>
                <a:latin typeface="Arial" pitchFamily="34" charset="0"/>
                <a:cs typeface="Arial" pitchFamily="34" charset="0"/>
              </a:rPr>
              <a:t>Solvency</a:t>
            </a:r>
            <a:r>
              <a:rPr lang="it-IT" sz="1200" dirty="0">
                <a:solidFill>
                  <a:srgbClr val="002060"/>
                </a:solidFill>
                <a:latin typeface="Arial" pitchFamily="34" charset="0"/>
                <a:cs typeface="Arial" pitchFamily="34" charset="0"/>
              </a:rPr>
              <a:t> II: la riassicurazione che ruolo ha?</a:t>
            </a:r>
            <a:br>
              <a:rPr lang="it-IT" sz="1200" dirty="0">
                <a:solidFill>
                  <a:srgbClr val="002060"/>
                </a:solidFill>
                <a:latin typeface="Arial" pitchFamily="34" charset="0"/>
                <a:cs typeface="Arial" pitchFamily="34" charset="0"/>
              </a:rPr>
            </a:br>
            <a:endParaRPr lang="it-IT" sz="1200" dirty="0">
              <a:solidFill>
                <a:srgbClr val="002060"/>
              </a:solidFill>
            </a:endParaRPr>
          </a:p>
        </p:txBody>
      </p:sp>
      <p:sp>
        <p:nvSpPr>
          <p:cNvPr id="6" name="CasellaDiTesto 5"/>
          <p:cNvSpPr txBox="1"/>
          <p:nvPr/>
        </p:nvSpPr>
        <p:spPr>
          <a:xfrm>
            <a:off x="6948264" y="6401652"/>
            <a:ext cx="1944216" cy="461665"/>
          </a:xfrm>
          <a:prstGeom prst="rect">
            <a:avLst/>
          </a:prstGeom>
          <a:noFill/>
          <a:ln>
            <a:noFill/>
          </a:ln>
        </p:spPr>
        <p:txBody>
          <a:bodyPr wrap="square" rtlCol="0">
            <a:spAutoFit/>
          </a:bodyPr>
          <a:lstStyle/>
          <a:p>
            <a:pPr algn="ctr"/>
            <a:r>
              <a:rPr lang="it-IT" sz="1200" dirty="0" smtClean="0">
                <a:solidFill>
                  <a:srgbClr val="002060"/>
                </a:solidFill>
                <a:latin typeface="Arial" pitchFamily="34" charset="0"/>
                <a:cs typeface="Arial" pitchFamily="34" charset="0"/>
              </a:rPr>
              <a:t>Bologna 3/11/2011</a:t>
            </a:r>
            <a:r>
              <a:rPr lang="it-IT" sz="1200" dirty="0">
                <a:solidFill>
                  <a:srgbClr val="002060"/>
                </a:solidFill>
                <a:latin typeface="Arial" pitchFamily="34" charset="0"/>
                <a:cs typeface="Arial" pitchFamily="34" charset="0"/>
              </a:rPr>
              <a:t/>
            </a:r>
            <a:br>
              <a:rPr lang="it-IT" sz="1200" dirty="0">
                <a:solidFill>
                  <a:srgbClr val="002060"/>
                </a:solidFill>
                <a:latin typeface="Arial" pitchFamily="34" charset="0"/>
                <a:cs typeface="Arial" pitchFamily="34" charset="0"/>
              </a:rPr>
            </a:br>
            <a:endParaRPr lang="it-IT" sz="1200" dirty="0">
              <a:solidFill>
                <a:srgbClr val="002060"/>
              </a:solidFill>
            </a:endParaRPr>
          </a:p>
        </p:txBody>
      </p:sp>
    </p:spTree>
    <p:extLst>
      <p:ext uri="{BB962C8B-B14F-4D97-AF65-F5344CB8AC3E}">
        <p14:creationId xmlns:p14="http://schemas.microsoft.com/office/powerpoint/2010/main" val="3028726925"/>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gray">
          <a:xfrm>
            <a:off x="0" y="152400"/>
            <a:ext cx="9144000"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anchor="b"/>
          <a:lstStyle/>
          <a:p>
            <a:pPr algn="ctr" eaLnBrk="0" hangingPunct="0"/>
            <a:r>
              <a:rPr lang="en-GB" sz="2800"/>
              <a:t>    </a:t>
            </a:r>
            <a:endParaRPr lang="it-IT" sz="2800"/>
          </a:p>
        </p:txBody>
      </p:sp>
      <p:sp>
        <p:nvSpPr>
          <p:cNvPr id="29699" name="Rectangle 2"/>
          <p:cNvSpPr txBox="1">
            <a:spLocks noChangeArrowheads="1"/>
          </p:cNvSpPr>
          <p:nvPr/>
        </p:nvSpPr>
        <p:spPr bwMode="auto">
          <a:xfrm>
            <a:off x="53752" y="249331"/>
            <a:ext cx="9036496"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r>
              <a:rPr lang="it-IT" sz="2800" b="1" cap="small" dirty="0">
                <a:solidFill>
                  <a:srgbClr val="1D1C28"/>
                </a:solidFill>
                <a:latin typeface="Arial" pitchFamily="34" charset="0"/>
                <a:ea typeface="+mj-ea"/>
                <a:cs typeface="Arial" pitchFamily="34" charset="0"/>
              </a:rPr>
              <a:t>Analisi del portafoglio </a:t>
            </a:r>
            <a:endParaRPr lang="it-IT" sz="2800" b="1" cap="small" dirty="0" smtClean="0">
              <a:solidFill>
                <a:srgbClr val="1D1C28"/>
              </a:solidFill>
              <a:latin typeface="Arial" pitchFamily="34" charset="0"/>
              <a:ea typeface="+mj-ea"/>
              <a:cs typeface="Arial" pitchFamily="34" charset="0"/>
            </a:endParaRPr>
          </a:p>
          <a:p>
            <a:pPr eaLnBrk="1" hangingPunct="1"/>
            <a:r>
              <a:rPr lang="it-IT" sz="2800" b="1" cap="small" dirty="0" smtClean="0">
                <a:solidFill>
                  <a:srgbClr val="1D1C28"/>
                </a:solidFill>
                <a:latin typeface="Arial" pitchFamily="34" charset="0"/>
                <a:ea typeface="+mj-ea"/>
                <a:cs typeface="Arial" pitchFamily="34" charset="0"/>
              </a:rPr>
              <a:t>(</a:t>
            </a:r>
            <a:r>
              <a:rPr lang="it-IT" sz="2800" b="1" cap="small" dirty="0">
                <a:solidFill>
                  <a:srgbClr val="1D1C28"/>
                </a:solidFill>
                <a:latin typeface="Arial" pitchFamily="34" charset="0"/>
                <a:ea typeface="+mj-ea"/>
                <a:cs typeface="Arial" pitchFamily="34" charset="0"/>
              </a:rPr>
              <a:t>lordo </a:t>
            </a:r>
            <a:r>
              <a:rPr lang="it-IT" sz="2800" b="1" cap="small" dirty="0" smtClean="0">
                <a:solidFill>
                  <a:srgbClr val="1D1C28"/>
                </a:solidFill>
                <a:latin typeface="Arial" pitchFamily="34" charset="0"/>
                <a:ea typeface="+mj-ea"/>
                <a:cs typeface="Arial" pitchFamily="34" charset="0"/>
              </a:rPr>
              <a:t>della </a:t>
            </a:r>
            <a:r>
              <a:rPr lang="it-IT" sz="2800" b="1" cap="small" dirty="0">
                <a:solidFill>
                  <a:srgbClr val="1D1C28"/>
                </a:solidFill>
                <a:latin typeface="Arial" pitchFamily="34" charset="0"/>
                <a:ea typeface="+mj-ea"/>
                <a:cs typeface="Arial" pitchFamily="34" charset="0"/>
              </a:rPr>
              <a:t>riassicurazione)</a:t>
            </a:r>
          </a:p>
        </p:txBody>
      </p:sp>
      <p:pic>
        <p:nvPicPr>
          <p:cNvPr id="29700"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095375"/>
            <a:ext cx="8978900" cy="530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asellaDiTesto 6"/>
          <p:cNvSpPr txBox="1"/>
          <p:nvPr/>
        </p:nvSpPr>
        <p:spPr>
          <a:xfrm>
            <a:off x="0" y="6309320"/>
            <a:ext cx="4680520" cy="646331"/>
          </a:xfrm>
          <a:prstGeom prst="rect">
            <a:avLst/>
          </a:prstGeom>
          <a:noFill/>
          <a:ln>
            <a:noFill/>
          </a:ln>
        </p:spPr>
        <p:txBody>
          <a:bodyPr wrap="square" rtlCol="0">
            <a:spAutoFit/>
          </a:bodyPr>
          <a:lstStyle/>
          <a:p>
            <a:pPr algn="ctr"/>
            <a:r>
              <a:rPr lang="it-IT" sz="1200" dirty="0">
                <a:solidFill>
                  <a:srgbClr val="002060"/>
                </a:solidFill>
                <a:latin typeface="Arial" pitchFamily="34" charset="0"/>
                <a:cs typeface="Arial" pitchFamily="34" charset="0"/>
              </a:rPr>
              <a:t>Ottimizzazione  del capitale e gestione dei rischi della compagnia in </a:t>
            </a:r>
            <a:r>
              <a:rPr lang="it-IT" sz="1200" dirty="0" err="1">
                <a:solidFill>
                  <a:srgbClr val="002060"/>
                </a:solidFill>
                <a:latin typeface="Arial" pitchFamily="34" charset="0"/>
                <a:cs typeface="Arial" pitchFamily="34" charset="0"/>
              </a:rPr>
              <a:t>Solvency</a:t>
            </a:r>
            <a:r>
              <a:rPr lang="it-IT" sz="1200" dirty="0">
                <a:solidFill>
                  <a:srgbClr val="002060"/>
                </a:solidFill>
                <a:latin typeface="Arial" pitchFamily="34" charset="0"/>
                <a:cs typeface="Arial" pitchFamily="34" charset="0"/>
              </a:rPr>
              <a:t> II: la riassicurazione che ruolo ha?</a:t>
            </a:r>
            <a:br>
              <a:rPr lang="it-IT" sz="1200" dirty="0">
                <a:solidFill>
                  <a:srgbClr val="002060"/>
                </a:solidFill>
                <a:latin typeface="Arial" pitchFamily="34" charset="0"/>
                <a:cs typeface="Arial" pitchFamily="34" charset="0"/>
              </a:rPr>
            </a:br>
            <a:endParaRPr lang="it-IT" sz="1200" dirty="0">
              <a:solidFill>
                <a:srgbClr val="002060"/>
              </a:solidFill>
            </a:endParaRPr>
          </a:p>
        </p:txBody>
      </p:sp>
      <p:sp>
        <p:nvSpPr>
          <p:cNvPr id="8" name="CasellaDiTesto 7"/>
          <p:cNvSpPr txBox="1"/>
          <p:nvPr/>
        </p:nvSpPr>
        <p:spPr>
          <a:xfrm>
            <a:off x="6948264" y="6401652"/>
            <a:ext cx="1944216" cy="461665"/>
          </a:xfrm>
          <a:prstGeom prst="rect">
            <a:avLst/>
          </a:prstGeom>
          <a:noFill/>
          <a:ln>
            <a:noFill/>
          </a:ln>
        </p:spPr>
        <p:txBody>
          <a:bodyPr wrap="square" rtlCol="0">
            <a:spAutoFit/>
          </a:bodyPr>
          <a:lstStyle/>
          <a:p>
            <a:pPr algn="ctr"/>
            <a:r>
              <a:rPr lang="it-IT" sz="1200" dirty="0" smtClean="0">
                <a:solidFill>
                  <a:srgbClr val="002060"/>
                </a:solidFill>
                <a:latin typeface="Arial" pitchFamily="34" charset="0"/>
                <a:cs typeface="Arial" pitchFamily="34" charset="0"/>
              </a:rPr>
              <a:t>Bologna</a:t>
            </a:r>
            <a:r>
              <a:rPr lang="it-IT" sz="1200" dirty="0" smtClean="0">
                <a:latin typeface="Arial" pitchFamily="34" charset="0"/>
                <a:cs typeface="Arial" pitchFamily="34" charset="0"/>
              </a:rPr>
              <a:t> 3/11/2011</a:t>
            </a:r>
            <a:r>
              <a:rPr lang="it-IT" sz="1200" dirty="0">
                <a:latin typeface="Arial" pitchFamily="34" charset="0"/>
                <a:cs typeface="Arial" pitchFamily="34" charset="0"/>
              </a:rPr>
              <a:t/>
            </a:r>
            <a:br>
              <a:rPr lang="it-IT" sz="1200" dirty="0">
                <a:latin typeface="Arial" pitchFamily="34" charset="0"/>
                <a:cs typeface="Arial" pitchFamily="34" charset="0"/>
              </a:rPr>
            </a:br>
            <a:endParaRPr lang="it-IT" sz="1200" dirty="0"/>
          </a:p>
        </p:txBody>
      </p:sp>
    </p:spTree>
    <p:extLst>
      <p:ext uri="{BB962C8B-B14F-4D97-AF65-F5344CB8AC3E}">
        <p14:creationId xmlns:p14="http://schemas.microsoft.com/office/powerpoint/2010/main" val="1213231733"/>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gray">
          <a:xfrm>
            <a:off x="0" y="152400"/>
            <a:ext cx="9144000"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anchor="b"/>
          <a:lstStyle/>
          <a:p>
            <a:pPr algn="ctr" eaLnBrk="0" hangingPunct="0"/>
            <a:r>
              <a:rPr lang="en-GB" sz="2800"/>
              <a:t>    </a:t>
            </a:r>
            <a:endParaRPr lang="it-IT" sz="2800"/>
          </a:p>
        </p:txBody>
      </p:sp>
      <p:sp>
        <p:nvSpPr>
          <p:cNvPr id="30723" name="Rectangle 2"/>
          <p:cNvSpPr txBox="1">
            <a:spLocks noChangeArrowheads="1"/>
          </p:cNvSpPr>
          <p:nvPr/>
        </p:nvSpPr>
        <p:spPr bwMode="auto">
          <a:xfrm>
            <a:off x="179512" y="178470"/>
            <a:ext cx="8453438"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r>
              <a:rPr lang="it-IT" sz="2800" b="1" cap="small" dirty="0">
                <a:solidFill>
                  <a:srgbClr val="1D1C28"/>
                </a:solidFill>
                <a:latin typeface="Arial" pitchFamily="34" charset="0"/>
                <a:ea typeface="+mj-ea"/>
                <a:cs typeface="Arial" pitchFamily="34" charset="0"/>
              </a:rPr>
              <a:t>Analisi del portafoglio </a:t>
            </a:r>
          </a:p>
          <a:p>
            <a:pPr eaLnBrk="1" hangingPunct="1"/>
            <a:r>
              <a:rPr lang="it-IT" sz="2800" b="1" cap="small" dirty="0">
                <a:solidFill>
                  <a:srgbClr val="1D1C28"/>
                </a:solidFill>
                <a:latin typeface="Arial" pitchFamily="34" charset="0"/>
                <a:ea typeface="+mj-ea"/>
                <a:cs typeface="Arial" pitchFamily="34" charset="0"/>
              </a:rPr>
              <a:t>(lordo e netto della riassicurazione)</a:t>
            </a:r>
          </a:p>
        </p:txBody>
      </p:sp>
      <p:pic>
        <p:nvPicPr>
          <p:cNvPr id="3072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3200" y="990600"/>
            <a:ext cx="9181746" cy="524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asellaDiTesto 8"/>
          <p:cNvSpPr txBox="1"/>
          <p:nvPr/>
        </p:nvSpPr>
        <p:spPr>
          <a:xfrm>
            <a:off x="0" y="6309320"/>
            <a:ext cx="4680520" cy="646331"/>
          </a:xfrm>
          <a:prstGeom prst="rect">
            <a:avLst/>
          </a:prstGeom>
          <a:noFill/>
          <a:ln>
            <a:noFill/>
          </a:ln>
        </p:spPr>
        <p:txBody>
          <a:bodyPr wrap="square" rtlCol="0">
            <a:spAutoFit/>
          </a:bodyPr>
          <a:lstStyle/>
          <a:p>
            <a:pPr algn="ctr"/>
            <a:r>
              <a:rPr lang="it-IT" sz="1200" dirty="0">
                <a:latin typeface="Arial" pitchFamily="34" charset="0"/>
                <a:cs typeface="Arial" pitchFamily="34" charset="0"/>
              </a:rPr>
              <a:t>Ottimizzazione  del capitale e gestione dei rischi della compagnia in </a:t>
            </a:r>
            <a:r>
              <a:rPr lang="it-IT" sz="1200" dirty="0" err="1">
                <a:latin typeface="Arial" pitchFamily="34" charset="0"/>
                <a:cs typeface="Arial" pitchFamily="34" charset="0"/>
              </a:rPr>
              <a:t>Solvency</a:t>
            </a:r>
            <a:r>
              <a:rPr lang="it-IT" sz="1200" dirty="0">
                <a:latin typeface="Arial" pitchFamily="34" charset="0"/>
                <a:cs typeface="Arial" pitchFamily="34" charset="0"/>
              </a:rPr>
              <a:t> II: la riassicurazione che ruolo ha?</a:t>
            </a:r>
            <a:br>
              <a:rPr lang="it-IT" sz="1200" dirty="0">
                <a:latin typeface="Arial" pitchFamily="34" charset="0"/>
                <a:cs typeface="Arial" pitchFamily="34" charset="0"/>
              </a:rPr>
            </a:br>
            <a:endParaRPr lang="it-IT" sz="1200" dirty="0"/>
          </a:p>
        </p:txBody>
      </p:sp>
      <p:sp>
        <p:nvSpPr>
          <p:cNvPr id="10" name="CasellaDiTesto 9"/>
          <p:cNvSpPr txBox="1"/>
          <p:nvPr/>
        </p:nvSpPr>
        <p:spPr>
          <a:xfrm>
            <a:off x="6948264" y="6401652"/>
            <a:ext cx="1944216" cy="461665"/>
          </a:xfrm>
          <a:prstGeom prst="rect">
            <a:avLst/>
          </a:prstGeom>
          <a:noFill/>
          <a:ln>
            <a:noFill/>
          </a:ln>
        </p:spPr>
        <p:txBody>
          <a:bodyPr wrap="square" rtlCol="0">
            <a:spAutoFit/>
          </a:bodyPr>
          <a:lstStyle/>
          <a:p>
            <a:pPr algn="ctr"/>
            <a:r>
              <a:rPr lang="it-IT" sz="1200" dirty="0" smtClean="0">
                <a:latin typeface="Arial" pitchFamily="34" charset="0"/>
                <a:cs typeface="Arial" pitchFamily="34" charset="0"/>
              </a:rPr>
              <a:t>Bologna 3/11/2011</a:t>
            </a:r>
            <a:r>
              <a:rPr lang="it-IT" sz="1200" dirty="0">
                <a:latin typeface="Arial" pitchFamily="34" charset="0"/>
                <a:cs typeface="Arial" pitchFamily="34" charset="0"/>
              </a:rPr>
              <a:t/>
            </a:r>
            <a:br>
              <a:rPr lang="it-IT" sz="1200" dirty="0">
                <a:latin typeface="Arial" pitchFamily="34" charset="0"/>
                <a:cs typeface="Arial" pitchFamily="34" charset="0"/>
              </a:rPr>
            </a:br>
            <a:endParaRPr lang="it-IT" sz="1200" dirty="0"/>
          </a:p>
        </p:txBody>
      </p:sp>
    </p:spTree>
    <p:extLst>
      <p:ext uri="{BB962C8B-B14F-4D97-AF65-F5344CB8AC3E}">
        <p14:creationId xmlns:p14="http://schemas.microsoft.com/office/powerpoint/2010/main" val="1277208199"/>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gray">
          <a:xfrm>
            <a:off x="0" y="152400"/>
            <a:ext cx="9144000"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anchor="b"/>
          <a:lstStyle/>
          <a:p>
            <a:pPr algn="ctr" eaLnBrk="0" hangingPunct="0"/>
            <a:r>
              <a:rPr lang="en-GB" sz="2800"/>
              <a:t>    </a:t>
            </a:r>
            <a:endParaRPr lang="it-IT" sz="2800"/>
          </a:p>
        </p:txBody>
      </p:sp>
      <p:sp>
        <p:nvSpPr>
          <p:cNvPr id="31747" name="Rectangle 2"/>
          <p:cNvSpPr txBox="1">
            <a:spLocks noChangeArrowheads="1"/>
          </p:cNvSpPr>
          <p:nvPr/>
        </p:nvSpPr>
        <p:spPr bwMode="auto">
          <a:xfrm>
            <a:off x="251520" y="152400"/>
            <a:ext cx="8582918" cy="90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r>
              <a:rPr lang="it-IT" sz="2800" b="1" cap="small" dirty="0">
                <a:solidFill>
                  <a:srgbClr val="1D1C28"/>
                </a:solidFill>
                <a:latin typeface="Arial" pitchFamily="34" charset="0"/>
                <a:ea typeface="+mj-ea"/>
                <a:cs typeface="Arial" pitchFamily="34" charset="0"/>
              </a:rPr>
              <a:t>Analisi del portafoglio </a:t>
            </a:r>
          </a:p>
          <a:p>
            <a:pPr eaLnBrk="1" hangingPunct="1"/>
            <a:r>
              <a:rPr lang="it-IT" sz="2800" b="1" cap="small" dirty="0">
                <a:solidFill>
                  <a:srgbClr val="1D1C28"/>
                </a:solidFill>
                <a:latin typeface="Arial" pitchFamily="34" charset="0"/>
                <a:ea typeface="+mj-ea"/>
                <a:cs typeface="Arial" pitchFamily="34" charset="0"/>
              </a:rPr>
              <a:t>(lordo e netto della riassicurazione)</a:t>
            </a:r>
          </a:p>
        </p:txBody>
      </p:sp>
      <p:pic>
        <p:nvPicPr>
          <p:cNvPr id="3174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1165944"/>
            <a:ext cx="8448873" cy="5124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1749" name="Group 7"/>
          <p:cNvGrpSpPr>
            <a:grpSpLocks/>
          </p:cNvGrpSpPr>
          <p:nvPr/>
        </p:nvGrpSpPr>
        <p:grpSpPr bwMode="auto">
          <a:xfrm>
            <a:off x="2219325" y="1239986"/>
            <a:ext cx="2451100" cy="604838"/>
            <a:chOff x="1811" y="563"/>
            <a:chExt cx="1544" cy="381"/>
          </a:xfrm>
        </p:grpSpPr>
        <p:sp>
          <p:nvSpPr>
            <p:cNvPr id="31753" name="Text Box 8"/>
            <p:cNvSpPr txBox="1">
              <a:spLocks noChangeArrowheads="1"/>
            </p:cNvSpPr>
            <p:nvPr/>
          </p:nvSpPr>
          <p:spPr bwMode="auto">
            <a:xfrm>
              <a:off x="1811" y="563"/>
              <a:ext cx="154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it-CH" sz="1200" dirty="0"/>
                <a:t>VAR</a:t>
              </a:r>
              <a:r>
                <a:rPr lang="it-CH" sz="1200" baseline="-25000" dirty="0"/>
                <a:t>99.5°</a:t>
              </a:r>
              <a:r>
                <a:rPr lang="it-CH" sz="1200" dirty="0"/>
                <a:t> NET : 22,558,438 </a:t>
              </a:r>
              <a:endParaRPr lang="it-IT" sz="1200" dirty="0"/>
            </a:p>
          </p:txBody>
        </p:sp>
        <p:sp>
          <p:nvSpPr>
            <p:cNvPr id="31754" name="Line 9"/>
            <p:cNvSpPr>
              <a:spLocks noChangeShapeType="1"/>
            </p:cNvSpPr>
            <p:nvPr/>
          </p:nvSpPr>
          <p:spPr bwMode="auto">
            <a:xfrm flipH="1">
              <a:off x="2376" y="728"/>
              <a:ext cx="72" cy="21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grpSp>
      <p:grpSp>
        <p:nvGrpSpPr>
          <p:cNvPr id="31750" name="Group 4"/>
          <p:cNvGrpSpPr>
            <a:grpSpLocks/>
          </p:cNvGrpSpPr>
          <p:nvPr/>
        </p:nvGrpSpPr>
        <p:grpSpPr bwMode="auto">
          <a:xfrm>
            <a:off x="4175125" y="1209676"/>
            <a:ext cx="2451100" cy="635001"/>
            <a:chOff x="1811" y="617"/>
            <a:chExt cx="1544" cy="400"/>
          </a:xfrm>
        </p:grpSpPr>
        <p:sp>
          <p:nvSpPr>
            <p:cNvPr id="31751" name="Text Box 5"/>
            <p:cNvSpPr txBox="1">
              <a:spLocks noChangeArrowheads="1"/>
            </p:cNvSpPr>
            <p:nvPr/>
          </p:nvSpPr>
          <p:spPr bwMode="auto">
            <a:xfrm>
              <a:off x="1811" y="617"/>
              <a:ext cx="154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it-CH" sz="1200" dirty="0"/>
                <a:t>VAR</a:t>
              </a:r>
              <a:r>
                <a:rPr lang="it-CH" sz="1200" baseline="-25000" dirty="0"/>
                <a:t>99.5°</a:t>
              </a:r>
              <a:r>
                <a:rPr lang="it-CH" sz="1200" dirty="0"/>
                <a:t> GROSS : 43,203,743 </a:t>
              </a:r>
              <a:endParaRPr lang="it-IT" sz="1200" dirty="0"/>
            </a:p>
          </p:txBody>
        </p:sp>
        <p:sp>
          <p:nvSpPr>
            <p:cNvPr id="31752" name="Line 6"/>
            <p:cNvSpPr>
              <a:spLocks noChangeShapeType="1"/>
            </p:cNvSpPr>
            <p:nvPr/>
          </p:nvSpPr>
          <p:spPr bwMode="auto">
            <a:xfrm flipH="1">
              <a:off x="2376" y="801"/>
              <a:ext cx="72" cy="21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grpSp>
      <p:sp>
        <p:nvSpPr>
          <p:cNvPr id="17" name="CasellaDiTesto 16"/>
          <p:cNvSpPr txBox="1"/>
          <p:nvPr/>
        </p:nvSpPr>
        <p:spPr>
          <a:xfrm>
            <a:off x="0" y="6309320"/>
            <a:ext cx="4680520" cy="646331"/>
          </a:xfrm>
          <a:prstGeom prst="rect">
            <a:avLst/>
          </a:prstGeom>
          <a:noFill/>
          <a:ln>
            <a:noFill/>
          </a:ln>
        </p:spPr>
        <p:txBody>
          <a:bodyPr wrap="square" rtlCol="0">
            <a:spAutoFit/>
          </a:bodyPr>
          <a:lstStyle/>
          <a:p>
            <a:pPr algn="ctr"/>
            <a:r>
              <a:rPr lang="it-IT" sz="1200" dirty="0">
                <a:solidFill>
                  <a:srgbClr val="002060"/>
                </a:solidFill>
                <a:latin typeface="Arial" pitchFamily="34" charset="0"/>
                <a:cs typeface="Arial" pitchFamily="34" charset="0"/>
              </a:rPr>
              <a:t>Ottimizzazione  del capitale e gestione dei rischi della compagnia in </a:t>
            </a:r>
            <a:r>
              <a:rPr lang="it-IT" sz="1200" dirty="0" err="1">
                <a:solidFill>
                  <a:srgbClr val="002060"/>
                </a:solidFill>
                <a:latin typeface="Arial" pitchFamily="34" charset="0"/>
                <a:cs typeface="Arial" pitchFamily="34" charset="0"/>
              </a:rPr>
              <a:t>Solvency</a:t>
            </a:r>
            <a:r>
              <a:rPr lang="it-IT" sz="1200" dirty="0">
                <a:solidFill>
                  <a:srgbClr val="002060"/>
                </a:solidFill>
                <a:latin typeface="Arial" pitchFamily="34" charset="0"/>
                <a:cs typeface="Arial" pitchFamily="34" charset="0"/>
              </a:rPr>
              <a:t> II: la riassicurazione che ruolo ha?</a:t>
            </a:r>
            <a:br>
              <a:rPr lang="it-IT" sz="1200" dirty="0">
                <a:solidFill>
                  <a:srgbClr val="002060"/>
                </a:solidFill>
                <a:latin typeface="Arial" pitchFamily="34" charset="0"/>
                <a:cs typeface="Arial" pitchFamily="34" charset="0"/>
              </a:rPr>
            </a:br>
            <a:endParaRPr lang="it-IT" sz="1200" dirty="0">
              <a:solidFill>
                <a:srgbClr val="002060"/>
              </a:solidFill>
            </a:endParaRPr>
          </a:p>
        </p:txBody>
      </p:sp>
      <p:sp>
        <p:nvSpPr>
          <p:cNvPr id="18" name="CasellaDiTesto 17"/>
          <p:cNvSpPr txBox="1"/>
          <p:nvPr/>
        </p:nvSpPr>
        <p:spPr>
          <a:xfrm>
            <a:off x="6948264" y="6401652"/>
            <a:ext cx="1944216" cy="461665"/>
          </a:xfrm>
          <a:prstGeom prst="rect">
            <a:avLst/>
          </a:prstGeom>
          <a:noFill/>
          <a:ln>
            <a:noFill/>
          </a:ln>
        </p:spPr>
        <p:txBody>
          <a:bodyPr wrap="square" rtlCol="0">
            <a:spAutoFit/>
          </a:bodyPr>
          <a:lstStyle/>
          <a:p>
            <a:pPr algn="ctr"/>
            <a:r>
              <a:rPr lang="it-IT" sz="1200" dirty="0" smtClean="0">
                <a:solidFill>
                  <a:srgbClr val="002060"/>
                </a:solidFill>
                <a:latin typeface="Arial" pitchFamily="34" charset="0"/>
                <a:cs typeface="Arial" pitchFamily="34" charset="0"/>
              </a:rPr>
              <a:t>Bologna 3/11/2011</a:t>
            </a:r>
            <a:r>
              <a:rPr lang="it-IT" sz="1200" dirty="0">
                <a:solidFill>
                  <a:srgbClr val="002060"/>
                </a:solidFill>
                <a:latin typeface="Arial" pitchFamily="34" charset="0"/>
                <a:cs typeface="Arial" pitchFamily="34" charset="0"/>
              </a:rPr>
              <a:t/>
            </a:r>
            <a:br>
              <a:rPr lang="it-IT" sz="1200" dirty="0">
                <a:solidFill>
                  <a:srgbClr val="002060"/>
                </a:solidFill>
                <a:latin typeface="Arial" pitchFamily="34" charset="0"/>
                <a:cs typeface="Arial" pitchFamily="34" charset="0"/>
              </a:rPr>
            </a:br>
            <a:endParaRPr lang="it-IT" sz="1200" dirty="0">
              <a:solidFill>
                <a:srgbClr val="002060"/>
              </a:solidFill>
            </a:endParaRPr>
          </a:p>
        </p:txBody>
      </p:sp>
    </p:spTree>
    <p:extLst>
      <p:ext uri="{BB962C8B-B14F-4D97-AF65-F5344CB8AC3E}">
        <p14:creationId xmlns:p14="http://schemas.microsoft.com/office/powerpoint/2010/main" val="2845944368"/>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gray">
          <a:xfrm>
            <a:off x="0" y="152400"/>
            <a:ext cx="9144000"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anchor="b"/>
          <a:lstStyle/>
          <a:p>
            <a:pPr algn="ctr" eaLnBrk="0" hangingPunct="0"/>
            <a:r>
              <a:rPr lang="en-GB" sz="2800"/>
              <a:t>    </a:t>
            </a:r>
            <a:endParaRPr lang="it-IT" sz="2800"/>
          </a:p>
        </p:txBody>
      </p:sp>
      <p:sp>
        <p:nvSpPr>
          <p:cNvPr id="32771" name="Rectangle 2"/>
          <p:cNvSpPr txBox="1">
            <a:spLocks noChangeArrowheads="1"/>
          </p:cNvSpPr>
          <p:nvPr/>
        </p:nvSpPr>
        <p:spPr bwMode="auto">
          <a:xfrm>
            <a:off x="381000" y="328613"/>
            <a:ext cx="8453438"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r>
              <a:rPr lang="it-IT" sz="2800" b="1" cap="small" dirty="0">
                <a:solidFill>
                  <a:srgbClr val="1D1C28"/>
                </a:solidFill>
                <a:latin typeface="Arial" pitchFamily="34" charset="0"/>
                <a:ea typeface="+mj-ea"/>
                <a:cs typeface="Arial" pitchFamily="34" charset="0"/>
              </a:rPr>
              <a:t>Analisi del profitto atteso </a:t>
            </a:r>
          </a:p>
          <a:p>
            <a:pPr eaLnBrk="1" hangingPunct="1"/>
            <a:r>
              <a:rPr lang="it-IT" sz="2800" b="1" cap="small" dirty="0">
                <a:solidFill>
                  <a:srgbClr val="1D1C28"/>
                </a:solidFill>
                <a:latin typeface="Arial" pitchFamily="34" charset="0"/>
                <a:ea typeface="+mj-ea"/>
                <a:cs typeface="Arial" pitchFamily="34" charset="0"/>
              </a:rPr>
              <a:t>(lordo e netto della riassicurazione)</a:t>
            </a:r>
          </a:p>
        </p:txBody>
      </p:sp>
      <p:pic>
        <p:nvPicPr>
          <p:cNvPr id="3277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300" y="1196753"/>
            <a:ext cx="7996589" cy="5040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3"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438" y="1294532"/>
            <a:ext cx="3817937"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CasellaDiTesto 9"/>
          <p:cNvSpPr txBox="1"/>
          <p:nvPr/>
        </p:nvSpPr>
        <p:spPr>
          <a:xfrm>
            <a:off x="0" y="6309320"/>
            <a:ext cx="4680520" cy="646331"/>
          </a:xfrm>
          <a:prstGeom prst="rect">
            <a:avLst/>
          </a:prstGeom>
          <a:noFill/>
          <a:ln>
            <a:noFill/>
          </a:ln>
        </p:spPr>
        <p:txBody>
          <a:bodyPr wrap="square" rtlCol="0">
            <a:spAutoFit/>
          </a:bodyPr>
          <a:lstStyle/>
          <a:p>
            <a:pPr algn="ctr"/>
            <a:r>
              <a:rPr lang="it-IT" sz="1200" dirty="0">
                <a:solidFill>
                  <a:srgbClr val="002060"/>
                </a:solidFill>
                <a:latin typeface="Arial" pitchFamily="34" charset="0"/>
                <a:cs typeface="Arial" pitchFamily="34" charset="0"/>
              </a:rPr>
              <a:t>Ottimizzazione  del capitale e gestione dei rischi della compagnia in </a:t>
            </a:r>
            <a:r>
              <a:rPr lang="it-IT" sz="1200" dirty="0" err="1">
                <a:solidFill>
                  <a:srgbClr val="002060"/>
                </a:solidFill>
                <a:latin typeface="Arial" pitchFamily="34" charset="0"/>
                <a:cs typeface="Arial" pitchFamily="34" charset="0"/>
              </a:rPr>
              <a:t>Solvency</a:t>
            </a:r>
            <a:r>
              <a:rPr lang="it-IT" sz="1200" dirty="0">
                <a:solidFill>
                  <a:srgbClr val="002060"/>
                </a:solidFill>
                <a:latin typeface="Arial" pitchFamily="34" charset="0"/>
                <a:cs typeface="Arial" pitchFamily="34" charset="0"/>
              </a:rPr>
              <a:t> II: la riassicurazione che ruolo ha?</a:t>
            </a:r>
            <a:br>
              <a:rPr lang="it-IT" sz="1200" dirty="0">
                <a:solidFill>
                  <a:srgbClr val="002060"/>
                </a:solidFill>
                <a:latin typeface="Arial" pitchFamily="34" charset="0"/>
                <a:cs typeface="Arial" pitchFamily="34" charset="0"/>
              </a:rPr>
            </a:br>
            <a:endParaRPr lang="it-IT" sz="1200" dirty="0">
              <a:solidFill>
                <a:srgbClr val="002060"/>
              </a:solidFill>
            </a:endParaRPr>
          </a:p>
        </p:txBody>
      </p:sp>
      <p:sp>
        <p:nvSpPr>
          <p:cNvPr id="11" name="CasellaDiTesto 10"/>
          <p:cNvSpPr txBox="1"/>
          <p:nvPr/>
        </p:nvSpPr>
        <p:spPr>
          <a:xfrm>
            <a:off x="6948264" y="6401652"/>
            <a:ext cx="1944216" cy="461665"/>
          </a:xfrm>
          <a:prstGeom prst="rect">
            <a:avLst/>
          </a:prstGeom>
          <a:noFill/>
          <a:ln>
            <a:noFill/>
          </a:ln>
        </p:spPr>
        <p:txBody>
          <a:bodyPr wrap="square" rtlCol="0">
            <a:spAutoFit/>
          </a:bodyPr>
          <a:lstStyle/>
          <a:p>
            <a:pPr algn="ctr"/>
            <a:r>
              <a:rPr lang="it-IT" sz="1200" dirty="0" smtClean="0">
                <a:solidFill>
                  <a:srgbClr val="002060"/>
                </a:solidFill>
                <a:latin typeface="Arial" pitchFamily="34" charset="0"/>
                <a:cs typeface="Arial" pitchFamily="34" charset="0"/>
              </a:rPr>
              <a:t>Bologna 3/11/2011</a:t>
            </a:r>
            <a:r>
              <a:rPr lang="it-IT" sz="1200" dirty="0">
                <a:solidFill>
                  <a:srgbClr val="002060"/>
                </a:solidFill>
                <a:latin typeface="Arial" pitchFamily="34" charset="0"/>
                <a:cs typeface="Arial" pitchFamily="34" charset="0"/>
              </a:rPr>
              <a:t/>
            </a:r>
            <a:br>
              <a:rPr lang="it-IT" sz="1200" dirty="0">
                <a:solidFill>
                  <a:srgbClr val="002060"/>
                </a:solidFill>
                <a:latin typeface="Arial" pitchFamily="34" charset="0"/>
                <a:cs typeface="Arial" pitchFamily="34" charset="0"/>
              </a:rPr>
            </a:br>
            <a:endParaRPr lang="it-IT" sz="1200" dirty="0">
              <a:solidFill>
                <a:srgbClr val="002060"/>
              </a:solidFill>
            </a:endParaRPr>
          </a:p>
        </p:txBody>
      </p:sp>
    </p:spTree>
    <p:extLst>
      <p:ext uri="{BB962C8B-B14F-4D97-AF65-F5344CB8AC3E}">
        <p14:creationId xmlns:p14="http://schemas.microsoft.com/office/powerpoint/2010/main" val="3173974799"/>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gray">
          <a:xfrm>
            <a:off x="0" y="225269"/>
            <a:ext cx="9144000"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anchor="b"/>
          <a:lstStyle/>
          <a:p>
            <a:pPr algn="ctr" eaLnBrk="0" hangingPunct="0"/>
            <a:r>
              <a:rPr lang="en-GB" sz="2800"/>
              <a:t>    </a:t>
            </a:r>
            <a:endParaRPr lang="it-IT" sz="2800"/>
          </a:p>
        </p:txBody>
      </p:sp>
      <p:sp>
        <p:nvSpPr>
          <p:cNvPr id="33795" name="Rectangle 2"/>
          <p:cNvSpPr txBox="1">
            <a:spLocks noChangeArrowheads="1"/>
          </p:cNvSpPr>
          <p:nvPr/>
        </p:nvSpPr>
        <p:spPr bwMode="auto">
          <a:xfrm>
            <a:off x="381000" y="188779"/>
            <a:ext cx="8453438"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r>
              <a:rPr lang="it-IT" sz="2800" b="1" cap="small" dirty="0">
                <a:solidFill>
                  <a:srgbClr val="1D1C28"/>
                </a:solidFill>
                <a:latin typeface="Arial" pitchFamily="34" charset="0"/>
                <a:ea typeface="+mj-ea"/>
                <a:cs typeface="Arial" pitchFamily="34" charset="0"/>
              </a:rPr>
              <a:t>Analisi CR </a:t>
            </a:r>
            <a:r>
              <a:rPr lang="it-IT" sz="2800" b="1" cap="small" dirty="0" smtClean="0">
                <a:solidFill>
                  <a:srgbClr val="1D1C28"/>
                </a:solidFill>
                <a:latin typeface="Arial" pitchFamily="34" charset="0"/>
                <a:ea typeface="+mj-ea"/>
                <a:cs typeface="Arial" pitchFamily="34" charset="0"/>
              </a:rPr>
              <a:t>attesa</a:t>
            </a:r>
          </a:p>
          <a:p>
            <a:pPr eaLnBrk="1" hangingPunct="1"/>
            <a:r>
              <a:rPr lang="it-IT" sz="2800" b="1" cap="small" dirty="0" smtClean="0">
                <a:solidFill>
                  <a:srgbClr val="1D1C28"/>
                </a:solidFill>
                <a:latin typeface="Arial" pitchFamily="34" charset="0"/>
                <a:ea typeface="+mj-ea"/>
                <a:cs typeface="Arial" pitchFamily="34" charset="0"/>
              </a:rPr>
              <a:t>(</a:t>
            </a:r>
            <a:r>
              <a:rPr lang="it-IT" sz="2800" b="1" cap="small" dirty="0">
                <a:solidFill>
                  <a:srgbClr val="1D1C28"/>
                </a:solidFill>
                <a:latin typeface="Arial" pitchFamily="34" charset="0"/>
                <a:ea typeface="+mj-ea"/>
                <a:cs typeface="Arial" pitchFamily="34" charset="0"/>
              </a:rPr>
              <a:t>lordo e netto della riassicurazione</a:t>
            </a:r>
            <a:r>
              <a:rPr lang="it-IT" b="1" dirty="0">
                <a:solidFill>
                  <a:schemeClr val="tx2"/>
                </a:solidFill>
              </a:rPr>
              <a:t>)</a:t>
            </a:r>
          </a:p>
        </p:txBody>
      </p:sp>
      <p:pic>
        <p:nvPicPr>
          <p:cNvPr id="3379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3200" y="1183978"/>
            <a:ext cx="8255000" cy="517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7"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94400" y="1377628"/>
            <a:ext cx="2463800" cy="2411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CasellaDiTesto 9"/>
          <p:cNvSpPr txBox="1"/>
          <p:nvPr/>
        </p:nvSpPr>
        <p:spPr>
          <a:xfrm>
            <a:off x="0" y="6309320"/>
            <a:ext cx="4680520" cy="646331"/>
          </a:xfrm>
          <a:prstGeom prst="rect">
            <a:avLst/>
          </a:prstGeom>
          <a:noFill/>
          <a:ln>
            <a:noFill/>
          </a:ln>
        </p:spPr>
        <p:txBody>
          <a:bodyPr wrap="square" rtlCol="0">
            <a:spAutoFit/>
          </a:bodyPr>
          <a:lstStyle/>
          <a:p>
            <a:pPr algn="ctr"/>
            <a:r>
              <a:rPr lang="it-IT" sz="1200" dirty="0">
                <a:solidFill>
                  <a:srgbClr val="002060"/>
                </a:solidFill>
                <a:latin typeface="Arial" pitchFamily="34" charset="0"/>
                <a:cs typeface="Arial" pitchFamily="34" charset="0"/>
              </a:rPr>
              <a:t>Ottimizzazione  del capitale e gestione dei rischi della compagnia in </a:t>
            </a:r>
            <a:r>
              <a:rPr lang="it-IT" sz="1200" dirty="0" err="1">
                <a:solidFill>
                  <a:srgbClr val="002060"/>
                </a:solidFill>
                <a:latin typeface="Arial" pitchFamily="34" charset="0"/>
                <a:cs typeface="Arial" pitchFamily="34" charset="0"/>
              </a:rPr>
              <a:t>Solvency</a:t>
            </a:r>
            <a:r>
              <a:rPr lang="it-IT" sz="1200" dirty="0">
                <a:solidFill>
                  <a:srgbClr val="002060"/>
                </a:solidFill>
                <a:latin typeface="Arial" pitchFamily="34" charset="0"/>
                <a:cs typeface="Arial" pitchFamily="34" charset="0"/>
              </a:rPr>
              <a:t> II: la riassicurazione che ruolo ha?</a:t>
            </a:r>
            <a:br>
              <a:rPr lang="it-IT" sz="1200" dirty="0">
                <a:solidFill>
                  <a:srgbClr val="002060"/>
                </a:solidFill>
                <a:latin typeface="Arial" pitchFamily="34" charset="0"/>
                <a:cs typeface="Arial" pitchFamily="34" charset="0"/>
              </a:rPr>
            </a:br>
            <a:endParaRPr lang="it-IT" sz="1200" dirty="0">
              <a:solidFill>
                <a:srgbClr val="002060"/>
              </a:solidFill>
            </a:endParaRPr>
          </a:p>
        </p:txBody>
      </p:sp>
      <p:sp>
        <p:nvSpPr>
          <p:cNvPr id="11" name="CasellaDiTesto 10"/>
          <p:cNvSpPr txBox="1"/>
          <p:nvPr/>
        </p:nvSpPr>
        <p:spPr>
          <a:xfrm>
            <a:off x="6948264" y="6401652"/>
            <a:ext cx="1944216" cy="461665"/>
          </a:xfrm>
          <a:prstGeom prst="rect">
            <a:avLst/>
          </a:prstGeom>
          <a:noFill/>
          <a:ln>
            <a:noFill/>
          </a:ln>
        </p:spPr>
        <p:txBody>
          <a:bodyPr wrap="square" rtlCol="0">
            <a:spAutoFit/>
          </a:bodyPr>
          <a:lstStyle/>
          <a:p>
            <a:pPr algn="ctr"/>
            <a:r>
              <a:rPr lang="it-IT" sz="1200" dirty="0" smtClean="0">
                <a:solidFill>
                  <a:srgbClr val="002060"/>
                </a:solidFill>
                <a:latin typeface="Arial" pitchFamily="34" charset="0"/>
                <a:cs typeface="Arial" pitchFamily="34" charset="0"/>
              </a:rPr>
              <a:t>Bologna 3/11/2011</a:t>
            </a:r>
            <a:r>
              <a:rPr lang="it-IT" sz="1200" dirty="0">
                <a:solidFill>
                  <a:srgbClr val="002060"/>
                </a:solidFill>
                <a:latin typeface="Arial" pitchFamily="34" charset="0"/>
                <a:cs typeface="Arial" pitchFamily="34" charset="0"/>
              </a:rPr>
              <a:t/>
            </a:r>
            <a:br>
              <a:rPr lang="it-IT" sz="1200" dirty="0">
                <a:solidFill>
                  <a:srgbClr val="002060"/>
                </a:solidFill>
                <a:latin typeface="Arial" pitchFamily="34" charset="0"/>
                <a:cs typeface="Arial" pitchFamily="34" charset="0"/>
              </a:rPr>
            </a:br>
            <a:endParaRPr lang="it-IT" sz="1200" dirty="0">
              <a:solidFill>
                <a:srgbClr val="002060"/>
              </a:solidFill>
            </a:endParaRPr>
          </a:p>
        </p:txBody>
      </p:sp>
    </p:spTree>
    <p:extLst>
      <p:ext uri="{BB962C8B-B14F-4D97-AF65-F5344CB8AC3E}">
        <p14:creationId xmlns:p14="http://schemas.microsoft.com/office/powerpoint/2010/main" val="2003434662"/>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gray">
          <a:xfrm>
            <a:off x="0" y="152400"/>
            <a:ext cx="9144000"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anchor="b"/>
          <a:lstStyle/>
          <a:p>
            <a:pPr algn="ctr" eaLnBrk="0" hangingPunct="0"/>
            <a:r>
              <a:rPr lang="en-GB" sz="2800"/>
              <a:t>    </a:t>
            </a:r>
            <a:endParaRPr lang="it-IT" sz="2800"/>
          </a:p>
        </p:txBody>
      </p:sp>
      <p:sp>
        <p:nvSpPr>
          <p:cNvPr id="958467" name="Rectangle 3"/>
          <p:cNvSpPr>
            <a:spLocks noChangeArrowheads="1"/>
          </p:cNvSpPr>
          <p:nvPr/>
        </p:nvSpPr>
        <p:spPr bwMode="auto">
          <a:xfrm>
            <a:off x="381000" y="908720"/>
            <a:ext cx="8305800" cy="5181600"/>
          </a:xfrm>
          <a:prstGeom prst="rect">
            <a:avLst/>
          </a:prstGeom>
          <a:noFill/>
          <a:ln>
            <a:noFill/>
          </a:ln>
          <a:effectLst/>
          <a:extLst/>
        </p:spPr>
        <p:txBody>
          <a:bodyPr/>
          <a:lstStyle/>
          <a:p>
            <a:pPr marL="285750" indent="-285750" algn="just" defTabSz="179388">
              <a:buClr>
                <a:srgbClr val="FF0000"/>
              </a:buClr>
              <a:buFont typeface="Wingdings" pitchFamily="2" charset="2"/>
              <a:buChar char="Ø"/>
              <a:tabLst>
                <a:tab pos="265113" algn="l"/>
              </a:tabLst>
              <a:defRPr/>
            </a:pPr>
            <a:r>
              <a:rPr lang="it-IT" dirty="0" smtClean="0">
                <a:latin typeface="Arial" pitchFamily="34" charset="0"/>
                <a:cs typeface="Arial" pitchFamily="34" charset="0"/>
              </a:rPr>
              <a:t>L’impatto della riassicurazione  sull’indice di solvibilità  (secondo </a:t>
            </a:r>
            <a:r>
              <a:rPr lang="it-IT" dirty="0" err="1" smtClean="0">
                <a:latin typeface="Arial" pitchFamily="34" charset="0"/>
                <a:cs typeface="Arial" pitchFamily="34" charset="0"/>
              </a:rPr>
              <a:t>Solvency</a:t>
            </a:r>
            <a:r>
              <a:rPr lang="it-IT" dirty="0" smtClean="0">
                <a:latin typeface="Arial" pitchFamily="34" charset="0"/>
                <a:cs typeface="Arial" pitchFamily="34" charset="0"/>
              </a:rPr>
              <a:t> II) può essere osservato da due punti di vista:</a:t>
            </a:r>
          </a:p>
          <a:p>
            <a:pPr marL="285750" indent="-285750" algn="just" defTabSz="179388">
              <a:buClr>
                <a:srgbClr val="FF0000"/>
              </a:buClr>
              <a:buFont typeface="Wingdings" pitchFamily="2" charset="2"/>
              <a:buChar char="Ø"/>
              <a:tabLst>
                <a:tab pos="265113" algn="l"/>
              </a:tabLst>
              <a:defRPr/>
            </a:pPr>
            <a:endParaRPr lang="it-IT" dirty="0">
              <a:latin typeface="Arial" pitchFamily="34" charset="0"/>
              <a:cs typeface="Arial" pitchFamily="34" charset="0"/>
            </a:endParaRPr>
          </a:p>
          <a:p>
            <a:pPr marL="285750" indent="-285750" algn="just" defTabSz="179388">
              <a:buClr>
                <a:srgbClr val="FF0000"/>
              </a:buClr>
              <a:buFont typeface="Wingdings" pitchFamily="2" charset="2"/>
              <a:buChar char="Ø"/>
              <a:tabLst>
                <a:tab pos="265113" algn="l"/>
              </a:tabLst>
              <a:defRPr/>
            </a:pPr>
            <a:endParaRPr lang="it-IT" dirty="0" smtClean="0">
              <a:latin typeface="Arial" pitchFamily="34" charset="0"/>
              <a:cs typeface="Arial" pitchFamily="34" charset="0"/>
            </a:endParaRPr>
          </a:p>
          <a:p>
            <a:pPr marL="400050" indent="-400050" algn="just" defTabSz="179388">
              <a:buClr>
                <a:srgbClr val="FF0000"/>
              </a:buClr>
              <a:buFont typeface="+mj-lt"/>
              <a:buAutoNum type="romanUcPeriod"/>
              <a:tabLst>
                <a:tab pos="265113" algn="l"/>
              </a:tabLst>
              <a:defRPr/>
            </a:pPr>
            <a:r>
              <a:rPr lang="it-IT" dirty="0" smtClean="0">
                <a:latin typeface="Arial" pitchFamily="34" charset="0"/>
                <a:cs typeface="Arial" pitchFamily="34" charset="0"/>
              </a:rPr>
              <a:t>Modello interno =&gt; consente di quantificare l’impatto della riassicurazione</a:t>
            </a:r>
          </a:p>
          <a:p>
            <a:pPr marL="400050" indent="-400050" algn="just" defTabSz="179388">
              <a:buClr>
                <a:srgbClr val="FF0000"/>
              </a:buClr>
              <a:buFont typeface="+mj-lt"/>
              <a:buAutoNum type="romanUcPeriod"/>
              <a:tabLst>
                <a:tab pos="265113" algn="l"/>
              </a:tabLst>
              <a:defRPr/>
            </a:pPr>
            <a:endParaRPr lang="it-IT" dirty="0">
              <a:latin typeface="Arial" pitchFamily="34" charset="0"/>
              <a:cs typeface="Arial" pitchFamily="34" charset="0"/>
            </a:endParaRPr>
          </a:p>
          <a:p>
            <a:pPr marL="400050" indent="-400050" algn="just" defTabSz="179388">
              <a:buClr>
                <a:srgbClr val="FF0000"/>
              </a:buClr>
              <a:buFont typeface="+mj-lt"/>
              <a:buAutoNum type="romanUcPeriod"/>
              <a:tabLst>
                <a:tab pos="265113" algn="l"/>
              </a:tabLst>
              <a:defRPr/>
            </a:pPr>
            <a:r>
              <a:rPr lang="it-IT" dirty="0" smtClean="0">
                <a:latin typeface="Arial" pitchFamily="34" charset="0"/>
                <a:cs typeface="Arial" pitchFamily="34" charset="0"/>
              </a:rPr>
              <a:t>Modello standard =&gt; consente di quantificare in parte l’impatto della riassicurazione</a:t>
            </a:r>
          </a:p>
          <a:p>
            <a:pPr algn="just" defTabSz="179388">
              <a:buClr>
                <a:srgbClr val="FF0000"/>
              </a:buClr>
              <a:tabLst>
                <a:tab pos="265113" algn="l"/>
              </a:tabLst>
              <a:defRPr/>
            </a:pPr>
            <a:endParaRPr lang="it-IT" dirty="0">
              <a:latin typeface="Arial" pitchFamily="34" charset="0"/>
              <a:cs typeface="Arial" pitchFamily="34" charset="0"/>
            </a:endParaRPr>
          </a:p>
          <a:p>
            <a:pPr algn="just" defTabSz="179388">
              <a:buClr>
                <a:srgbClr val="FF0000"/>
              </a:buClr>
              <a:tabLst>
                <a:tab pos="265113" algn="l"/>
              </a:tabLst>
              <a:defRPr/>
            </a:pPr>
            <a:endParaRPr lang="it-IT" dirty="0" smtClean="0">
              <a:latin typeface="Arial" pitchFamily="34" charset="0"/>
              <a:cs typeface="Arial" pitchFamily="34" charset="0"/>
            </a:endParaRPr>
          </a:p>
          <a:p>
            <a:pPr algn="ctr" defTabSz="179388">
              <a:buClr>
                <a:srgbClr val="FF0000"/>
              </a:buClr>
              <a:tabLst>
                <a:tab pos="265113" algn="l"/>
              </a:tabLst>
              <a:defRPr/>
            </a:pPr>
            <a:r>
              <a:rPr lang="it-IT" b="1" i="1" dirty="0" smtClean="0">
                <a:latin typeface="Arial" pitchFamily="34" charset="0"/>
                <a:cs typeface="Arial" pitchFamily="34" charset="0"/>
              </a:rPr>
              <a:t>      «quanto» e «che tipo» di riassicurazione le compagnie di    	    		assicurazione devono comprare? </a:t>
            </a:r>
          </a:p>
          <a:p>
            <a:pPr marL="285750" indent="-285750" algn="just" defTabSz="179388">
              <a:buClr>
                <a:srgbClr val="FF0000"/>
              </a:buClr>
              <a:buFont typeface="Wingdings" pitchFamily="2" charset="2"/>
              <a:buChar char="Ø"/>
              <a:tabLst>
                <a:tab pos="265113" algn="l"/>
              </a:tabLst>
              <a:defRPr/>
            </a:pPr>
            <a:endParaRPr lang="it-IT" sz="2400" i="1" dirty="0" smtClean="0">
              <a:solidFill>
                <a:srgbClr val="FF0000"/>
              </a:solidFill>
              <a:latin typeface="Arial" pitchFamily="34" charset="0"/>
              <a:cs typeface="Arial" pitchFamily="34" charset="0"/>
            </a:endParaRPr>
          </a:p>
          <a:p>
            <a:pPr algn="just" defTabSz="179388">
              <a:buClr>
                <a:srgbClr val="FF0000"/>
              </a:buClr>
              <a:tabLst>
                <a:tab pos="265113" algn="l"/>
              </a:tabLst>
              <a:defRPr/>
            </a:pPr>
            <a:r>
              <a:rPr lang="it-IT" sz="2400" i="1" dirty="0" smtClean="0">
                <a:solidFill>
                  <a:srgbClr val="FF0000"/>
                </a:solidFill>
                <a:latin typeface="Arial" pitchFamily="34" charset="0"/>
                <a:cs typeface="Arial" pitchFamily="34" charset="0"/>
              </a:rPr>
              <a:t>=&gt; </a:t>
            </a:r>
            <a:r>
              <a:rPr lang="it-IT" i="1" dirty="0" smtClean="0">
                <a:latin typeface="Arial" pitchFamily="34" charset="0"/>
                <a:cs typeface="Arial" pitchFamily="34" charset="0"/>
              </a:rPr>
              <a:t>dipende dal profilo di rischio e dalla propensione al rischio del management 	   di una compagnia. </a:t>
            </a:r>
            <a:endParaRPr lang="it-IT" dirty="0" smtClean="0">
              <a:latin typeface="Arial" pitchFamily="34" charset="0"/>
              <a:cs typeface="Arial" pitchFamily="34" charset="0"/>
            </a:endParaRPr>
          </a:p>
          <a:p>
            <a:pPr marL="285750" indent="-285750" algn="just" defTabSz="179388">
              <a:buClr>
                <a:srgbClr val="FF0000"/>
              </a:buClr>
              <a:buFont typeface="Wingdings" pitchFamily="2" charset="2"/>
              <a:buChar char="Ø"/>
              <a:tabLst>
                <a:tab pos="265113" algn="l"/>
              </a:tabLst>
              <a:defRPr/>
            </a:pPr>
            <a:endParaRPr lang="it-IT" sz="1400" dirty="0" smtClean="0">
              <a:latin typeface="Arial" pitchFamily="34" charset="0"/>
              <a:cs typeface="Arial" pitchFamily="34" charset="0"/>
            </a:endParaRPr>
          </a:p>
          <a:p>
            <a:pPr algn="just" defTabSz="179388">
              <a:buClr>
                <a:schemeClr val="folHlink"/>
              </a:buClr>
              <a:tabLst>
                <a:tab pos="265113" algn="l"/>
              </a:tabLst>
              <a:defRPr/>
            </a:pPr>
            <a:endParaRPr lang="it-IT" sz="1400" dirty="0">
              <a:solidFill>
                <a:srgbClr val="FF0000"/>
              </a:solidFill>
              <a:latin typeface="Arial" pitchFamily="34" charset="0"/>
              <a:cs typeface="Arial" pitchFamily="34" charset="0"/>
            </a:endParaRPr>
          </a:p>
          <a:p>
            <a:pPr algn="just" defTabSz="179388">
              <a:buClr>
                <a:schemeClr val="folHlink"/>
              </a:buClr>
              <a:tabLst>
                <a:tab pos="265113" algn="l"/>
              </a:tabLst>
              <a:defRPr/>
            </a:pPr>
            <a:endParaRPr lang="it-IT" sz="1400" dirty="0">
              <a:solidFill>
                <a:srgbClr val="FF0000"/>
              </a:solidFill>
            </a:endParaRPr>
          </a:p>
          <a:p>
            <a:pPr algn="just" defTabSz="179388">
              <a:buClr>
                <a:schemeClr val="folHlink"/>
              </a:buClr>
              <a:tabLst>
                <a:tab pos="265113" algn="l"/>
              </a:tabLst>
              <a:defRPr/>
            </a:pPr>
            <a:endParaRPr lang="it-IT" sz="1400" dirty="0">
              <a:solidFill>
                <a:srgbClr val="FF0000"/>
              </a:solidFill>
            </a:endParaRPr>
          </a:p>
          <a:p>
            <a:pPr algn="just" defTabSz="179388">
              <a:buClr>
                <a:schemeClr val="folHlink"/>
              </a:buClr>
              <a:tabLst>
                <a:tab pos="265113" algn="l"/>
              </a:tabLst>
              <a:defRPr/>
            </a:pPr>
            <a:endParaRPr lang="it-IT" sz="1400" dirty="0">
              <a:solidFill>
                <a:srgbClr val="FF0000"/>
              </a:solidFill>
            </a:endParaRPr>
          </a:p>
          <a:p>
            <a:pPr marL="265113" indent="-265113" algn="just" defTabSz="179388">
              <a:buClr>
                <a:schemeClr val="folHlink"/>
              </a:buClr>
              <a:buFont typeface="Wingdings" pitchFamily="2" charset="2"/>
              <a:buNone/>
              <a:tabLst>
                <a:tab pos="265113" algn="l"/>
              </a:tabLst>
              <a:defRPr/>
            </a:pPr>
            <a:endParaRPr lang="it-IT" sz="1400" dirty="0">
              <a:solidFill>
                <a:srgbClr val="FF0000"/>
              </a:solidFill>
            </a:endParaRPr>
          </a:p>
        </p:txBody>
      </p:sp>
      <p:sp>
        <p:nvSpPr>
          <p:cNvPr id="7" name="Rectangle 2"/>
          <p:cNvSpPr txBox="1">
            <a:spLocks noChangeArrowheads="1"/>
          </p:cNvSpPr>
          <p:nvPr/>
        </p:nvSpPr>
        <p:spPr bwMode="auto">
          <a:xfrm>
            <a:off x="338591" y="0"/>
            <a:ext cx="8153400"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r>
              <a:rPr lang="en-US" sz="2800" b="1" cap="small" dirty="0" err="1">
                <a:solidFill>
                  <a:srgbClr val="1D1C28"/>
                </a:solidFill>
                <a:latin typeface="Arial" pitchFamily="34" charset="0"/>
                <a:ea typeface="+mj-ea"/>
                <a:cs typeface="Arial" pitchFamily="34" charset="0"/>
              </a:rPr>
              <a:t>Conclusioni</a:t>
            </a:r>
            <a:endParaRPr lang="en-US" sz="2800" b="1" cap="small" dirty="0">
              <a:solidFill>
                <a:srgbClr val="1D1C28"/>
              </a:solidFill>
              <a:latin typeface="Arial" pitchFamily="34" charset="0"/>
              <a:ea typeface="+mj-ea"/>
              <a:cs typeface="Arial" pitchFamily="34" charset="0"/>
            </a:endParaRPr>
          </a:p>
        </p:txBody>
      </p:sp>
      <p:sp>
        <p:nvSpPr>
          <p:cNvPr id="8" name="CasellaDiTesto 7"/>
          <p:cNvSpPr txBox="1"/>
          <p:nvPr/>
        </p:nvSpPr>
        <p:spPr>
          <a:xfrm>
            <a:off x="0" y="6309320"/>
            <a:ext cx="4680520" cy="646331"/>
          </a:xfrm>
          <a:prstGeom prst="rect">
            <a:avLst/>
          </a:prstGeom>
          <a:noFill/>
          <a:ln>
            <a:noFill/>
          </a:ln>
        </p:spPr>
        <p:txBody>
          <a:bodyPr wrap="square" rtlCol="0">
            <a:spAutoFit/>
          </a:bodyPr>
          <a:lstStyle/>
          <a:p>
            <a:pPr algn="ctr"/>
            <a:r>
              <a:rPr lang="it-IT" sz="1200" dirty="0">
                <a:solidFill>
                  <a:srgbClr val="002060"/>
                </a:solidFill>
                <a:latin typeface="Arial" pitchFamily="34" charset="0"/>
                <a:cs typeface="Arial" pitchFamily="34" charset="0"/>
              </a:rPr>
              <a:t>Ottimizzazione  del capitale e gestione dei rischi della compagnia in </a:t>
            </a:r>
            <a:r>
              <a:rPr lang="it-IT" sz="1200" dirty="0" err="1">
                <a:solidFill>
                  <a:srgbClr val="002060"/>
                </a:solidFill>
                <a:latin typeface="Arial" pitchFamily="34" charset="0"/>
                <a:cs typeface="Arial" pitchFamily="34" charset="0"/>
              </a:rPr>
              <a:t>Solvency</a:t>
            </a:r>
            <a:r>
              <a:rPr lang="it-IT" sz="1200" dirty="0">
                <a:solidFill>
                  <a:srgbClr val="002060"/>
                </a:solidFill>
                <a:latin typeface="Arial" pitchFamily="34" charset="0"/>
                <a:cs typeface="Arial" pitchFamily="34" charset="0"/>
              </a:rPr>
              <a:t> II: la riassicurazione che ruolo ha?</a:t>
            </a:r>
            <a:br>
              <a:rPr lang="it-IT" sz="1200" dirty="0">
                <a:solidFill>
                  <a:srgbClr val="002060"/>
                </a:solidFill>
                <a:latin typeface="Arial" pitchFamily="34" charset="0"/>
                <a:cs typeface="Arial" pitchFamily="34" charset="0"/>
              </a:rPr>
            </a:br>
            <a:endParaRPr lang="it-IT" sz="1200" dirty="0">
              <a:solidFill>
                <a:srgbClr val="002060"/>
              </a:solidFill>
            </a:endParaRPr>
          </a:p>
        </p:txBody>
      </p:sp>
      <p:sp>
        <p:nvSpPr>
          <p:cNvPr id="9" name="CasellaDiTesto 8"/>
          <p:cNvSpPr txBox="1"/>
          <p:nvPr/>
        </p:nvSpPr>
        <p:spPr>
          <a:xfrm>
            <a:off x="6948264" y="6401652"/>
            <a:ext cx="1944216" cy="461665"/>
          </a:xfrm>
          <a:prstGeom prst="rect">
            <a:avLst/>
          </a:prstGeom>
          <a:noFill/>
          <a:ln>
            <a:noFill/>
          </a:ln>
        </p:spPr>
        <p:txBody>
          <a:bodyPr wrap="square" rtlCol="0">
            <a:spAutoFit/>
          </a:bodyPr>
          <a:lstStyle/>
          <a:p>
            <a:pPr algn="ctr"/>
            <a:r>
              <a:rPr lang="it-IT" sz="1200" dirty="0" smtClean="0">
                <a:solidFill>
                  <a:srgbClr val="002060"/>
                </a:solidFill>
                <a:latin typeface="Arial" pitchFamily="34" charset="0"/>
                <a:cs typeface="Arial" pitchFamily="34" charset="0"/>
              </a:rPr>
              <a:t>Bologna 3/11/2011</a:t>
            </a:r>
            <a:r>
              <a:rPr lang="it-IT" sz="1200" dirty="0">
                <a:solidFill>
                  <a:srgbClr val="002060"/>
                </a:solidFill>
                <a:latin typeface="Arial" pitchFamily="34" charset="0"/>
                <a:cs typeface="Arial" pitchFamily="34" charset="0"/>
              </a:rPr>
              <a:t/>
            </a:r>
            <a:br>
              <a:rPr lang="it-IT" sz="1200" dirty="0">
                <a:solidFill>
                  <a:srgbClr val="002060"/>
                </a:solidFill>
                <a:latin typeface="Arial" pitchFamily="34" charset="0"/>
                <a:cs typeface="Arial" pitchFamily="34" charset="0"/>
              </a:rPr>
            </a:br>
            <a:endParaRPr lang="it-IT" sz="1200" dirty="0">
              <a:solidFill>
                <a:srgbClr val="002060"/>
              </a:solidFill>
            </a:endParaRPr>
          </a:p>
        </p:txBody>
      </p:sp>
      <p:sp>
        <p:nvSpPr>
          <p:cNvPr id="3" name="CasellaDiTesto 2"/>
          <p:cNvSpPr txBox="1"/>
          <p:nvPr/>
        </p:nvSpPr>
        <p:spPr>
          <a:xfrm>
            <a:off x="899592" y="3717032"/>
            <a:ext cx="7056784" cy="576064"/>
          </a:xfrm>
          <a:prstGeom prst="rect">
            <a:avLst/>
          </a:prstGeom>
          <a:noFill/>
          <a:ln>
            <a:solidFill>
              <a:schemeClr val="accent1"/>
            </a:solidFill>
          </a:ln>
        </p:spPr>
        <p:txBody>
          <a:bodyPr wrap="square" rtlCol="0">
            <a:spAutoFit/>
          </a:bodyPr>
          <a:lstStyle/>
          <a:p>
            <a:endParaRPr lang="en-GB" dirty="0"/>
          </a:p>
        </p:txBody>
      </p:sp>
    </p:spTree>
    <p:extLst>
      <p:ext uri="{BB962C8B-B14F-4D97-AF65-F5344CB8AC3E}">
        <p14:creationId xmlns:p14="http://schemas.microsoft.com/office/powerpoint/2010/main" val="1886274108"/>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a:xfrm>
            <a:off x="2123728" y="1484784"/>
            <a:ext cx="6172200" cy="1894362"/>
          </a:xfrm>
        </p:spPr>
        <p:txBody>
          <a:bodyPr/>
          <a:lstStyle/>
          <a:p>
            <a:pPr algn="ctr"/>
            <a:r>
              <a:rPr lang="it-IT" dirty="0" smtClean="0">
                <a:solidFill>
                  <a:schemeClr val="tx2">
                    <a:lumMod val="50000"/>
                    <a:lumOff val="50000"/>
                  </a:schemeClr>
                </a:solidFill>
              </a:rPr>
              <a:t>Grazie</a:t>
            </a:r>
            <a:endParaRPr lang="it-IT" dirty="0">
              <a:solidFill>
                <a:schemeClr val="tx2">
                  <a:lumMod val="50000"/>
                  <a:lumOff val="50000"/>
                </a:schemeClr>
              </a:solidFill>
            </a:endParaRPr>
          </a:p>
        </p:txBody>
      </p:sp>
      <p:sp>
        <p:nvSpPr>
          <p:cNvPr id="5" name="Sottotitolo 4"/>
          <p:cNvSpPr>
            <a:spLocks noGrp="1"/>
          </p:cNvSpPr>
          <p:nvPr>
            <p:ph type="subTitle" idx="1"/>
          </p:nvPr>
        </p:nvSpPr>
        <p:spPr>
          <a:xfrm>
            <a:off x="2123728" y="3861048"/>
            <a:ext cx="6172200" cy="1371600"/>
          </a:xfrm>
        </p:spPr>
        <p:txBody>
          <a:bodyPr/>
          <a:lstStyle/>
          <a:p>
            <a:pPr algn="ctr"/>
            <a:r>
              <a:rPr lang="it-IT" dirty="0" smtClean="0">
                <a:solidFill>
                  <a:schemeClr val="tx1"/>
                </a:solidFill>
              </a:rPr>
              <a:t>Giuseppe Gionta</a:t>
            </a:r>
          </a:p>
          <a:p>
            <a:pPr algn="ctr"/>
            <a:r>
              <a:rPr lang="it-IT" dirty="0" smtClean="0">
                <a:solidFill>
                  <a:schemeClr val="tx1"/>
                </a:solidFill>
              </a:rPr>
              <a:t>Executive </a:t>
            </a:r>
            <a:r>
              <a:rPr lang="it-IT" dirty="0" err="1" smtClean="0">
                <a:solidFill>
                  <a:schemeClr val="tx1"/>
                </a:solidFill>
              </a:rPr>
              <a:t>Director</a:t>
            </a:r>
            <a:endParaRPr lang="it-IT" dirty="0" smtClean="0">
              <a:solidFill>
                <a:schemeClr val="tx1"/>
              </a:solidFill>
            </a:endParaRPr>
          </a:p>
          <a:p>
            <a:pPr algn="ctr"/>
            <a:r>
              <a:rPr lang="it-IT" dirty="0" err="1" smtClean="0">
                <a:solidFill>
                  <a:schemeClr val="tx1"/>
                </a:solidFill>
              </a:rPr>
              <a:t>Aon</a:t>
            </a:r>
            <a:r>
              <a:rPr lang="it-IT" dirty="0" smtClean="0">
                <a:solidFill>
                  <a:schemeClr val="tx1"/>
                </a:solidFill>
              </a:rPr>
              <a:t> </a:t>
            </a:r>
            <a:r>
              <a:rPr lang="it-IT" dirty="0" err="1" smtClean="0">
                <a:solidFill>
                  <a:schemeClr val="tx1"/>
                </a:solidFill>
              </a:rPr>
              <a:t>Benfield</a:t>
            </a:r>
            <a:r>
              <a:rPr lang="it-IT" dirty="0" smtClean="0">
                <a:solidFill>
                  <a:schemeClr val="tx1"/>
                </a:solidFill>
              </a:rPr>
              <a:t> Italia </a:t>
            </a:r>
            <a:r>
              <a:rPr lang="it-IT" dirty="0" err="1" smtClean="0">
                <a:solidFill>
                  <a:schemeClr val="tx1"/>
                </a:solidFill>
              </a:rPr>
              <a:t>S.p.A</a:t>
            </a:r>
            <a:endParaRPr lang="it-IT" dirty="0">
              <a:solidFill>
                <a:schemeClr val="tx1"/>
              </a:solidFill>
            </a:endParaRPr>
          </a:p>
        </p:txBody>
      </p:sp>
    </p:spTree>
    <p:extLst>
      <p:ext uri="{BB962C8B-B14F-4D97-AF65-F5344CB8AC3E}">
        <p14:creationId xmlns:p14="http://schemas.microsoft.com/office/powerpoint/2010/main" val="29832744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315416"/>
            <a:ext cx="8229600" cy="1066800"/>
          </a:xfrm>
        </p:spPr>
        <p:txBody>
          <a:bodyPr>
            <a:normAutofit/>
          </a:bodyPr>
          <a:lstStyle/>
          <a:p>
            <a:r>
              <a:rPr lang="it-IT" sz="2800" b="1" dirty="0">
                <a:solidFill>
                  <a:srgbClr val="1D1C28"/>
                </a:solidFill>
                <a:latin typeface="Arial" pitchFamily="34" charset="0"/>
                <a:cs typeface="Arial" pitchFamily="34" charset="0"/>
              </a:rPr>
              <a:t>Obiettivi</a:t>
            </a:r>
            <a:r>
              <a:rPr lang="it-IT" sz="2800" b="1" dirty="0" smtClean="0">
                <a:solidFill>
                  <a:srgbClr val="1D1C28"/>
                </a:solidFill>
                <a:latin typeface="Arial" pitchFamily="34" charset="0"/>
                <a:cs typeface="Arial" pitchFamily="34" charset="0"/>
              </a:rPr>
              <a:t> della Riassicurazione</a:t>
            </a:r>
            <a:endParaRPr lang="it-IT" sz="2800" b="1" dirty="0">
              <a:solidFill>
                <a:srgbClr val="1D1C28"/>
              </a:solidFill>
              <a:latin typeface="Arial" pitchFamily="34" charset="0"/>
              <a:cs typeface="Arial" pitchFamily="34" charset="0"/>
            </a:endParaRPr>
          </a:p>
        </p:txBody>
      </p:sp>
      <p:sp>
        <p:nvSpPr>
          <p:cNvPr id="3" name="Segnaposto contenuto 2"/>
          <p:cNvSpPr>
            <a:spLocks noGrp="1"/>
          </p:cNvSpPr>
          <p:nvPr>
            <p:ph sz="quarter" idx="1"/>
          </p:nvPr>
        </p:nvSpPr>
        <p:spPr>
          <a:xfrm>
            <a:off x="467544" y="1772816"/>
            <a:ext cx="8229600" cy="4325112"/>
          </a:xfrm>
        </p:spPr>
        <p:txBody>
          <a:bodyPr/>
          <a:lstStyle/>
          <a:p>
            <a:pPr>
              <a:buFont typeface="Wingdings" pitchFamily="2" charset="2"/>
              <a:buChar char="Ø"/>
            </a:pPr>
            <a:r>
              <a:rPr lang="it-IT" dirty="0" smtClean="0">
                <a:latin typeface="Arial" pitchFamily="34" charset="0"/>
                <a:cs typeface="Arial" pitchFamily="34" charset="0"/>
              </a:rPr>
              <a:t>Ripartizione del rischio</a:t>
            </a:r>
          </a:p>
          <a:p>
            <a:pPr>
              <a:buFont typeface="Wingdings" pitchFamily="2" charset="2"/>
              <a:buChar char="Ø"/>
            </a:pPr>
            <a:r>
              <a:rPr lang="it-IT" dirty="0" smtClean="0">
                <a:latin typeface="Arial" pitchFamily="34" charset="0"/>
                <a:cs typeface="Arial" pitchFamily="34" charset="0"/>
              </a:rPr>
              <a:t>Aumento della capacità di sottoscrizione</a:t>
            </a:r>
          </a:p>
          <a:p>
            <a:pPr>
              <a:buFont typeface="Wingdings" pitchFamily="2" charset="2"/>
              <a:buChar char="Ø"/>
            </a:pPr>
            <a:r>
              <a:rPr lang="it-IT" dirty="0" smtClean="0">
                <a:latin typeface="Arial" pitchFamily="34" charset="0"/>
                <a:cs typeface="Arial" pitchFamily="34" charset="0"/>
              </a:rPr>
              <a:t>Equilibrio del portafoglio</a:t>
            </a:r>
          </a:p>
          <a:p>
            <a:pPr>
              <a:buFont typeface="Wingdings" pitchFamily="2" charset="2"/>
              <a:buChar char="Ø"/>
            </a:pPr>
            <a:r>
              <a:rPr lang="it-IT" dirty="0" smtClean="0">
                <a:latin typeface="Arial" pitchFamily="34" charset="0"/>
                <a:cs typeface="Arial" pitchFamily="34" charset="0"/>
              </a:rPr>
              <a:t>Stabilizzazione dei risultati</a:t>
            </a:r>
          </a:p>
          <a:p>
            <a:pPr>
              <a:buFont typeface="Wingdings" pitchFamily="2" charset="2"/>
              <a:buChar char="Ø"/>
            </a:pPr>
            <a:r>
              <a:rPr lang="it-IT" dirty="0" smtClean="0">
                <a:latin typeface="Arial" pitchFamily="34" charset="0"/>
                <a:cs typeface="Arial" pitchFamily="34" charset="0"/>
              </a:rPr>
              <a:t>Rafforzamento della solidità finanziaria dell’assicuratore cedente (</a:t>
            </a:r>
            <a:r>
              <a:rPr lang="it-IT" dirty="0" err="1" smtClean="0">
                <a:latin typeface="Arial" pitchFamily="34" charset="0"/>
                <a:cs typeface="Arial" pitchFamily="34" charset="0"/>
              </a:rPr>
              <a:t>max</a:t>
            </a:r>
            <a:r>
              <a:rPr lang="it-IT" dirty="0" smtClean="0">
                <a:latin typeface="Arial" pitchFamily="34" charset="0"/>
                <a:cs typeface="Arial" pitchFamily="34" charset="0"/>
              </a:rPr>
              <a:t> </a:t>
            </a:r>
            <a:r>
              <a:rPr lang="it-IT" dirty="0" err="1" smtClean="0">
                <a:latin typeface="Arial" pitchFamily="34" charset="0"/>
                <a:cs typeface="Arial" pitchFamily="34" charset="0"/>
              </a:rPr>
              <a:t>Solvency</a:t>
            </a:r>
            <a:r>
              <a:rPr lang="it-IT" dirty="0" smtClean="0">
                <a:latin typeface="Arial" pitchFamily="34" charset="0"/>
                <a:cs typeface="Arial" pitchFamily="34" charset="0"/>
              </a:rPr>
              <a:t> I : 50%)</a:t>
            </a:r>
          </a:p>
          <a:p>
            <a:pPr>
              <a:buFont typeface="Wingdings" pitchFamily="2" charset="2"/>
              <a:buChar char="Ø"/>
            </a:pPr>
            <a:endParaRPr lang="it-IT" dirty="0" smtClean="0">
              <a:latin typeface="Arial" pitchFamily="34" charset="0"/>
              <a:cs typeface="Arial" pitchFamily="34" charset="0"/>
            </a:endParaRPr>
          </a:p>
          <a:p>
            <a:pPr>
              <a:buFont typeface="Wingdings" pitchFamily="2" charset="2"/>
              <a:buChar char="Ø"/>
            </a:pPr>
            <a:endParaRPr lang="it-IT" dirty="0" smtClean="0"/>
          </a:p>
          <a:p>
            <a:pPr>
              <a:buFont typeface="Wingdings" pitchFamily="2" charset="2"/>
              <a:buChar char="Ø"/>
            </a:pPr>
            <a:endParaRPr lang="it-IT" dirty="0"/>
          </a:p>
        </p:txBody>
      </p:sp>
      <p:sp>
        <p:nvSpPr>
          <p:cNvPr id="5" name="CasellaDiTesto 4"/>
          <p:cNvSpPr txBox="1"/>
          <p:nvPr/>
        </p:nvSpPr>
        <p:spPr>
          <a:xfrm>
            <a:off x="0" y="6374566"/>
            <a:ext cx="4680520" cy="646331"/>
          </a:xfrm>
          <a:prstGeom prst="rect">
            <a:avLst/>
          </a:prstGeom>
          <a:noFill/>
          <a:ln>
            <a:noFill/>
          </a:ln>
        </p:spPr>
        <p:txBody>
          <a:bodyPr wrap="square" rtlCol="0">
            <a:spAutoFit/>
          </a:bodyPr>
          <a:lstStyle/>
          <a:p>
            <a:pPr algn="ctr"/>
            <a:r>
              <a:rPr lang="it-IT" sz="1200" dirty="0">
                <a:solidFill>
                  <a:srgbClr val="002060"/>
                </a:solidFill>
                <a:latin typeface="Arial" pitchFamily="34" charset="0"/>
                <a:cs typeface="Arial" pitchFamily="34" charset="0"/>
              </a:rPr>
              <a:t>Ottimizzazione  del capitale e gestione dei rischi della compagnia in </a:t>
            </a:r>
            <a:r>
              <a:rPr lang="it-IT" sz="1200" dirty="0" err="1">
                <a:solidFill>
                  <a:srgbClr val="002060"/>
                </a:solidFill>
                <a:latin typeface="Arial" pitchFamily="34" charset="0"/>
                <a:cs typeface="Arial" pitchFamily="34" charset="0"/>
              </a:rPr>
              <a:t>Solvency</a:t>
            </a:r>
            <a:r>
              <a:rPr lang="it-IT" sz="1200" dirty="0">
                <a:solidFill>
                  <a:srgbClr val="002060"/>
                </a:solidFill>
                <a:latin typeface="Arial" pitchFamily="34" charset="0"/>
                <a:cs typeface="Arial" pitchFamily="34" charset="0"/>
              </a:rPr>
              <a:t> II: la riassicurazione che ruolo ha?</a:t>
            </a:r>
            <a:br>
              <a:rPr lang="it-IT" sz="1200" dirty="0">
                <a:solidFill>
                  <a:srgbClr val="002060"/>
                </a:solidFill>
                <a:latin typeface="Arial" pitchFamily="34" charset="0"/>
                <a:cs typeface="Arial" pitchFamily="34" charset="0"/>
              </a:rPr>
            </a:br>
            <a:endParaRPr lang="it-IT" sz="1200" dirty="0">
              <a:solidFill>
                <a:srgbClr val="002060"/>
              </a:solidFill>
            </a:endParaRPr>
          </a:p>
        </p:txBody>
      </p:sp>
      <p:sp>
        <p:nvSpPr>
          <p:cNvPr id="6" name="CasellaDiTesto 5"/>
          <p:cNvSpPr txBox="1"/>
          <p:nvPr/>
        </p:nvSpPr>
        <p:spPr>
          <a:xfrm>
            <a:off x="6948264" y="6401652"/>
            <a:ext cx="1944216" cy="461665"/>
          </a:xfrm>
          <a:prstGeom prst="rect">
            <a:avLst/>
          </a:prstGeom>
          <a:noFill/>
          <a:ln>
            <a:noFill/>
          </a:ln>
        </p:spPr>
        <p:txBody>
          <a:bodyPr wrap="square" rtlCol="0">
            <a:spAutoFit/>
          </a:bodyPr>
          <a:lstStyle/>
          <a:p>
            <a:pPr algn="ctr"/>
            <a:r>
              <a:rPr lang="it-IT" sz="1200" dirty="0" smtClean="0">
                <a:solidFill>
                  <a:srgbClr val="002060"/>
                </a:solidFill>
                <a:latin typeface="Arial" pitchFamily="34" charset="0"/>
                <a:cs typeface="Arial" pitchFamily="34" charset="0"/>
              </a:rPr>
              <a:t>Bologna 3/11/2011</a:t>
            </a:r>
            <a:r>
              <a:rPr lang="it-IT" sz="1200" dirty="0">
                <a:solidFill>
                  <a:srgbClr val="002060"/>
                </a:solidFill>
                <a:latin typeface="Arial" pitchFamily="34" charset="0"/>
                <a:cs typeface="Arial" pitchFamily="34" charset="0"/>
              </a:rPr>
              <a:t/>
            </a:r>
            <a:br>
              <a:rPr lang="it-IT" sz="1200" dirty="0">
                <a:solidFill>
                  <a:srgbClr val="002060"/>
                </a:solidFill>
                <a:latin typeface="Arial" pitchFamily="34" charset="0"/>
                <a:cs typeface="Arial" pitchFamily="34" charset="0"/>
              </a:rPr>
            </a:br>
            <a:endParaRPr lang="it-IT" sz="1200" dirty="0">
              <a:solidFill>
                <a:srgbClr val="002060"/>
              </a:solidFill>
            </a:endParaRPr>
          </a:p>
        </p:txBody>
      </p:sp>
      <p:sp>
        <p:nvSpPr>
          <p:cNvPr id="4" name="Freccia in giù 3"/>
          <p:cNvSpPr/>
          <p:nvPr/>
        </p:nvSpPr>
        <p:spPr>
          <a:xfrm>
            <a:off x="3816424" y="4797152"/>
            <a:ext cx="864096" cy="8640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16519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0-#ppt_w/2"/>
                                          </p:val>
                                        </p:tav>
                                        <p:tav tm="100000">
                                          <p:val>
                                            <p:strVal val="#ppt_x"/>
                                          </p:val>
                                        </p:tav>
                                      </p:tavLst>
                                    </p:anim>
                                    <p:anim calcmode="lin" valueType="num">
                                      <p:cBhvr additive="base">
                                        <p:cTn id="3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315416"/>
            <a:ext cx="8229600" cy="1066800"/>
          </a:xfrm>
        </p:spPr>
        <p:txBody>
          <a:bodyPr>
            <a:normAutofit/>
          </a:bodyPr>
          <a:lstStyle/>
          <a:p>
            <a:r>
              <a:rPr lang="it-IT" sz="2800" b="1" dirty="0">
                <a:solidFill>
                  <a:srgbClr val="1D1C28"/>
                </a:solidFill>
                <a:latin typeface="Arial" pitchFamily="34" charset="0"/>
                <a:cs typeface="Arial" pitchFamily="34" charset="0"/>
              </a:rPr>
              <a:t>Obiettivi</a:t>
            </a:r>
            <a:r>
              <a:rPr lang="it-IT" sz="3200" b="1" dirty="0">
                <a:solidFill>
                  <a:srgbClr val="1D1C28"/>
                </a:solidFill>
                <a:latin typeface="Arial" pitchFamily="34" charset="0"/>
                <a:cs typeface="Arial" pitchFamily="34" charset="0"/>
              </a:rPr>
              <a:t> della Riassicurazione</a:t>
            </a:r>
            <a:endParaRPr lang="it-IT" sz="3200" dirty="0">
              <a:solidFill>
                <a:srgbClr val="1D1C28"/>
              </a:solidFill>
              <a:latin typeface="Arial" pitchFamily="34" charset="0"/>
              <a:cs typeface="Arial" pitchFamily="34" charset="0"/>
            </a:endParaRPr>
          </a:p>
        </p:txBody>
      </p:sp>
      <p:sp>
        <p:nvSpPr>
          <p:cNvPr id="3" name="Segnaposto contenuto 2"/>
          <p:cNvSpPr>
            <a:spLocks noGrp="1"/>
          </p:cNvSpPr>
          <p:nvPr>
            <p:ph sz="quarter" idx="1"/>
          </p:nvPr>
        </p:nvSpPr>
        <p:spPr>
          <a:xfrm>
            <a:off x="565720" y="1412776"/>
            <a:ext cx="8229600" cy="4325112"/>
          </a:xfrm>
        </p:spPr>
        <p:txBody>
          <a:bodyPr/>
          <a:lstStyle/>
          <a:p>
            <a:pPr>
              <a:buFont typeface="Wingdings" pitchFamily="2" charset="2"/>
              <a:buChar char="Ø"/>
            </a:pPr>
            <a:endParaRPr lang="it-IT" dirty="0" smtClean="0">
              <a:latin typeface="Arial" pitchFamily="34" charset="0"/>
              <a:cs typeface="Arial" pitchFamily="34" charset="0"/>
            </a:endParaRPr>
          </a:p>
          <a:p>
            <a:pPr>
              <a:buFont typeface="Wingdings" pitchFamily="2" charset="2"/>
              <a:buChar char="Ø"/>
            </a:pPr>
            <a:endParaRPr lang="it-IT" dirty="0" smtClean="0"/>
          </a:p>
          <a:p>
            <a:pPr>
              <a:buFont typeface="Wingdings" pitchFamily="2" charset="2"/>
              <a:buChar char="Ø"/>
            </a:pPr>
            <a:endParaRPr lang="it-IT" dirty="0"/>
          </a:p>
        </p:txBody>
      </p:sp>
      <p:sp>
        <p:nvSpPr>
          <p:cNvPr id="6" name="CasellaDiTesto 5"/>
          <p:cNvSpPr txBox="1"/>
          <p:nvPr/>
        </p:nvSpPr>
        <p:spPr>
          <a:xfrm>
            <a:off x="0" y="6309320"/>
            <a:ext cx="4680520" cy="646331"/>
          </a:xfrm>
          <a:prstGeom prst="rect">
            <a:avLst/>
          </a:prstGeom>
          <a:noFill/>
          <a:ln>
            <a:noFill/>
          </a:ln>
        </p:spPr>
        <p:txBody>
          <a:bodyPr wrap="square" rtlCol="0">
            <a:spAutoFit/>
          </a:bodyPr>
          <a:lstStyle/>
          <a:p>
            <a:pPr algn="ctr"/>
            <a:r>
              <a:rPr lang="it-IT" sz="1200" dirty="0">
                <a:solidFill>
                  <a:srgbClr val="002060"/>
                </a:solidFill>
                <a:latin typeface="Arial" pitchFamily="34" charset="0"/>
                <a:cs typeface="Arial" pitchFamily="34" charset="0"/>
              </a:rPr>
              <a:t>Ottimizzazione  del capitale e gestione dei rischi della compagnia in </a:t>
            </a:r>
            <a:r>
              <a:rPr lang="it-IT" sz="1200" dirty="0" err="1">
                <a:solidFill>
                  <a:srgbClr val="002060"/>
                </a:solidFill>
                <a:latin typeface="Arial" pitchFamily="34" charset="0"/>
                <a:cs typeface="Arial" pitchFamily="34" charset="0"/>
              </a:rPr>
              <a:t>Solvency</a:t>
            </a:r>
            <a:r>
              <a:rPr lang="it-IT" sz="1200" dirty="0">
                <a:solidFill>
                  <a:srgbClr val="002060"/>
                </a:solidFill>
                <a:latin typeface="Arial" pitchFamily="34" charset="0"/>
                <a:cs typeface="Arial" pitchFamily="34" charset="0"/>
              </a:rPr>
              <a:t> II: la riassicurazione che ruolo ha?</a:t>
            </a:r>
            <a:br>
              <a:rPr lang="it-IT" sz="1200" dirty="0">
                <a:solidFill>
                  <a:srgbClr val="002060"/>
                </a:solidFill>
                <a:latin typeface="Arial" pitchFamily="34" charset="0"/>
                <a:cs typeface="Arial" pitchFamily="34" charset="0"/>
              </a:rPr>
            </a:br>
            <a:endParaRPr lang="it-IT" sz="1200" dirty="0">
              <a:solidFill>
                <a:srgbClr val="002060"/>
              </a:solidFill>
            </a:endParaRPr>
          </a:p>
        </p:txBody>
      </p:sp>
      <p:sp>
        <p:nvSpPr>
          <p:cNvPr id="7" name="CasellaDiTesto 6"/>
          <p:cNvSpPr txBox="1"/>
          <p:nvPr/>
        </p:nvSpPr>
        <p:spPr>
          <a:xfrm>
            <a:off x="6948264" y="6401652"/>
            <a:ext cx="1944216" cy="461665"/>
          </a:xfrm>
          <a:prstGeom prst="rect">
            <a:avLst/>
          </a:prstGeom>
          <a:noFill/>
          <a:ln>
            <a:noFill/>
          </a:ln>
        </p:spPr>
        <p:txBody>
          <a:bodyPr wrap="square" rtlCol="0">
            <a:spAutoFit/>
          </a:bodyPr>
          <a:lstStyle/>
          <a:p>
            <a:pPr algn="ctr"/>
            <a:r>
              <a:rPr lang="it-IT" sz="1200" dirty="0" smtClean="0">
                <a:solidFill>
                  <a:srgbClr val="002060"/>
                </a:solidFill>
                <a:latin typeface="Arial" pitchFamily="34" charset="0"/>
                <a:cs typeface="Arial" pitchFamily="34" charset="0"/>
              </a:rPr>
              <a:t>Bologna 3/11/2011</a:t>
            </a:r>
            <a:r>
              <a:rPr lang="it-IT" sz="1200" dirty="0">
                <a:solidFill>
                  <a:srgbClr val="002060"/>
                </a:solidFill>
                <a:latin typeface="Arial" pitchFamily="34" charset="0"/>
                <a:cs typeface="Arial" pitchFamily="34" charset="0"/>
              </a:rPr>
              <a:t/>
            </a:r>
            <a:br>
              <a:rPr lang="it-IT" sz="1200" dirty="0">
                <a:solidFill>
                  <a:srgbClr val="002060"/>
                </a:solidFill>
                <a:latin typeface="Arial" pitchFamily="34" charset="0"/>
                <a:cs typeface="Arial" pitchFamily="34" charset="0"/>
              </a:rPr>
            </a:br>
            <a:endParaRPr lang="it-IT" sz="1200" dirty="0">
              <a:solidFill>
                <a:srgbClr val="002060"/>
              </a:solidFill>
            </a:endParaRPr>
          </a:p>
        </p:txBody>
      </p:sp>
      <p:sp>
        <p:nvSpPr>
          <p:cNvPr id="8" name="Segnaposto contenuto 2"/>
          <p:cNvSpPr txBox="1">
            <a:spLocks/>
          </p:cNvSpPr>
          <p:nvPr/>
        </p:nvSpPr>
        <p:spPr>
          <a:xfrm>
            <a:off x="395536" y="1340768"/>
            <a:ext cx="8229600" cy="4325112"/>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lgn="just">
              <a:buNone/>
            </a:pPr>
            <a:r>
              <a:rPr lang="it-IT" dirty="0" smtClean="0">
                <a:latin typeface="Arial" pitchFamily="34" charset="0"/>
                <a:cs typeface="Arial" pitchFamily="34" charset="0"/>
              </a:rPr>
              <a:t>Quindi la riassicurazione è intesa come mezzo per gestire in parte i rischi precedentemente riepilogati:</a:t>
            </a:r>
          </a:p>
          <a:p>
            <a:pPr marL="0" indent="0" algn="just">
              <a:buNone/>
            </a:pPr>
            <a:endParaRPr lang="it-IT" dirty="0" smtClean="0">
              <a:latin typeface="Arial" pitchFamily="34" charset="0"/>
              <a:cs typeface="Arial" pitchFamily="34" charset="0"/>
            </a:endParaRPr>
          </a:p>
          <a:p>
            <a:pPr algn="just">
              <a:buFont typeface="Wingdings" pitchFamily="2" charset="2"/>
              <a:buChar char="Ø"/>
            </a:pPr>
            <a:r>
              <a:rPr lang="it-IT" dirty="0" smtClean="0">
                <a:latin typeface="Arial" pitchFamily="34" charset="0"/>
                <a:cs typeface="Arial" pitchFamily="34" charset="0"/>
              </a:rPr>
              <a:t>Quota Share =&gt; diversificazione dei rischi, capacità</a:t>
            </a:r>
          </a:p>
          <a:p>
            <a:pPr algn="just">
              <a:buFont typeface="Wingdings" pitchFamily="2" charset="2"/>
              <a:buChar char="Ø"/>
            </a:pPr>
            <a:r>
              <a:rPr lang="it-IT" dirty="0" smtClean="0">
                <a:latin typeface="Arial" pitchFamily="34" charset="0"/>
                <a:cs typeface="Arial" pitchFamily="34" charset="0"/>
              </a:rPr>
              <a:t>XL – Aggregate XL =&gt; rischi di punta</a:t>
            </a:r>
          </a:p>
          <a:p>
            <a:pPr algn="just">
              <a:buFont typeface="Wingdings" pitchFamily="2" charset="2"/>
              <a:buChar char="Ø"/>
            </a:pPr>
            <a:r>
              <a:rPr lang="it-IT" dirty="0" smtClean="0">
                <a:latin typeface="Arial" pitchFamily="34" charset="0"/>
                <a:cs typeface="Arial" pitchFamily="34" charset="0"/>
              </a:rPr>
              <a:t>Riassicurazione Non-standard =&gt; volatilità di portafoglio e delle riserve</a:t>
            </a:r>
          </a:p>
          <a:p>
            <a:pPr algn="just">
              <a:buFont typeface="Wingdings" pitchFamily="2" charset="2"/>
              <a:buChar char="Ø"/>
            </a:pPr>
            <a:endParaRPr lang="it-IT" dirty="0">
              <a:latin typeface="Arial" pitchFamily="34" charset="0"/>
              <a:cs typeface="Arial" pitchFamily="34" charset="0"/>
            </a:endParaRPr>
          </a:p>
          <a:p>
            <a:pPr algn="just">
              <a:buFont typeface="Wingdings" pitchFamily="2" charset="2"/>
              <a:buChar char="Ø"/>
            </a:pPr>
            <a:r>
              <a:rPr lang="it-IT" dirty="0" smtClean="0">
                <a:latin typeface="Arial" pitchFamily="34" charset="0"/>
                <a:cs typeface="Arial" pitchFamily="34" charset="0"/>
              </a:rPr>
              <a:t>In </a:t>
            </a:r>
            <a:r>
              <a:rPr lang="it-IT" dirty="0" err="1" smtClean="0">
                <a:latin typeface="Arial" pitchFamily="34" charset="0"/>
                <a:cs typeface="Arial" pitchFamily="34" charset="0"/>
              </a:rPr>
              <a:t>Solvency</a:t>
            </a:r>
            <a:r>
              <a:rPr lang="it-IT" dirty="0" smtClean="0">
                <a:latin typeface="Arial" pitchFamily="34" charset="0"/>
                <a:cs typeface="Arial" pitchFamily="34" charset="0"/>
              </a:rPr>
              <a:t> I, i trattati Quota Share sono quelli che hanno maggior impatto sulla solvibilità.</a:t>
            </a:r>
          </a:p>
          <a:p>
            <a:pPr algn="just">
              <a:buFont typeface="Wingdings" pitchFamily="2" charset="2"/>
              <a:buChar char="Ø"/>
            </a:pPr>
            <a:endParaRPr lang="it-IT" dirty="0" smtClean="0">
              <a:latin typeface="Arial" pitchFamily="34" charset="0"/>
              <a:cs typeface="Arial" pitchFamily="34" charset="0"/>
            </a:endParaRPr>
          </a:p>
          <a:p>
            <a:pPr algn="just">
              <a:buFont typeface="Wingdings" pitchFamily="2" charset="2"/>
              <a:buChar char="Ø"/>
            </a:pPr>
            <a:endParaRPr lang="it-IT" dirty="0" smtClean="0">
              <a:latin typeface="Arial" pitchFamily="34" charset="0"/>
              <a:cs typeface="Arial" pitchFamily="34" charset="0"/>
            </a:endParaRPr>
          </a:p>
          <a:p>
            <a:pPr algn="just">
              <a:buFont typeface="Wingdings" pitchFamily="2" charset="2"/>
              <a:buChar char="Ø"/>
            </a:pPr>
            <a:endParaRPr lang="it-IT" dirty="0">
              <a:latin typeface="Arial" pitchFamily="34" charset="0"/>
              <a:cs typeface="Arial" pitchFamily="34" charset="0"/>
            </a:endParaRPr>
          </a:p>
        </p:txBody>
      </p:sp>
    </p:spTree>
    <p:extLst>
      <p:ext uri="{BB962C8B-B14F-4D97-AF65-F5344CB8AC3E}">
        <p14:creationId xmlns:p14="http://schemas.microsoft.com/office/powerpoint/2010/main" val="17532360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51953" y="2492896"/>
            <a:ext cx="7467600" cy="1143000"/>
          </a:xfrm>
        </p:spPr>
        <p:txBody>
          <a:bodyPr>
            <a:normAutofit/>
          </a:bodyPr>
          <a:lstStyle/>
          <a:p>
            <a:pPr algn="ctr"/>
            <a:r>
              <a:rPr lang="it-IT" sz="4000" b="1" dirty="0" smtClean="0">
                <a:solidFill>
                  <a:schemeClr val="bg2">
                    <a:lumMod val="50000"/>
                  </a:schemeClr>
                </a:solidFill>
                <a:latin typeface="Arial" pitchFamily="34" charset="0"/>
                <a:cs typeface="Arial" pitchFamily="34" charset="0"/>
              </a:rPr>
              <a:t>SOLVENCY II?</a:t>
            </a:r>
            <a:endParaRPr lang="it-IT" sz="4000" b="1" dirty="0">
              <a:solidFill>
                <a:schemeClr val="bg2">
                  <a:lumMod val="50000"/>
                </a:schemeClr>
              </a:solidFill>
              <a:latin typeface="Arial" pitchFamily="34" charset="0"/>
              <a:cs typeface="Arial" pitchFamily="34" charset="0"/>
            </a:endParaRPr>
          </a:p>
        </p:txBody>
      </p:sp>
      <p:sp>
        <p:nvSpPr>
          <p:cNvPr id="3" name="Segnaposto contenuto 2"/>
          <p:cNvSpPr>
            <a:spLocks noGrp="1"/>
          </p:cNvSpPr>
          <p:nvPr>
            <p:ph type="body" idx="4294967295"/>
          </p:nvPr>
        </p:nvSpPr>
        <p:spPr>
          <a:xfrm>
            <a:off x="2971800" y="5010150"/>
            <a:ext cx="6172200" cy="1371600"/>
          </a:xfrm>
        </p:spPr>
        <p:txBody>
          <a:bodyPr/>
          <a:lstStyle/>
          <a:p>
            <a:pPr>
              <a:buFont typeface="Wingdings" pitchFamily="2" charset="2"/>
              <a:buChar char="Ø"/>
            </a:pPr>
            <a:endParaRPr lang="it-IT" dirty="0" smtClean="0">
              <a:latin typeface="Arial" pitchFamily="34" charset="0"/>
              <a:cs typeface="Arial" pitchFamily="34" charset="0"/>
            </a:endParaRPr>
          </a:p>
          <a:p>
            <a:pPr>
              <a:buFont typeface="Wingdings" pitchFamily="2" charset="2"/>
              <a:buChar char="Ø"/>
            </a:pPr>
            <a:endParaRPr lang="it-IT" dirty="0" smtClean="0"/>
          </a:p>
          <a:p>
            <a:pPr>
              <a:buFont typeface="Wingdings" pitchFamily="2" charset="2"/>
              <a:buChar char="Ø"/>
            </a:pPr>
            <a:endParaRPr lang="it-IT" dirty="0"/>
          </a:p>
        </p:txBody>
      </p:sp>
      <p:sp>
        <p:nvSpPr>
          <p:cNvPr id="6" name="CasellaDiTesto 5"/>
          <p:cNvSpPr txBox="1"/>
          <p:nvPr/>
        </p:nvSpPr>
        <p:spPr>
          <a:xfrm>
            <a:off x="0" y="6309320"/>
            <a:ext cx="4680520" cy="646331"/>
          </a:xfrm>
          <a:prstGeom prst="rect">
            <a:avLst/>
          </a:prstGeom>
          <a:noFill/>
          <a:ln>
            <a:noFill/>
          </a:ln>
        </p:spPr>
        <p:txBody>
          <a:bodyPr wrap="square" rtlCol="0">
            <a:spAutoFit/>
          </a:bodyPr>
          <a:lstStyle/>
          <a:p>
            <a:pPr algn="ctr"/>
            <a:r>
              <a:rPr lang="it-IT" sz="1200" dirty="0">
                <a:solidFill>
                  <a:srgbClr val="002060"/>
                </a:solidFill>
                <a:latin typeface="Arial" pitchFamily="34" charset="0"/>
                <a:cs typeface="Arial" pitchFamily="34" charset="0"/>
              </a:rPr>
              <a:t>Ottimizzazione  del capitale e gestione dei rischi della compagnia in </a:t>
            </a:r>
            <a:r>
              <a:rPr lang="it-IT" sz="1200" dirty="0" err="1">
                <a:solidFill>
                  <a:srgbClr val="002060"/>
                </a:solidFill>
                <a:latin typeface="Arial" pitchFamily="34" charset="0"/>
                <a:cs typeface="Arial" pitchFamily="34" charset="0"/>
              </a:rPr>
              <a:t>Solvency</a:t>
            </a:r>
            <a:r>
              <a:rPr lang="it-IT" sz="1200" dirty="0">
                <a:solidFill>
                  <a:srgbClr val="002060"/>
                </a:solidFill>
                <a:latin typeface="Arial" pitchFamily="34" charset="0"/>
                <a:cs typeface="Arial" pitchFamily="34" charset="0"/>
              </a:rPr>
              <a:t> II: la riassicurazione che ruolo ha?</a:t>
            </a:r>
            <a:br>
              <a:rPr lang="it-IT" sz="1200" dirty="0">
                <a:solidFill>
                  <a:srgbClr val="002060"/>
                </a:solidFill>
                <a:latin typeface="Arial" pitchFamily="34" charset="0"/>
                <a:cs typeface="Arial" pitchFamily="34" charset="0"/>
              </a:rPr>
            </a:br>
            <a:endParaRPr lang="it-IT" sz="1200" dirty="0">
              <a:solidFill>
                <a:srgbClr val="002060"/>
              </a:solidFill>
            </a:endParaRPr>
          </a:p>
        </p:txBody>
      </p:sp>
      <p:sp>
        <p:nvSpPr>
          <p:cNvPr id="7" name="CasellaDiTesto 6"/>
          <p:cNvSpPr txBox="1"/>
          <p:nvPr/>
        </p:nvSpPr>
        <p:spPr>
          <a:xfrm>
            <a:off x="6948264" y="6401652"/>
            <a:ext cx="1944216" cy="461665"/>
          </a:xfrm>
          <a:prstGeom prst="rect">
            <a:avLst/>
          </a:prstGeom>
          <a:noFill/>
          <a:ln>
            <a:noFill/>
          </a:ln>
        </p:spPr>
        <p:txBody>
          <a:bodyPr wrap="square" rtlCol="0">
            <a:spAutoFit/>
          </a:bodyPr>
          <a:lstStyle/>
          <a:p>
            <a:pPr algn="ctr"/>
            <a:r>
              <a:rPr lang="it-IT" sz="1200" dirty="0" smtClean="0">
                <a:solidFill>
                  <a:srgbClr val="002060"/>
                </a:solidFill>
                <a:latin typeface="Arial" pitchFamily="34" charset="0"/>
                <a:cs typeface="Arial" pitchFamily="34" charset="0"/>
              </a:rPr>
              <a:t>Bologna 3/11/2011</a:t>
            </a:r>
            <a:r>
              <a:rPr lang="it-IT" sz="1200" dirty="0">
                <a:solidFill>
                  <a:srgbClr val="002060"/>
                </a:solidFill>
                <a:latin typeface="Arial" pitchFamily="34" charset="0"/>
                <a:cs typeface="Arial" pitchFamily="34" charset="0"/>
              </a:rPr>
              <a:t/>
            </a:r>
            <a:br>
              <a:rPr lang="it-IT" sz="1200" dirty="0">
                <a:solidFill>
                  <a:srgbClr val="002060"/>
                </a:solidFill>
                <a:latin typeface="Arial" pitchFamily="34" charset="0"/>
                <a:cs typeface="Arial" pitchFamily="34" charset="0"/>
              </a:rPr>
            </a:br>
            <a:endParaRPr lang="it-IT" sz="1200" dirty="0">
              <a:solidFill>
                <a:srgbClr val="002060"/>
              </a:solidFill>
            </a:endParaRPr>
          </a:p>
        </p:txBody>
      </p:sp>
    </p:spTree>
    <p:extLst>
      <p:ext uri="{BB962C8B-B14F-4D97-AF65-F5344CB8AC3E}">
        <p14:creationId xmlns:p14="http://schemas.microsoft.com/office/powerpoint/2010/main" val="32074814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251520" y="1340768"/>
            <a:ext cx="8229600" cy="4325112"/>
          </a:xfrm>
        </p:spPr>
        <p:txBody>
          <a:bodyPr/>
          <a:lstStyle/>
          <a:p>
            <a:pPr marL="0" indent="0" algn="ctr">
              <a:buNone/>
            </a:pPr>
            <a:r>
              <a:rPr lang="en-GB" sz="3200" i="1" dirty="0" smtClean="0">
                <a:latin typeface="Arial" pitchFamily="34" charset="0"/>
                <a:cs typeface="Arial" pitchFamily="34" charset="0"/>
              </a:rPr>
              <a:t>« We believe that Solvency II will encourage a change in perception of reinsurance from being simply a budgeted expense to becoming an efficient tool to transfer risk, manage capital and reduce overall volatility»</a:t>
            </a:r>
          </a:p>
          <a:p>
            <a:pPr algn="ctr">
              <a:buFont typeface="Wingdings" pitchFamily="2" charset="2"/>
              <a:buChar char="Ø"/>
            </a:pPr>
            <a:endParaRPr lang="en-GB" sz="3200" i="1" dirty="0" smtClean="0"/>
          </a:p>
          <a:p>
            <a:pPr>
              <a:buFont typeface="Wingdings" pitchFamily="2" charset="2"/>
              <a:buChar char="Ø"/>
            </a:pPr>
            <a:endParaRPr lang="it-IT" dirty="0"/>
          </a:p>
        </p:txBody>
      </p:sp>
      <p:sp>
        <p:nvSpPr>
          <p:cNvPr id="4" name="CasellaDiTesto 3"/>
          <p:cNvSpPr txBox="1"/>
          <p:nvPr/>
        </p:nvSpPr>
        <p:spPr>
          <a:xfrm>
            <a:off x="0" y="6309320"/>
            <a:ext cx="4680520" cy="646331"/>
          </a:xfrm>
          <a:prstGeom prst="rect">
            <a:avLst/>
          </a:prstGeom>
          <a:noFill/>
          <a:ln>
            <a:noFill/>
          </a:ln>
        </p:spPr>
        <p:txBody>
          <a:bodyPr wrap="square" rtlCol="0">
            <a:spAutoFit/>
          </a:bodyPr>
          <a:lstStyle/>
          <a:p>
            <a:pPr algn="ctr"/>
            <a:r>
              <a:rPr lang="it-IT" sz="1200" dirty="0">
                <a:solidFill>
                  <a:srgbClr val="002060"/>
                </a:solidFill>
                <a:latin typeface="Arial" pitchFamily="34" charset="0"/>
                <a:cs typeface="Arial" pitchFamily="34" charset="0"/>
              </a:rPr>
              <a:t>Ottimizzazione  del capitale e gestione dei rischi della compagnia in </a:t>
            </a:r>
            <a:r>
              <a:rPr lang="it-IT" sz="1200" dirty="0" err="1">
                <a:solidFill>
                  <a:srgbClr val="002060"/>
                </a:solidFill>
                <a:latin typeface="Arial" pitchFamily="34" charset="0"/>
                <a:cs typeface="Arial" pitchFamily="34" charset="0"/>
              </a:rPr>
              <a:t>Solvency</a:t>
            </a:r>
            <a:r>
              <a:rPr lang="it-IT" sz="1200" dirty="0">
                <a:solidFill>
                  <a:srgbClr val="002060"/>
                </a:solidFill>
                <a:latin typeface="Arial" pitchFamily="34" charset="0"/>
                <a:cs typeface="Arial" pitchFamily="34" charset="0"/>
              </a:rPr>
              <a:t> II: la riassicurazione che ruolo ha?</a:t>
            </a:r>
            <a:br>
              <a:rPr lang="it-IT" sz="1200" dirty="0">
                <a:solidFill>
                  <a:srgbClr val="002060"/>
                </a:solidFill>
                <a:latin typeface="Arial" pitchFamily="34" charset="0"/>
                <a:cs typeface="Arial" pitchFamily="34" charset="0"/>
              </a:rPr>
            </a:br>
            <a:endParaRPr lang="it-IT" sz="1200" dirty="0">
              <a:solidFill>
                <a:srgbClr val="002060"/>
              </a:solidFill>
            </a:endParaRPr>
          </a:p>
        </p:txBody>
      </p:sp>
      <p:sp>
        <p:nvSpPr>
          <p:cNvPr id="6" name="CasellaDiTesto 5"/>
          <p:cNvSpPr txBox="1"/>
          <p:nvPr/>
        </p:nvSpPr>
        <p:spPr>
          <a:xfrm>
            <a:off x="6948264" y="6401652"/>
            <a:ext cx="1944216" cy="461665"/>
          </a:xfrm>
          <a:prstGeom prst="rect">
            <a:avLst/>
          </a:prstGeom>
          <a:noFill/>
          <a:ln>
            <a:noFill/>
          </a:ln>
        </p:spPr>
        <p:txBody>
          <a:bodyPr wrap="square" rtlCol="0">
            <a:spAutoFit/>
          </a:bodyPr>
          <a:lstStyle/>
          <a:p>
            <a:pPr algn="ctr"/>
            <a:r>
              <a:rPr lang="it-IT" sz="1200" dirty="0" smtClean="0">
                <a:solidFill>
                  <a:srgbClr val="002060"/>
                </a:solidFill>
                <a:latin typeface="Arial" pitchFamily="34" charset="0"/>
                <a:cs typeface="Arial" pitchFamily="34" charset="0"/>
              </a:rPr>
              <a:t>Bologna 3/11/2011</a:t>
            </a:r>
            <a:r>
              <a:rPr lang="it-IT" sz="1200" dirty="0">
                <a:solidFill>
                  <a:srgbClr val="002060"/>
                </a:solidFill>
                <a:latin typeface="Arial" pitchFamily="34" charset="0"/>
                <a:cs typeface="Arial" pitchFamily="34" charset="0"/>
              </a:rPr>
              <a:t/>
            </a:r>
            <a:br>
              <a:rPr lang="it-IT" sz="1200" dirty="0">
                <a:solidFill>
                  <a:srgbClr val="002060"/>
                </a:solidFill>
                <a:latin typeface="Arial" pitchFamily="34" charset="0"/>
                <a:cs typeface="Arial" pitchFamily="34" charset="0"/>
              </a:rPr>
            </a:br>
            <a:endParaRPr lang="it-IT" sz="1200" dirty="0">
              <a:solidFill>
                <a:srgbClr val="002060"/>
              </a:solidFill>
            </a:endParaRPr>
          </a:p>
        </p:txBody>
      </p:sp>
    </p:spTree>
    <p:extLst>
      <p:ext uri="{BB962C8B-B14F-4D97-AF65-F5344CB8AC3E}">
        <p14:creationId xmlns:p14="http://schemas.microsoft.com/office/powerpoint/2010/main" val="6037595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4"/>
          <p:cNvSpPr>
            <a:spLocks noGrp="1" noChangeArrowheads="1"/>
          </p:cNvSpPr>
          <p:nvPr>
            <p:ph type="title"/>
          </p:nvPr>
        </p:nvSpPr>
        <p:spPr>
          <a:xfrm>
            <a:off x="251520" y="-99392"/>
            <a:ext cx="8064896" cy="796950"/>
          </a:xfrm>
          <a:extLst>
            <a:ext uri="{91240B29-F687-4F45-9708-019B960494DF}">
              <a14:hiddenLine xmlns:a14="http://schemas.microsoft.com/office/drawing/2010/main" w="9525" algn="ctr">
                <a:solidFill>
                  <a:srgbClr val="000000"/>
                </a:solidFill>
                <a:miter lim="800000"/>
                <a:headEnd/>
                <a:tailEnd/>
              </a14:hiddenLine>
            </a:ext>
          </a:extLst>
        </p:spPr>
        <p:txBody>
          <a:bodyPr lIns="0" tIns="0" rIns="0" bIns="0">
            <a:noAutofit/>
          </a:bodyPr>
          <a:lstStyle/>
          <a:p>
            <a:r>
              <a:rPr lang="it-IT" sz="2800" b="1" dirty="0">
                <a:solidFill>
                  <a:srgbClr val="1D1C28"/>
                </a:solidFill>
                <a:latin typeface="Arial" pitchFamily="34" charset="0"/>
                <a:cs typeface="Arial" pitchFamily="34" charset="0"/>
              </a:rPr>
              <a:t>La Riassicurazione nel contesto </a:t>
            </a:r>
            <a:r>
              <a:rPr lang="it-IT" sz="2800" b="1" dirty="0" err="1">
                <a:solidFill>
                  <a:srgbClr val="1D1C28"/>
                </a:solidFill>
                <a:latin typeface="Arial" pitchFamily="34" charset="0"/>
                <a:cs typeface="Arial" pitchFamily="34" charset="0"/>
              </a:rPr>
              <a:t>Solvency</a:t>
            </a:r>
            <a:r>
              <a:rPr lang="it-IT" sz="2800" b="1" dirty="0">
                <a:solidFill>
                  <a:srgbClr val="1D1C28"/>
                </a:solidFill>
                <a:latin typeface="Arial" pitchFamily="34" charset="0"/>
                <a:cs typeface="Arial" pitchFamily="34" charset="0"/>
              </a:rPr>
              <a:t> II</a:t>
            </a:r>
            <a:endParaRPr lang="en-GB" sz="2800" b="1" dirty="0">
              <a:solidFill>
                <a:srgbClr val="1D1C28"/>
              </a:solidFill>
              <a:latin typeface="Arial" pitchFamily="34" charset="0"/>
              <a:cs typeface="Arial" pitchFamily="34" charset="0"/>
            </a:endParaRPr>
          </a:p>
        </p:txBody>
      </p:sp>
      <p:sp>
        <p:nvSpPr>
          <p:cNvPr id="16386" name="Rectangle 3"/>
          <p:cNvSpPr>
            <a:spLocks noGrp="1" noChangeArrowheads="1"/>
          </p:cNvSpPr>
          <p:nvPr>
            <p:ph sz="quarter" idx="1"/>
          </p:nvPr>
        </p:nvSpPr>
        <p:spPr>
          <a:xfrm>
            <a:off x="251520" y="1196752"/>
            <a:ext cx="8208912" cy="4873752"/>
          </a:xfrm>
        </p:spPr>
        <p:txBody>
          <a:bodyPr lIns="0" tIns="0" rIns="0" bIns="0">
            <a:noAutofit/>
          </a:bodyPr>
          <a:lstStyle/>
          <a:p>
            <a:pPr marL="228600" indent="-228600" algn="just">
              <a:lnSpc>
                <a:spcPct val="150000"/>
              </a:lnSpc>
              <a:buClr>
                <a:srgbClr val="00338D"/>
              </a:buClr>
              <a:buFont typeface="Wingdings" pitchFamily="2" charset="2"/>
              <a:buChar char="Ø"/>
            </a:pPr>
            <a:r>
              <a:rPr lang="it-IT" sz="1600" dirty="0" smtClean="0">
                <a:latin typeface="Arial" pitchFamily="34" charset="0"/>
                <a:cs typeface="Arial" pitchFamily="34" charset="0"/>
              </a:rPr>
              <a:t>Se nell’ambito del </a:t>
            </a:r>
            <a:r>
              <a:rPr lang="it-IT" sz="1600" dirty="0" err="1" smtClean="0">
                <a:latin typeface="Arial" pitchFamily="34" charset="0"/>
                <a:cs typeface="Arial" pitchFamily="34" charset="0"/>
              </a:rPr>
              <a:t>Solvency</a:t>
            </a:r>
            <a:r>
              <a:rPr lang="it-IT" sz="1600" dirty="0" smtClean="0">
                <a:latin typeface="Arial" pitchFamily="34" charset="0"/>
                <a:cs typeface="Arial" pitchFamily="34" charset="0"/>
              </a:rPr>
              <a:t> I la Riassicurazione veniva considerata solo marginalmente nel calcolo dei vari requisiti di capitale e il suo impatto nel rapporto Sinistri Net/Sinistri </a:t>
            </a:r>
            <a:r>
              <a:rPr lang="it-IT" sz="1600" dirty="0" err="1" smtClean="0">
                <a:latin typeface="Arial" pitchFamily="34" charset="0"/>
                <a:cs typeface="Arial" pitchFamily="34" charset="0"/>
              </a:rPr>
              <a:t>Gross</a:t>
            </a:r>
            <a:r>
              <a:rPr lang="it-IT" sz="1600" dirty="0" smtClean="0">
                <a:latin typeface="Arial" pitchFamily="34" charset="0"/>
                <a:cs typeface="Arial" pitchFamily="34" charset="0"/>
              </a:rPr>
              <a:t>  era limitato ad un massimo del 50%, nel </a:t>
            </a:r>
            <a:r>
              <a:rPr lang="it-IT" sz="1600" dirty="0" err="1" smtClean="0">
                <a:latin typeface="Arial" pitchFamily="34" charset="0"/>
                <a:cs typeface="Arial" pitchFamily="34" charset="0"/>
              </a:rPr>
              <a:t>Solvency</a:t>
            </a:r>
            <a:r>
              <a:rPr lang="it-IT" sz="1600" dirty="0" smtClean="0">
                <a:latin typeface="Arial" pitchFamily="34" charset="0"/>
                <a:cs typeface="Arial" pitchFamily="34" charset="0"/>
              </a:rPr>
              <a:t> II non ci sono più restrizioni, tant’è vero che l’importanza del suo ruolo è riconosciuta in riferimento a:</a:t>
            </a:r>
          </a:p>
          <a:p>
            <a:pPr marL="974725" lvl="3" indent="-285750" algn="just">
              <a:lnSpc>
                <a:spcPct val="150000"/>
              </a:lnSpc>
              <a:buFont typeface="Wingdings" pitchFamily="2" charset="2"/>
              <a:buChar char="ü"/>
            </a:pPr>
            <a:r>
              <a:rPr lang="it-IT" sz="1600" dirty="0" smtClean="0">
                <a:latin typeface="Arial" pitchFamily="34" charset="0"/>
                <a:cs typeface="Arial" pitchFamily="34" charset="0"/>
              </a:rPr>
              <a:t>calcolo del premium </a:t>
            </a:r>
            <a:r>
              <a:rPr lang="it-IT" sz="1600" dirty="0" err="1" smtClean="0">
                <a:latin typeface="Arial" pitchFamily="34" charset="0"/>
                <a:cs typeface="Arial" pitchFamily="34" charset="0"/>
              </a:rPr>
              <a:t>risk</a:t>
            </a:r>
            <a:r>
              <a:rPr lang="it-IT" sz="1600" dirty="0" smtClean="0">
                <a:latin typeface="Arial" pitchFamily="34" charset="0"/>
                <a:cs typeface="Arial" pitchFamily="34" charset="0"/>
              </a:rPr>
              <a:t>;</a:t>
            </a:r>
          </a:p>
          <a:p>
            <a:pPr marL="974725" lvl="3" indent="-285750" algn="just">
              <a:buFont typeface="Wingdings" pitchFamily="2" charset="2"/>
              <a:buChar char="ü"/>
            </a:pPr>
            <a:r>
              <a:rPr lang="it-IT" sz="1600" dirty="0" smtClean="0">
                <a:latin typeface="Arial" pitchFamily="34" charset="0"/>
                <a:cs typeface="Arial" pitchFamily="34" charset="0"/>
              </a:rPr>
              <a:t>calcolo del </a:t>
            </a:r>
            <a:r>
              <a:rPr lang="it-IT" sz="1600" dirty="0" err="1" smtClean="0">
                <a:latin typeface="Arial" pitchFamily="34" charset="0"/>
                <a:cs typeface="Arial" pitchFamily="34" charset="0"/>
              </a:rPr>
              <a:t>reserve</a:t>
            </a:r>
            <a:r>
              <a:rPr lang="it-IT" sz="1600" dirty="0" smtClean="0">
                <a:latin typeface="Arial" pitchFamily="34" charset="0"/>
                <a:cs typeface="Arial" pitchFamily="34" charset="0"/>
              </a:rPr>
              <a:t> </a:t>
            </a:r>
            <a:r>
              <a:rPr lang="it-IT" sz="1600" dirty="0" err="1" smtClean="0">
                <a:latin typeface="Arial" pitchFamily="34" charset="0"/>
                <a:cs typeface="Arial" pitchFamily="34" charset="0"/>
              </a:rPr>
              <a:t>risk</a:t>
            </a:r>
            <a:r>
              <a:rPr lang="it-IT" sz="1600" dirty="0" smtClean="0">
                <a:latin typeface="Arial" pitchFamily="34" charset="0"/>
                <a:cs typeface="Arial" pitchFamily="34" charset="0"/>
              </a:rPr>
              <a:t>;</a:t>
            </a:r>
          </a:p>
          <a:p>
            <a:pPr marL="974725" lvl="3" indent="-285750" algn="just">
              <a:buFont typeface="Wingdings" pitchFamily="2" charset="2"/>
              <a:buChar char="ü"/>
            </a:pPr>
            <a:r>
              <a:rPr lang="it-IT" sz="1600" dirty="0" smtClean="0">
                <a:latin typeface="Arial" pitchFamily="34" charset="0"/>
                <a:cs typeface="Arial" pitchFamily="34" charset="0"/>
              </a:rPr>
              <a:t>calcolo del </a:t>
            </a:r>
            <a:r>
              <a:rPr lang="it-IT" sz="1600" dirty="0" err="1" smtClean="0">
                <a:latin typeface="Arial" pitchFamily="34" charset="0"/>
                <a:cs typeface="Arial" pitchFamily="34" charset="0"/>
              </a:rPr>
              <a:t>cat</a:t>
            </a:r>
            <a:r>
              <a:rPr lang="it-IT" sz="1600" dirty="0" smtClean="0">
                <a:latin typeface="Arial" pitchFamily="34" charset="0"/>
                <a:cs typeface="Arial" pitchFamily="34" charset="0"/>
              </a:rPr>
              <a:t> </a:t>
            </a:r>
            <a:r>
              <a:rPr lang="it-IT" sz="1600" dirty="0" err="1" smtClean="0">
                <a:latin typeface="Arial" pitchFamily="34" charset="0"/>
                <a:cs typeface="Arial" pitchFamily="34" charset="0"/>
              </a:rPr>
              <a:t>risk</a:t>
            </a:r>
            <a:r>
              <a:rPr lang="it-IT" sz="1600" dirty="0" smtClean="0">
                <a:latin typeface="Arial" pitchFamily="34" charset="0"/>
                <a:cs typeface="Arial" pitchFamily="34" charset="0"/>
              </a:rPr>
              <a:t>; </a:t>
            </a:r>
          </a:p>
          <a:p>
            <a:pPr marL="974725" lvl="3" indent="-285750" algn="just">
              <a:buFont typeface="Wingdings" pitchFamily="2" charset="2"/>
              <a:buChar char="ü"/>
            </a:pPr>
            <a:r>
              <a:rPr lang="it-IT" sz="1600" dirty="0" smtClean="0">
                <a:latin typeface="Arial" pitchFamily="34" charset="0"/>
                <a:cs typeface="Arial" pitchFamily="34" charset="0"/>
              </a:rPr>
              <a:t>calcolo del “</a:t>
            </a:r>
            <a:r>
              <a:rPr lang="it-IT" sz="1600" dirty="0" err="1" smtClean="0">
                <a:latin typeface="Arial" pitchFamily="34" charset="0"/>
                <a:cs typeface="Arial" pitchFamily="34" charset="0"/>
              </a:rPr>
              <a:t>risk</a:t>
            </a:r>
            <a:r>
              <a:rPr lang="it-IT" sz="1600" dirty="0" smtClean="0">
                <a:latin typeface="Arial" pitchFamily="34" charset="0"/>
                <a:cs typeface="Arial" pitchFamily="34" charset="0"/>
              </a:rPr>
              <a:t> </a:t>
            </a:r>
            <a:r>
              <a:rPr lang="it-IT" sz="1600" dirty="0" err="1" smtClean="0">
                <a:latin typeface="Arial" pitchFamily="34" charset="0"/>
                <a:cs typeface="Arial" pitchFamily="34" charset="0"/>
              </a:rPr>
              <a:t>margin</a:t>
            </a:r>
            <a:r>
              <a:rPr lang="it-IT" sz="1600" dirty="0" smtClean="0">
                <a:latin typeface="Arial" pitchFamily="34" charset="0"/>
                <a:cs typeface="Arial" pitchFamily="34" charset="0"/>
              </a:rPr>
              <a:t>” </a:t>
            </a:r>
          </a:p>
          <a:p>
            <a:pPr marL="974725" lvl="3" indent="-285750" algn="just">
              <a:buFont typeface="Wingdings" pitchFamily="2" charset="2"/>
              <a:buChar char="ü"/>
            </a:pPr>
            <a:endParaRPr lang="it-IT" sz="1600" dirty="0" smtClean="0">
              <a:latin typeface="Arial" pitchFamily="34" charset="0"/>
              <a:cs typeface="Arial" pitchFamily="34" charset="0"/>
            </a:endParaRPr>
          </a:p>
          <a:p>
            <a:pPr marL="228600" indent="-228600" algn="just">
              <a:lnSpc>
                <a:spcPct val="170000"/>
              </a:lnSpc>
              <a:buClr>
                <a:srgbClr val="00338D"/>
              </a:buClr>
              <a:buFont typeface="Wingdings" pitchFamily="2" charset="2"/>
              <a:buChar char="Ø"/>
            </a:pPr>
            <a:r>
              <a:rPr lang="it-IT" sz="1600" dirty="0" smtClean="0">
                <a:latin typeface="Arial" pitchFamily="34" charset="0"/>
                <a:cs typeface="Arial" pitchFamily="34" charset="0"/>
              </a:rPr>
              <a:t>Tutte queste componenti vengono calcolate al netto e quindi dopo l’intervento della Riassicurazione</a:t>
            </a:r>
          </a:p>
          <a:p>
            <a:pPr marL="228600" indent="-228600" algn="just">
              <a:lnSpc>
                <a:spcPct val="170000"/>
              </a:lnSpc>
              <a:buClr>
                <a:srgbClr val="00338D"/>
              </a:buClr>
              <a:buFont typeface="Wingdings" pitchFamily="2" charset="2"/>
              <a:buChar char="Ø"/>
            </a:pPr>
            <a:r>
              <a:rPr lang="it-IT" sz="1600" dirty="0" smtClean="0">
                <a:latin typeface="Arial" pitchFamily="34" charset="0"/>
                <a:cs typeface="Arial" pitchFamily="34" charset="0"/>
              </a:rPr>
              <a:t>Di conseguenza la scelta della migliore struttura </a:t>
            </a:r>
            <a:r>
              <a:rPr lang="it-IT" sz="1600" dirty="0" err="1" smtClean="0">
                <a:latin typeface="Arial" pitchFamily="34" charset="0"/>
                <a:cs typeface="Arial" pitchFamily="34" charset="0"/>
              </a:rPr>
              <a:t>Riassicurativa</a:t>
            </a:r>
            <a:r>
              <a:rPr lang="it-IT" sz="1600" dirty="0" smtClean="0">
                <a:latin typeface="Arial" pitchFamily="34" charset="0"/>
                <a:cs typeface="Arial" pitchFamily="34" charset="0"/>
              </a:rPr>
              <a:t> può mitigare le necessità di capitale (MCR o SCR)</a:t>
            </a:r>
          </a:p>
          <a:p>
            <a:pPr marL="228600" indent="-228600" algn="just">
              <a:lnSpc>
                <a:spcPct val="170000"/>
              </a:lnSpc>
            </a:pPr>
            <a:endParaRPr lang="it-IT" sz="1600" dirty="0" smtClean="0">
              <a:latin typeface="Arial" pitchFamily="34" charset="0"/>
              <a:cs typeface="Arial" pitchFamily="34" charset="0"/>
            </a:endParaRPr>
          </a:p>
          <a:p>
            <a:pPr marL="228600" indent="-228600" algn="just"/>
            <a:endParaRPr lang="it-IT" sz="1600" dirty="0" smtClean="0">
              <a:latin typeface="Arial" pitchFamily="34" charset="0"/>
              <a:cs typeface="Arial" pitchFamily="34" charset="0"/>
            </a:endParaRPr>
          </a:p>
          <a:p>
            <a:pPr marL="228600" indent="-228600" algn="just">
              <a:buFont typeface="Wingdings 3" pitchFamily="18" charset="2"/>
              <a:buNone/>
            </a:pPr>
            <a:endParaRPr lang="it-IT" sz="1600" dirty="0" smtClean="0">
              <a:latin typeface="Arial" pitchFamily="34" charset="0"/>
              <a:cs typeface="Arial" pitchFamily="34" charset="0"/>
            </a:endParaRPr>
          </a:p>
        </p:txBody>
      </p:sp>
      <p:sp>
        <p:nvSpPr>
          <p:cNvPr id="4" name="CasellaDiTesto 3"/>
          <p:cNvSpPr txBox="1"/>
          <p:nvPr/>
        </p:nvSpPr>
        <p:spPr>
          <a:xfrm>
            <a:off x="0" y="6309320"/>
            <a:ext cx="4680520" cy="646331"/>
          </a:xfrm>
          <a:prstGeom prst="rect">
            <a:avLst/>
          </a:prstGeom>
          <a:noFill/>
          <a:ln>
            <a:noFill/>
          </a:ln>
        </p:spPr>
        <p:txBody>
          <a:bodyPr wrap="square" rtlCol="0">
            <a:spAutoFit/>
          </a:bodyPr>
          <a:lstStyle/>
          <a:p>
            <a:pPr algn="ctr"/>
            <a:r>
              <a:rPr lang="it-IT" sz="1200" dirty="0">
                <a:solidFill>
                  <a:srgbClr val="002060"/>
                </a:solidFill>
                <a:latin typeface="Arial" pitchFamily="34" charset="0"/>
                <a:cs typeface="Arial" pitchFamily="34" charset="0"/>
              </a:rPr>
              <a:t>Ottimizzazione  del capitale e gestione dei rischi della compagnia in </a:t>
            </a:r>
            <a:r>
              <a:rPr lang="it-IT" sz="1200" dirty="0" err="1">
                <a:solidFill>
                  <a:srgbClr val="002060"/>
                </a:solidFill>
                <a:latin typeface="Arial" pitchFamily="34" charset="0"/>
                <a:cs typeface="Arial" pitchFamily="34" charset="0"/>
              </a:rPr>
              <a:t>Solvency</a:t>
            </a:r>
            <a:r>
              <a:rPr lang="it-IT" sz="1200" dirty="0">
                <a:solidFill>
                  <a:srgbClr val="002060"/>
                </a:solidFill>
                <a:latin typeface="Arial" pitchFamily="34" charset="0"/>
                <a:cs typeface="Arial" pitchFamily="34" charset="0"/>
              </a:rPr>
              <a:t> II: la riassicurazione che ruolo ha?</a:t>
            </a:r>
            <a:br>
              <a:rPr lang="it-IT" sz="1200" dirty="0">
                <a:solidFill>
                  <a:srgbClr val="002060"/>
                </a:solidFill>
                <a:latin typeface="Arial" pitchFamily="34" charset="0"/>
                <a:cs typeface="Arial" pitchFamily="34" charset="0"/>
              </a:rPr>
            </a:br>
            <a:endParaRPr lang="it-IT" sz="1200" dirty="0">
              <a:solidFill>
                <a:srgbClr val="002060"/>
              </a:solidFill>
            </a:endParaRPr>
          </a:p>
        </p:txBody>
      </p:sp>
      <p:sp>
        <p:nvSpPr>
          <p:cNvPr id="5" name="CasellaDiTesto 4"/>
          <p:cNvSpPr txBox="1"/>
          <p:nvPr/>
        </p:nvSpPr>
        <p:spPr>
          <a:xfrm>
            <a:off x="6948264" y="6401652"/>
            <a:ext cx="1944216" cy="461665"/>
          </a:xfrm>
          <a:prstGeom prst="rect">
            <a:avLst/>
          </a:prstGeom>
          <a:noFill/>
          <a:ln>
            <a:noFill/>
          </a:ln>
        </p:spPr>
        <p:txBody>
          <a:bodyPr wrap="square" rtlCol="0">
            <a:spAutoFit/>
          </a:bodyPr>
          <a:lstStyle/>
          <a:p>
            <a:pPr algn="ctr"/>
            <a:r>
              <a:rPr lang="it-IT" sz="1200" dirty="0" smtClean="0">
                <a:solidFill>
                  <a:srgbClr val="002060"/>
                </a:solidFill>
                <a:latin typeface="Arial" pitchFamily="34" charset="0"/>
                <a:cs typeface="Arial" pitchFamily="34" charset="0"/>
              </a:rPr>
              <a:t>Bologna 3/11/2011</a:t>
            </a:r>
            <a:r>
              <a:rPr lang="it-IT" sz="1200" dirty="0">
                <a:solidFill>
                  <a:srgbClr val="002060"/>
                </a:solidFill>
                <a:latin typeface="Arial" pitchFamily="34" charset="0"/>
                <a:cs typeface="Arial" pitchFamily="34" charset="0"/>
              </a:rPr>
              <a:t/>
            </a:r>
            <a:br>
              <a:rPr lang="it-IT" sz="1200" dirty="0">
                <a:solidFill>
                  <a:srgbClr val="002060"/>
                </a:solidFill>
                <a:latin typeface="Arial" pitchFamily="34" charset="0"/>
                <a:cs typeface="Arial" pitchFamily="34" charset="0"/>
              </a:rPr>
            </a:br>
            <a:endParaRPr lang="it-IT" sz="1200" dirty="0">
              <a:solidFill>
                <a:srgbClr val="002060"/>
              </a:solidFill>
            </a:endParaRPr>
          </a:p>
        </p:txBody>
      </p:sp>
    </p:spTree>
    <p:extLst>
      <p:ext uri="{BB962C8B-B14F-4D97-AF65-F5344CB8AC3E}">
        <p14:creationId xmlns:p14="http://schemas.microsoft.com/office/powerpoint/2010/main" val="2727267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title"/>
          </p:nvPr>
        </p:nvSpPr>
        <p:spPr>
          <a:xfrm>
            <a:off x="179512" y="-459432"/>
            <a:ext cx="8784976" cy="1143000"/>
          </a:xfrm>
          <a:extLst>
            <a:ext uri="{91240B29-F687-4F45-9708-019B960494DF}">
              <a14:hiddenLine xmlns:a14="http://schemas.microsoft.com/office/drawing/2010/main" w="9525" algn="ctr">
                <a:solidFill>
                  <a:srgbClr val="000000"/>
                </a:solidFill>
                <a:miter lim="800000"/>
                <a:headEnd/>
                <a:tailEnd/>
              </a14:hiddenLine>
            </a:ext>
          </a:extLst>
        </p:spPr>
        <p:txBody>
          <a:bodyPr lIns="0" tIns="0" rIns="0" bIns="0">
            <a:normAutofit/>
          </a:bodyPr>
          <a:lstStyle/>
          <a:p>
            <a:r>
              <a:rPr lang="it-IT" sz="2800" b="1" dirty="0">
                <a:solidFill>
                  <a:srgbClr val="1D1C28"/>
                </a:solidFill>
                <a:latin typeface="Arial" pitchFamily="34" charset="0"/>
                <a:cs typeface="Arial" pitchFamily="34" charset="0"/>
              </a:rPr>
              <a:t>Rischio e capitale: l’impatto della riassicurazione</a:t>
            </a:r>
          </a:p>
        </p:txBody>
      </p:sp>
      <p:sp>
        <p:nvSpPr>
          <p:cNvPr id="18434" name="Rectangle 2"/>
          <p:cNvSpPr>
            <a:spLocks noGrp="1" noChangeArrowheads="1"/>
          </p:cNvSpPr>
          <p:nvPr>
            <p:ph sz="quarter" idx="1"/>
          </p:nvPr>
        </p:nvSpPr>
        <p:spPr>
          <a:xfrm>
            <a:off x="457200" y="908720"/>
            <a:ext cx="7715200" cy="5565232"/>
          </a:xfrm>
        </p:spPr>
        <p:txBody>
          <a:bodyPr lIns="0" tIns="0" rIns="0" bIns="0"/>
          <a:lstStyle/>
          <a:p>
            <a:pPr algn="ctr">
              <a:lnSpc>
                <a:spcPct val="95000"/>
              </a:lnSpc>
              <a:spcBef>
                <a:spcPct val="0"/>
              </a:spcBef>
              <a:buFont typeface="Wingdings 3" pitchFamily="18" charset="2"/>
              <a:buNone/>
            </a:pPr>
            <a:r>
              <a:rPr lang="it-IT" b="1" dirty="0" smtClean="0">
                <a:latin typeface="Arial" pitchFamily="34" charset="0"/>
                <a:cs typeface="Arial" pitchFamily="34" charset="0"/>
              </a:rPr>
              <a:t>Riassicurazione Ottimale</a:t>
            </a:r>
          </a:p>
          <a:p>
            <a:pPr algn="ctr">
              <a:lnSpc>
                <a:spcPct val="95000"/>
              </a:lnSpc>
              <a:spcBef>
                <a:spcPct val="0"/>
              </a:spcBef>
              <a:buFont typeface="Wingdings 3" pitchFamily="18" charset="2"/>
              <a:buNone/>
            </a:pPr>
            <a:endParaRPr lang="it-IT" sz="2000" b="1" dirty="0" smtClean="0">
              <a:solidFill>
                <a:schemeClr val="folHlink"/>
              </a:solidFill>
              <a:latin typeface="Arial" pitchFamily="34" charset="0"/>
              <a:cs typeface="Arial" pitchFamily="34" charset="0"/>
            </a:endParaRPr>
          </a:p>
          <a:p>
            <a:pPr algn="just">
              <a:lnSpc>
                <a:spcPct val="90000"/>
              </a:lnSpc>
              <a:buFont typeface="Wingdings" pitchFamily="2" charset="2"/>
              <a:buChar char="Ø"/>
            </a:pPr>
            <a:r>
              <a:rPr lang="it-IT" sz="2000" dirty="0" smtClean="0">
                <a:solidFill>
                  <a:srgbClr val="FF0000"/>
                </a:solidFill>
                <a:latin typeface="Arial" pitchFamily="34" charset="0"/>
                <a:cs typeface="Arial" pitchFamily="34" charset="0"/>
              </a:rPr>
              <a:t>Cosa significa ottimale nel contesto della riassicurazione?</a:t>
            </a:r>
          </a:p>
          <a:p>
            <a:pPr marL="742950" lvl="1" indent="-285750" algn="just">
              <a:lnSpc>
                <a:spcPct val="90000"/>
              </a:lnSpc>
              <a:buFont typeface="Symbol" pitchFamily="18" charset="2"/>
              <a:buChar char="Þ"/>
            </a:pPr>
            <a:r>
              <a:rPr lang="it-IT" sz="2000" dirty="0" smtClean="0">
                <a:latin typeface="Arial" pitchFamily="34" charset="0"/>
                <a:cs typeface="Arial" pitchFamily="34" charset="0"/>
              </a:rPr>
              <a:t>Da definire in termini di valore economico</a:t>
            </a:r>
          </a:p>
          <a:p>
            <a:pPr marL="457200" lvl="1" indent="0" algn="just">
              <a:lnSpc>
                <a:spcPct val="90000"/>
              </a:lnSpc>
              <a:buNone/>
            </a:pPr>
            <a:endParaRPr lang="it-IT" sz="2000" dirty="0" smtClean="0">
              <a:latin typeface="Arial" pitchFamily="34" charset="0"/>
              <a:cs typeface="Arial" pitchFamily="34" charset="0"/>
            </a:endParaRPr>
          </a:p>
          <a:p>
            <a:pPr algn="just">
              <a:lnSpc>
                <a:spcPct val="90000"/>
              </a:lnSpc>
              <a:buFont typeface="Wingdings" pitchFamily="2" charset="2"/>
              <a:buChar char="Ø"/>
            </a:pPr>
            <a:r>
              <a:rPr lang="it-IT" sz="2000" dirty="0" smtClean="0">
                <a:solidFill>
                  <a:srgbClr val="FF0000"/>
                </a:solidFill>
                <a:latin typeface="Arial" pitchFamily="34" charset="0"/>
                <a:cs typeface="Arial" pitchFamily="34" charset="0"/>
              </a:rPr>
              <a:t>Per quantificare il valore economico:</a:t>
            </a:r>
          </a:p>
          <a:p>
            <a:pPr marL="742950" lvl="1" indent="-285750" algn="just">
              <a:lnSpc>
                <a:spcPct val="90000"/>
              </a:lnSpc>
              <a:buFont typeface="Symbol" pitchFamily="18" charset="2"/>
              <a:buChar char="Þ"/>
            </a:pPr>
            <a:r>
              <a:rPr lang="it-IT" sz="2000" dirty="0" smtClean="0">
                <a:latin typeface="Arial" pitchFamily="34" charset="0"/>
                <a:cs typeface="Arial" pitchFamily="34" charset="0"/>
              </a:rPr>
              <a:t>Quale è il rischio complessivo a livello di portafoglio?</a:t>
            </a:r>
          </a:p>
          <a:p>
            <a:pPr marL="742950" lvl="1" indent="-285750" algn="just">
              <a:lnSpc>
                <a:spcPct val="90000"/>
              </a:lnSpc>
              <a:buFont typeface="Symbol" pitchFamily="18" charset="2"/>
              <a:buChar char="Þ"/>
            </a:pPr>
            <a:r>
              <a:rPr lang="it-IT" sz="2000" dirty="0" smtClean="0">
                <a:latin typeface="Arial" pitchFamily="34" charset="0"/>
                <a:cs typeface="Arial" pitchFamily="34" charset="0"/>
              </a:rPr>
              <a:t>Quale è il costo del capitale in base al rischio?</a:t>
            </a:r>
          </a:p>
          <a:p>
            <a:pPr marL="742950" lvl="1" indent="-285750" algn="just">
              <a:lnSpc>
                <a:spcPct val="90000"/>
              </a:lnSpc>
              <a:buFont typeface="Symbol" pitchFamily="18" charset="2"/>
              <a:buChar char="Þ"/>
            </a:pPr>
            <a:r>
              <a:rPr lang="it-IT" sz="2000" dirty="0" smtClean="0">
                <a:latin typeface="Arial" pitchFamily="34" charset="0"/>
                <a:cs typeface="Arial" pitchFamily="34" charset="0"/>
              </a:rPr>
              <a:t>Come ottimizzare la struttura di riassicurazione in termini di valore economico?</a:t>
            </a:r>
          </a:p>
          <a:p>
            <a:pPr marL="742950" lvl="1" indent="-285750" algn="just">
              <a:lnSpc>
                <a:spcPct val="90000"/>
              </a:lnSpc>
              <a:buFont typeface="Symbol" pitchFamily="18" charset="2"/>
              <a:buChar char="Þ"/>
            </a:pPr>
            <a:endParaRPr lang="it-IT" sz="2000" dirty="0" smtClean="0">
              <a:latin typeface="Arial" pitchFamily="34" charset="0"/>
              <a:cs typeface="Arial" pitchFamily="34" charset="0"/>
            </a:endParaRPr>
          </a:p>
          <a:p>
            <a:pPr algn="just">
              <a:lnSpc>
                <a:spcPct val="90000"/>
              </a:lnSpc>
              <a:buFont typeface="Wingdings" pitchFamily="2" charset="2"/>
              <a:buChar char="Ø"/>
            </a:pPr>
            <a:r>
              <a:rPr lang="it-IT" sz="2000" dirty="0" smtClean="0">
                <a:solidFill>
                  <a:srgbClr val="FF0000"/>
                </a:solidFill>
                <a:latin typeface="Arial" pitchFamily="34" charset="0"/>
                <a:cs typeface="Arial" pitchFamily="34" charset="0"/>
              </a:rPr>
              <a:t>Come definire il livello di ritenzione ottimale e come incide la diversificazione del portafoglio? </a:t>
            </a:r>
          </a:p>
        </p:txBody>
      </p:sp>
      <p:sp>
        <p:nvSpPr>
          <p:cNvPr id="4" name="CasellaDiTesto 3"/>
          <p:cNvSpPr txBox="1"/>
          <p:nvPr/>
        </p:nvSpPr>
        <p:spPr>
          <a:xfrm>
            <a:off x="0" y="6309320"/>
            <a:ext cx="4680520" cy="646331"/>
          </a:xfrm>
          <a:prstGeom prst="rect">
            <a:avLst/>
          </a:prstGeom>
          <a:noFill/>
          <a:ln>
            <a:noFill/>
          </a:ln>
        </p:spPr>
        <p:txBody>
          <a:bodyPr wrap="square" rtlCol="0">
            <a:spAutoFit/>
          </a:bodyPr>
          <a:lstStyle/>
          <a:p>
            <a:pPr algn="ctr"/>
            <a:r>
              <a:rPr lang="it-IT" sz="1200" dirty="0">
                <a:solidFill>
                  <a:srgbClr val="002060"/>
                </a:solidFill>
                <a:latin typeface="Arial" pitchFamily="34" charset="0"/>
                <a:cs typeface="Arial" pitchFamily="34" charset="0"/>
              </a:rPr>
              <a:t>Ottimizzazione  del capitale e gestione dei rischi della compagnia in </a:t>
            </a:r>
            <a:r>
              <a:rPr lang="it-IT" sz="1200" dirty="0" err="1">
                <a:solidFill>
                  <a:srgbClr val="002060"/>
                </a:solidFill>
                <a:latin typeface="Arial" pitchFamily="34" charset="0"/>
                <a:cs typeface="Arial" pitchFamily="34" charset="0"/>
              </a:rPr>
              <a:t>Solvency</a:t>
            </a:r>
            <a:r>
              <a:rPr lang="it-IT" sz="1200" dirty="0">
                <a:solidFill>
                  <a:srgbClr val="002060"/>
                </a:solidFill>
                <a:latin typeface="Arial" pitchFamily="34" charset="0"/>
                <a:cs typeface="Arial" pitchFamily="34" charset="0"/>
              </a:rPr>
              <a:t> II: la riassicurazione che ruolo ha?</a:t>
            </a:r>
            <a:br>
              <a:rPr lang="it-IT" sz="1200" dirty="0">
                <a:solidFill>
                  <a:srgbClr val="002060"/>
                </a:solidFill>
                <a:latin typeface="Arial" pitchFamily="34" charset="0"/>
                <a:cs typeface="Arial" pitchFamily="34" charset="0"/>
              </a:rPr>
            </a:br>
            <a:endParaRPr lang="it-IT" sz="1200" dirty="0">
              <a:solidFill>
                <a:srgbClr val="002060"/>
              </a:solidFill>
            </a:endParaRPr>
          </a:p>
        </p:txBody>
      </p:sp>
      <p:sp>
        <p:nvSpPr>
          <p:cNvPr id="5" name="CasellaDiTesto 4"/>
          <p:cNvSpPr txBox="1"/>
          <p:nvPr/>
        </p:nvSpPr>
        <p:spPr>
          <a:xfrm>
            <a:off x="6948264" y="6401652"/>
            <a:ext cx="1944216" cy="461665"/>
          </a:xfrm>
          <a:prstGeom prst="rect">
            <a:avLst/>
          </a:prstGeom>
          <a:noFill/>
          <a:ln>
            <a:noFill/>
          </a:ln>
        </p:spPr>
        <p:txBody>
          <a:bodyPr wrap="square" rtlCol="0">
            <a:spAutoFit/>
          </a:bodyPr>
          <a:lstStyle/>
          <a:p>
            <a:pPr algn="ctr"/>
            <a:r>
              <a:rPr lang="it-IT" sz="1200" dirty="0" smtClean="0">
                <a:solidFill>
                  <a:srgbClr val="002060"/>
                </a:solidFill>
                <a:latin typeface="Arial" pitchFamily="34" charset="0"/>
                <a:cs typeface="Arial" pitchFamily="34" charset="0"/>
              </a:rPr>
              <a:t>Bologna 3/11/2011</a:t>
            </a:r>
            <a:r>
              <a:rPr lang="it-IT" sz="1200" dirty="0">
                <a:solidFill>
                  <a:srgbClr val="002060"/>
                </a:solidFill>
                <a:latin typeface="Arial" pitchFamily="34" charset="0"/>
                <a:cs typeface="Arial" pitchFamily="34" charset="0"/>
              </a:rPr>
              <a:t/>
            </a:r>
            <a:br>
              <a:rPr lang="it-IT" sz="1200" dirty="0">
                <a:solidFill>
                  <a:srgbClr val="002060"/>
                </a:solidFill>
                <a:latin typeface="Arial" pitchFamily="34" charset="0"/>
                <a:cs typeface="Arial" pitchFamily="34" charset="0"/>
              </a:rPr>
            </a:br>
            <a:endParaRPr lang="it-IT" sz="1200" dirty="0">
              <a:solidFill>
                <a:srgbClr val="002060"/>
              </a:solidFill>
            </a:endParaRPr>
          </a:p>
        </p:txBody>
      </p:sp>
    </p:spTree>
    <p:extLst>
      <p:ext uri="{BB962C8B-B14F-4D97-AF65-F5344CB8AC3E}">
        <p14:creationId xmlns:p14="http://schemas.microsoft.com/office/powerpoint/2010/main" val="38544297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title"/>
          </p:nvPr>
        </p:nvSpPr>
        <p:spPr>
          <a:xfrm>
            <a:off x="179512" y="-459432"/>
            <a:ext cx="8784976" cy="1143000"/>
          </a:xfrm>
          <a:extLst>
            <a:ext uri="{91240B29-F687-4F45-9708-019B960494DF}">
              <a14:hiddenLine xmlns:a14="http://schemas.microsoft.com/office/drawing/2010/main" w="9525" algn="ctr">
                <a:solidFill>
                  <a:srgbClr val="000000"/>
                </a:solidFill>
                <a:miter lim="800000"/>
                <a:headEnd/>
                <a:tailEnd/>
              </a14:hiddenLine>
            </a:ext>
          </a:extLst>
        </p:spPr>
        <p:txBody>
          <a:bodyPr lIns="0" tIns="0" rIns="0" bIns="0">
            <a:normAutofit/>
          </a:bodyPr>
          <a:lstStyle/>
          <a:p>
            <a:r>
              <a:rPr lang="it-IT" sz="2800" b="1" dirty="0">
                <a:solidFill>
                  <a:srgbClr val="1D1C28"/>
                </a:solidFill>
                <a:latin typeface="Arial" pitchFamily="34" charset="0"/>
                <a:cs typeface="Arial" pitchFamily="34" charset="0"/>
              </a:rPr>
              <a:t>Rischio e capitale: l’impatto della riassicurazione</a:t>
            </a:r>
          </a:p>
        </p:txBody>
      </p:sp>
      <p:sp>
        <p:nvSpPr>
          <p:cNvPr id="18434" name="Rectangle 2"/>
          <p:cNvSpPr>
            <a:spLocks noGrp="1" noChangeArrowheads="1"/>
          </p:cNvSpPr>
          <p:nvPr>
            <p:ph sz="quarter" idx="1"/>
          </p:nvPr>
        </p:nvSpPr>
        <p:spPr>
          <a:xfrm>
            <a:off x="467544" y="1412775"/>
            <a:ext cx="7715200" cy="5227677"/>
          </a:xfrm>
        </p:spPr>
        <p:txBody>
          <a:bodyPr lIns="0" tIns="0" rIns="0" bIns="0"/>
          <a:lstStyle/>
          <a:p>
            <a:pPr algn="just">
              <a:lnSpc>
                <a:spcPct val="95000"/>
              </a:lnSpc>
              <a:spcBef>
                <a:spcPct val="0"/>
              </a:spcBef>
              <a:buFont typeface="Wingdings 3" pitchFamily="18" charset="2"/>
              <a:buNone/>
            </a:pPr>
            <a:r>
              <a:rPr lang="it-IT" sz="2000" dirty="0" smtClean="0">
                <a:latin typeface="Arial" pitchFamily="34" charset="0"/>
                <a:cs typeface="Arial" pitchFamily="34" charset="0"/>
              </a:rPr>
              <a:t>La riassicurazione generalmente comporta una riduzione del:</a:t>
            </a:r>
          </a:p>
          <a:p>
            <a:pPr algn="just">
              <a:lnSpc>
                <a:spcPct val="95000"/>
              </a:lnSpc>
              <a:spcBef>
                <a:spcPct val="0"/>
              </a:spcBef>
              <a:buFont typeface="Wingdings 3" pitchFamily="18" charset="2"/>
              <a:buNone/>
            </a:pPr>
            <a:endParaRPr lang="it-IT" sz="2000" dirty="0">
              <a:latin typeface="Arial" pitchFamily="34" charset="0"/>
              <a:cs typeface="Arial" pitchFamily="34" charset="0"/>
            </a:endParaRPr>
          </a:p>
          <a:p>
            <a:pPr marL="457200" indent="-457200" algn="just">
              <a:lnSpc>
                <a:spcPct val="95000"/>
              </a:lnSpc>
              <a:spcBef>
                <a:spcPct val="0"/>
              </a:spcBef>
              <a:buFont typeface="Wingdings 3" pitchFamily="18" charset="2"/>
              <a:buAutoNum type="arabicPeriod"/>
            </a:pPr>
            <a:r>
              <a:rPr lang="it-IT" sz="2000" dirty="0" smtClean="0">
                <a:latin typeface="Arial" pitchFamily="34" charset="0"/>
                <a:cs typeface="Arial" pitchFamily="34" charset="0"/>
              </a:rPr>
              <a:t>SCR se con la riassicurazione è ridotta la volatilità dei rischi e degli eventi  individuali (es. XL o Aggregate XL)</a:t>
            </a:r>
          </a:p>
          <a:p>
            <a:pPr marL="457200" indent="-457200" algn="just">
              <a:lnSpc>
                <a:spcPct val="95000"/>
              </a:lnSpc>
              <a:spcBef>
                <a:spcPct val="0"/>
              </a:spcBef>
              <a:buFont typeface="Wingdings 3" pitchFamily="18" charset="2"/>
              <a:buAutoNum type="arabicPeriod"/>
            </a:pPr>
            <a:endParaRPr lang="it-IT" sz="2000" dirty="0">
              <a:latin typeface="Arial" pitchFamily="34" charset="0"/>
              <a:cs typeface="Arial" pitchFamily="34" charset="0"/>
            </a:endParaRPr>
          </a:p>
          <a:p>
            <a:pPr marL="457200" indent="-457200" algn="just">
              <a:lnSpc>
                <a:spcPct val="95000"/>
              </a:lnSpc>
              <a:spcBef>
                <a:spcPct val="0"/>
              </a:spcBef>
              <a:buFont typeface="Wingdings 3" pitchFamily="18" charset="2"/>
              <a:buAutoNum type="arabicPeriod"/>
            </a:pPr>
            <a:r>
              <a:rPr lang="it-IT" sz="2000" dirty="0" smtClean="0">
                <a:latin typeface="Arial" pitchFamily="34" charset="0"/>
                <a:cs typeface="Arial" pitchFamily="34" charset="0"/>
              </a:rPr>
              <a:t>SCR se con la riassicurazione sono ridotti i volumi (premi e riserve) (es. Quota Share)</a:t>
            </a:r>
          </a:p>
          <a:p>
            <a:pPr marL="457200" indent="-457200" algn="just">
              <a:lnSpc>
                <a:spcPct val="95000"/>
              </a:lnSpc>
              <a:spcBef>
                <a:spcPct val="0"/>
              </a:spcBef>
              <a:buFont typeface="Wingdings 3" pitchFamily="18" charset="2"/>
              <a:buAutoNum type="arabicPeriod"/>
            </a:pPr>
            <a:endParaRPr lang="it-IT" sz="2000" dirty="0">
              <a:latin typeface="Arial" pitchFamily="34" charset="0"/>
              <a:cs typeface="Arial" pitchFamily="34" charset="0"/>
            </a:endParaRPr>
          </a:p>
          <a:p>
            <a:pPr marL="457200" indent="-457200" algn="just">
              <a:lnSpc>
                <a:spcPct val="95000"/>
              </a:lnSpc>
              <a:spcBef>
                <a:spcPct val="0"/>
              </a:spcBef>
              <a:buFont typeface="Wingdings 3" pitchFamily="18" charset="2"/>
              <a:buAutoNum type="arabicPeriod"/>
            </a:pPr>
            <a:r>
              <a:rPr lang="it-IT" sz="2000" dirty="0" smtClean="0">
                <a:latin typeface="Arial" pitchFamily="34" charset="0"/>
                <a:cs typeface="Arial" pitchFamily="34" charset="0"/>
              </a:rPr>
              <a:t>Utile atteso della compagnia poiché parte di esso sarà assorbito dal profitto del riassicuratore</a:t>
            </a:r>
          </a:p>
          <a:p>
            <a:pPr marL="457200" indent="-457200" algn="just">
              <a:lnSpc>
                <a:spcPct val="95000"/>
              </a:lnSpc>
              <a:spcBef>
                <a:spcPct val="0"/>
              </a:spcBef>
              <a:buFont typeface="Wingdings 3" pitchFamily="18" charset="2"/>
              <a:buAutoNum type="arabicPeriod"/>
            </a:pPr>
            <a:endParaRPr lang="it-IT" sz="2000" dirty="0"/>
          </a:p>
          <a:p>
            <a:pPr marL="457200" indent="-457200" algn="just">
              <a:lnSpc>
                <a:spcPct val="95000"/>
              </a:lnSpc>
              <a:spcBef>
                <a:spcPct val="0"/>
              </a:spcBef>
              <a:buFont typeface="Wingdings 3" pitchFamily="18" charset="2"/>
              <a:buAutoNum type="arabicPeriod"/>
            </a:pPr>
            <a:endParaRPr lang="it-IT" sz="2000" dirty="0" smtClean="0"/>
          </a:p>
        </p:txBody>
      </p:sp>
      <p:sp>
        <p:nvSpPr>
          <p:cNvPr id="4" name="CasellaDiTesto 3"/>
          <p:cNvSpPr txBox="1"/>
          <p:nvPr/>
        </p:nvSpPr>
        <p:spPr>
          <a:xfrm>
            <a:off x="0" y="6309320"/>
            <a:ext cx="4680520" cy="646331"/>
          </a:xfrm>
          <a:prstGeom prst="rect">
            <a:avLst/>
          </a:prstGeom>
          <a:noFill/>
          <a:ln>
            <a:noFill/>
          </a:ln>
        </p:spPr>
        <p:txBody>
          <a:bodyPr wrap="square" rtlCol="0">
            <a:spAutoFit/>
          </a:bodyPr>
          <a:lstStyle/>
          <a:p>
            <a:pPr algn="ctr"/>
            <a:r>
              <a:rPr lang="it-IT" sz="1200" dirty="0">
                <a:solidFill>
                  <a:srgbClr val="002060"/>
                </a:solidFill>
                <a:latin typeface="Arial" pitchFamily="34" charset="0"/>
                <a:cs typeface="Arial" pitchFamily="34" charset="0"/>
              </a:rPr>
              <a:t>Ottimizzazione  del capitale e gestione dei rischi della compagnia in </a:t>
            </a:r>
            <a:r>
              <a:rPr lang="it-IT" sz="1200" dirty="0" err="1">
                <a:solidFill>
                  <a:srgbClr val="002060"/>
                </a:solidFill>
                <a:latin typeface="Arial" pitchFamily="34" charset="0"/>
                <a:cs typeface="Arial" pitchFamily="34" charset="0"/>
              </a:rPr>
              <a:t>Solvency</a:t>
            </a:r>
            <a:r>
              <a:rPr lang="it-IT" sz="1200" dirty="0">
                <a:solidFill>
                  <a:srgbClr val="002060"/>
                </a:solidFill>
                <a:latin typeface="Arial" pitchFamily="34" charset="0"/>
                <a:cs typeface="Arial" pitchFamily="34" charset="0"/>
              </a:rPr>
              <a:t> II: la riassicurazione che ruolo ha?</a:t>
            </a:r>
            <a:br>
              <a:rPr lang="it-IT" sz="1200" dirty="0">
                <a:solidFill>
                  <a:srgbClr val="002060"/>
                </a:solidFill>
                <a:latin typeface="Arial" pitchFamily="34" charset="0"/>
                <a:cs typeface="Arial" pitchFamily="34" charset="0"/>
              </a:rPr>
            </a:br>
            <a:endParaRPr lang="it-IT" sz="1200" dirty="0">
              <a:solidFill>
                <a:srgbClr val="002060"/>
              </a:solidFill>
            </a:endParaRPr>
          </a:p>
        </p:txBody>
      </p:sp>
      <p:sp>
        <p:nvSpPr>
          <p:cNvPr id="5" name="CasellaDiTesto 4"/>
          <p:cNvSpPr txBox="1"/>
          <p:nvPr/>
        </p:nvSpPr>
        <p:spPr>
          <a:xfrm>
            <a:off x="6948264" y="6401652"/>
            <a:ext cx="1944216" cy="461665"/>
          </a:xfrm>
          <a:prstGeom prst="rect">
            <a:avLst/>
          </a:prstGeom>
          <a:noFill/>
          <a:ln>
            <a:noFill/>
          </a:ln>
        </p:spPr>
        <p:txBody>
          <a:bodyPr wrap="square" rtlCol="0">
            <a:spAutoFit/>
          </a:bodyPr>
          <a:lstStyle/>
          <a:p>
            <a:pPr algn="ctr"/>
            <a:r>
              <a:rPr lang="it-IT" sz="1200" dirty="0" smtClean="0">
                <a:solidFill>
                  <a:srgbClr val="002060"/>
                </a:solidFill>
                <a:latin typeface="Arial" pitchFamily="34" charset="0"/>
                <a:cs typeface="Arial" pitchFamily="34" charset="0"/>
              </a:rPr>
              <a:t>Bologna 3/11/2011</a:t>
            </a:r>
            <a:r>
              <a:rPr lang="it-IT" sz="1200" dirty="0">
                <a:solidFill>
                  <a:srgbClr val="002060"/>
                </a:solidFill>
                <a:latin typeface="Arial" pitchFamily="34" charset="0"/>
                <a:cs typeface="Arial" pitchFamily="34" charset="0"/>
              </a:rPr>
              <a:t/>
            </a:r>
            <a:br>
              <a:rPr lang="it-IT" sz="1200" dirty="0">
                <a:solidFill>
                  <a:srgbClr val="002060"/>
                </a:solidFill>
                <a:latin typeface="Arial" pitchFamily="34" charset="0"/>
                <a:cs typeface="Arial" pitchFamily="34" charset="0"/>
              </a:rPr>
            </a:br>
            <a:endParaRPr lang="it-IT" sz="1200" dirty="0">
              <a:solidFill>
                <a:srgbClr val="002060"/>
              </a:solidFill>
            </a:endParaRPr>
          </a:p>
        </p:txBody>
      </p:sp>
    </p:spTree>
    <p:extLst>
      <p:ext uri="{BB962C8B-B14F-4D97-AF65-F5344CB8AC3E}">
        <p14:creationId xmlns:p14="http://schemas.microsoft.com/office/powerpoint/2010/main" val="126538376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Lantern">
      <a:dk1>
        <a:sysClr val="windowText" lastClr="000000"/>
      </a:dk1>
      <a:lt1>
        <a:sysClr val="window" lastClr="FFFFFF"/>
      </a:lt1>
      <a:dk2>
        <a:srgbClr val="430000"/>
      </a:dk2>
      <a:lt2>
        <a:srgbClr val="FFE8E8"/>
      </a:lt2>
      <a:accent1>
        <a:srgbClr val="E91201"/>
      </a:accent1>
      <a:accent2>
        <a:srgbClr val="FF6262"/>
      </a:accent2>
      <a:accent3>
        <a:srgbClr val="FF8000"/>
      </a:accent3>
      <a:accent4>
        <a:srgbClr val="EEA451"/>
      </a:accent4>
      <a:accent5>
        <a:srgbClr val="EA44C9"/>
      </a:accent5>
      <a:accent6>
        <a:srgbClr val="D21578"/>
      </a:accent6>
      <a:hlink>
        <a:srgbClr val="00B5CE"/>
      </a:hlink>
      <a:folHlink>
        <a:srgbClr val="E17100"/>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509</TotalTime>
  <Words>1639</Words>
  <Application>Microsoft Office PowerPoint</Application>
  <PresentationFormat>Presentazione su schermo (4:3)</PresentationFormat>
  <Paragraphs>281</Paragraphs>
  <Slides>27</Slides>
  <Notes>1</Notes>
  <HiddenSlides>0</HiddenSlides>
  <MMClips>0</MMClips>
  <ScaleCrop>false</ScaleCrop>
  <HeadingPairs>
    <vt:vector size="4" baseType="variant">
      <vt:variant>
        <vt:lpstr>Tema</vt:lpstr>
      </vt:variant>
      <vt:variant>
        <vt:i4>1</vt:i4>
      </vt:variant>
      <vt:variant>
        <vt:lpstr>Titoli diapositive</vt:lpstr>
      </vt:variant>
      <vt:variant>
        <vt:i4>27</vt:i4>
      </vt:variant>
    </vt:vector>
  </HeadingPairs>
  <TitlesOfParts>
    <vt:vector size="28" baseType="lpstr">
      <vt:lpstr>Loggia</vt:lpstr>
      <vt:lpstr>Ottimizzazione  del capitale e gestione dei rischi della compagnia in Solvency II: la riassicurazione che ruolo ha?   Giuseppe Gionta    </vt:lpstr>
      <vt:lpstr>Gestione dei rischi in una compagnia danni</vt:lpstr>
      <vt:lpstr>Obiettivi della Riassicurazione</vt:lpstr>
      <vt:lpstr>Obiettivi della Riassicurazione</vt:lpstr>
      <vt:lpstr>SOLVENCY II?</vt:lpstr>
      <vt:lpstr>Presentazione standard di PowerPoint</vt:lpstr>
      <vt:lpstr>La Riassicurazione nel contesto Solvency II</vt:lpstr>
      <vt:lpstr>Rischio e capitale: l’impatto della riassicurazione</vt:lpstr>
      <vt:lpstr>Rischio e capitale: l’impatto della riassicurazione</vt:lpstr>
      <vt:lpstr>Presentazione standard di PowerPoint</vt:lpstr>
      <vt:lpstr>La Riassicurazione nel contesto Solvency II</vt:lpstr>
      <vt:lpstr>Rischio e capitale: l’impatto della riassicurazione</vt:lpstr>
      <vt:lpstr>Costo della riassicurazione vs costo del capitale</vt:lpstr>
      <vt:lpstr>Costo della riassicurazione vs costo del capitale</vt:lpstr>
      <vt:lpstr>Ottimizzazione della struttura riassicurativa</vt:lpstr>
      <vt:lpstr>Strumenti di valutazione della struttura riassicurativa</vt:lpstr>
      <vt:lpstr>Strumenti di valutazione della struttura riassicurativa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Grazie</vt:lpstr>
    </vt:vector>
  </TitlesOfParts>
  <Company>Aon Benfield Italia S.p.A.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Ottimizzazione  del capitale e gestione dei rischi della compagnia in Solvency II: La riassicurazione che ruolo ha?   </dc:title>
  <dc:creator>Moira Ciccone</dc:creator>
  <cp:lastModifiedBy>Ciccone Moira</cp:lastModifiedBy>
  <cp:revision>57</cp:revision>
  <cp:lastPrinted>2011-10-31T08:15:27Z</cp:lastPrinted>
  <dcterms:created xsi:type="dcterms:W3CDTF">2011-10-30T20:57:57Z</dcterms:created>
  <dcterms:modified xsi:type="dcterms:W3CDTF">2011-11-03T09:24:23Z</dcterms:modified>
</cp:coreProperties>
</file>