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300" r:id="rId3"/>
    <p:sldId id="299" r:id="rId4"/>
    <p:sldId id="290" r:id="rId5"/>
    <p:sldId id="301" r:id="rId6"/>
    <p:sldId id="302" r:id="rId7"/>
    <p:sldId id="303" r:id="rId8"/>
    <p:sldId id="304" r:id="rId9"/>
    <p:sldId id="305" r:id="rId10"/>
    <p:sldId id="306" r:id="rId11"/>
    <p:sldId id="307" r:id="rId12"/>
    <p:sldId id="390" r:id="rId13"/>
    <p:sldId id="395" r:id="rId14"/>
    <p:sldId id="392" r:id="rId15"/>
    <p:sldId id="393" r:id="rId16"/>
    <p:sldId id="402" r:id="rId17"/>
    <p:sldId id="403" r:id="rId18"/>
    <p:sldId id="404" r:id="rId19"/>
    <p:sldId id="289" r:id="rId20"/>
    <p:sldId id="405" r:id="rId21"/>
    <p:sldId id="406" r:id="rId22"/>
    <p:sldId id="407" r:id="rId23"/>
    <p:sldId id="408" r:id="rId24"/>
    <p:sldId id="409" r:id="rId25"/>
    <p:sldId id="410" r:id="rId26"/>
    <p:sldId id="411" r:id="rId27"/>
    <p:sldId id="293" r:id="rId28"/>
    <p:sldId id="294" r:id="rId29"/>
    <p:sldId id="266" r:id="rId30"/>
    <p:sldId id="412" r:id="rId3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Pa" initials="MP" lastIdx="4" clrIdx="0">
    <p:extLst>
      <p:ext uri="{19B8F6BF-5375-455C-9EA6-DF929625EA0E}">
        <p15:presenceInfo xmlns:p15="http://schemas.microsoft.com/office/powerpoint/2012/main" userId="aa06e32239e818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86418"/>
  </p:normalViewPr>
  <p:slideViewPr>
    <p:cSldViewPr snapToGrid="0" snapToObjects="1">
      <p:cViewPr varScale="1">
        <p:scale>
          <a:sx n="68" d="100"/>
          <a:sy n="68" d="100"/>
        </p:scale>
        <p:origin x="61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4A8097-E4AE-E848-BD22-CD4C79B3074E}" type="datetimeFigureOut">
              <a:rPr lang="it-IT" smtClean="0"/>
              <a:t>10/02/2022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FD31F7-E80C-C346-855A-EC8454F5FB1A}" type="slidenum">
              <a:rPr lang="it-IT" smtClean="0"/>
              <a:t>‹N›</a:t>
            </a:fld>
            <a:endParaRPr lang="it-IT"/>
          </a:p>
        </p:txBody>
      </p:sp>
    </p:spTree>
    <p:extLst>
      <p:ext uri="{BB962C8B-B14F-4D97-AF65-F5344CB8AC3E}">
        <p14:creationId xmlns:p14="http://schemas.microsoft.com/office/powerpoint/2010/main" val="38408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D31F7-E80C-C346-855A-EC8454F5FB1A}" type="slidenum">
              <a:rPr lang="it-IT" smtClean="0"/>
              <a:t>1</a:t>
            </a:fld>
            <a:endParaRPr lang="it-IT"/>
          </a:p>
        </p:txBody>
      </p:sp>
    </p:spTree>
    <p:extLst>
      <p:ext uri="{BB962C8B-B14F-4D97-AF65-F5344CB8AC3E}">
        <p14:creationId xmlns:p14="http://schemas.microsoft.com/office/powerpoint/2010/main" val="219601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31F7-E80C-C346-855A-EC8454F5FB1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330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35AF63EE-32B9-4169-99AB-8FAE93FC6564}" type="datetime1">
              <a:rPr lang="it-IT" smtClean="0"/>
              <a:t>10/02/2022</a:t>
            </a:fld>
            <a:endParaRPr lang="it-IT" dirty="0"/>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15872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44479FC7-EDB3-4D82-A5A6-54B59E96872E}" type="datetime1">
              <a:rPr lang="it-IT" smtClean="0"/>
              <a:t>10/02/2022</a:t>
            </a:fld>
            <a:endParaRPr lang="it-IT" dirty="0"/>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9820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640BD21C-4C7C-45F1-A584-0D3F89CEFF2E}" type="datetime1">
              <a:rPr lang="it-IT" smtClean="0"/>
              <a:t>10/02/2022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r>
              <a:rPr lang="it-IT"/>
              <a:t>Donne e Pensioni </a:t>
            </a:r>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9273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514E705-BB60-4D2B-BB8F-ACAA28CDA95B}" type="datetime1">
              <a:rPr lang="it-IT" smtClean="0"/>
              <a:t>10/02/2022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r>
              <a:rPr lang="it-IT"/>
              <a:t>Donne e Pensioni </a:t>
            </a:r>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27539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94A28AB6-C988-4D33-A977-316CA0B8A2C1}" type="datetime1">
              <a:rPr lang="it-IT" smtClean="0"/>
              <a:t>10/02/2022</a:t>
            </a:fld>
            <a:endParaRPr lang="it-IT" dirty="0"/>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8910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838200" y="1981199"/>
            <a:ext cx="10515600" cy="4195763"/>
          </a:xfrm>
        </p:spPr>
        <p:txBody>
          <a:bodyPr/>
          <a:lstStyle/>
          <a:p>
            <a:pPr lvl="0"/>
            <a:r>
              <a:rPr lang="it-IT"/>
              <a:t>Modifica gli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BCC8119-81BF-4E87-A0E9-F9B5DE2099EB}" type="datetime1">
              <a:rPr lang="it-IT" smtClean="0"/>
              <a:t>10/02/2022</a:t>
            </a:fld>
            <a:endParaRPr lang="it-IT" dirty="0"/>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183735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55426C15-B430-4550-8E5D-DB76239F1AF0}" type="datetime1">
              <a:rPr lang="it-IT" smtClean="0"/>
              <a:t>10/02/2022</a:t>
            </a:fld>
            <a:endParaRPr lang="it-IT" dirty="0"/>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363321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Modifica gli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Modifica gli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FB28D515-0A8C-499C-BDCB-CF54FFC1881B}" type="datetime1">
              <a:rPr lang="it-IT" smtClean="0"/>
              <a:t>10/02/2022</a:t>
            </a:fld>
            <a:endParaRPr lang="it-IT" dirty="0"/>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354868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Modifica gli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Modifica gli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E2F4DB25-4732-421A-869F-494336110771}" type="datetime1">
              <a:rPr lang="it-IT" smtClean="0"/>
              <a:t>10/02/2022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r>
              <a:rPr lang="it-IT"/>
              <a:t>Donne e Pensioni </a:t>
            </a:r>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0178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 dello schema</a:t>
            </a:r>
            <a:endParaRPr lang="it-IT" dirty="0"/>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34A45170-2C84-473B-82DF-1768B7CAB562}" type="datetime1">
              <a:rPr lang="it-IT" smtClean="0"/>
              <a:t>10/02/2022</a:t>
            </a:fld>
            <a:endParaRPr lang="it-IT" dirty="0"/>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r>
              <a:rPr lang="it-IT"/>
              <a:t>Donne e Pensioni </a:t>
            </a:r>
            <a:endParaRPr lang="it-IT" dirty="0"/>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dirty="0"/>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05580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59500B6-265F-4675-8A67-22C480BC2F39}" type="datetime1">
              <a:rPr lang="it-IT" smtClean="0"/>
              <a:t>10/02/2022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r>
              <a:rPr lang="it-IT"/>
              <a:t>Donne e Pensioni </a:t>
            </a:r>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402694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C3F5BE7C-06CB-47E9-B7BD-C827FA86345A}" type="datetime1">
              <a:rPr lang="it-IT" smtClean="0"/>
              <a:t>10/02/2022</a:t>
            </a:fld>
            <a:endParaRPr lang="it-IT" dirty="0"/>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r>
              <a:rPr lang="it-IT"/>
              <a:t>Donne e Pensioni </a:t>
            </a:r>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dirty="0"/>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endParaRPr lang="it-IT" dirty="0"/>
          </a:p>
        </p:txBody>
      </p:sp>
    </p:spTree>
    <p:extLst>
      <p:ext uri="{BB962C8B-B14F-4D97-AF65-F5344CB8AC3E}">
        <p14:creationId xmlns:p14="http://schemas.microsoft.com/office/powerpoint/2010/main" val="244659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A7EC0-EE4F-4BF5-A60F-6800F0A51CE4}" type="datetime1">
              <a:rPr lang="it-IT" smtClean="0"/>
              <a:t>10/02/2022</a:t>
            </a:fld>
            <a:endParaRPr lang="it-IT"/>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Donne e Pensioni </a:t>
            </a:r>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2188112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7597C-850B-9B40-81FF-B257AC3ACAD5}"/>
              </a:ext>
            </a:extLst>
          </p:cNvPr>
          <p:cNvSpPr>
            <a:spLocks noGrp="1"/>
          </p:cNvSpPr>
          <p:nvPr>
            <p:ph type="title"/>
          </p:nvPr>
        </p:nvSpPr>
        <p:spPr>
          <a:xfrm>
            <a:off x="2386708" y="2558262"/>
            <a:ext cx="7686932" cy="3080950"/>
          </a:xfrm>
        </p:spPr>
        <p:txBody>
          <a:bodyPr>
            <a:normAutofit fontScale="90000"/>
          </a:bodyPr>
          <a:lstStyle/>
          <a:p>
            <a:r>
              <a:rPr lang="it-IT" dirty="0"/>
              <a:t>Capitolo 2, </a:t>
            </a:r>
            <a:br>
              <a:rPr lang="it-IT" dirty="0"/>
            </a:br>
            <a:r>
              <a:rPr lang="it-IT" dirty="0"/>
              <a:t>Rapporto Annuale INPS XX</a:t>
            </a:r>
            <a:br>
              <a:rPr lang="it-IT" dirty="0"/>
            </a:br>
            <a:br>
              <a:rPr lang="it-IT" dirty="0"/>
            </a:br>
            <a:r>
              <a:rPr lang="it-IT" dirty="0"/>
              <a:t>Le vie alla pensione anticipata</a:t>
            </a:r>
            <a:br>
              <a:rPr lang="it-IT" dirty="0"/>
            </a:br>
            <a:br>
              <a:rPr lang="it-IT" dirty="0"/>
            </a:br>
            <a:r>
              <a:rPr lang="it-IT" sz="3100" dirty="0"/>
              <a:t>Prof. Edoardo Di Porto (DCSR-INPS) </a:t>
            </a:r>
          </a:p>
        </p:txBody>
      </p:sp>
      <p:sp>
        <p:nvSpPr>
          <p:cNvPr id="4" name="Segnaposto piè di pagina 3">
            <a:extLst>
              <a:ext uri="{FF2B5EF4-FFF2-40B4-BE49-F238E27FC236}">
                <a16:creationId xmlns:a16="http://schemas.microsoft.com/office/drawing/2014/main" id="{4E5E5AFD-E441-1741-BBA8-3F68536AD18A}"/>
              </a:ext>
            </a:extLst>
          </p:cNvPr>
          <p:cNvSpPr>
            <a:spLocks noGrp="1"/>
          </p:cNvSpPr>
          <p:nvPr>
            <p:ph type="ftr" sz="quarter" idx="11"/>
          </p:nvPr>
        </p:nvSpPr>
        <p:spPr>
          <a:xfrm>
            <a:off x="4038600" y="5840627"/>
            <a:ext cx="4114800" cy="698285"/>
          </a:xfrm>
        </p:spPr>
        <p:txBody>
          <a:bodyPr/>
          <a:lstStyle/>
          <a:p>
            <a:r>
              <a:rPr lang="it-IT" dirty="0"/>
              <a:t>Donne e Pensioni, Sapienza  </a:t>
            </a:r>
          </a:p>
        </p:txBody>
      </p:sp>
      <p:sp>
        <p:nvSpPr>
          <p:cNvPr id="3" name="Segnaposto data 2">
            <a:extLst>
              <a:ext uri="{FF2B5EF4-FFF2-40B4-BE49-F238E27FC236}">
                <a16:creationId xmlns:a16="http://schemas.microsoft.com/office/drawing/2014/main" id="{5BC9C302-CEF0-4D3F-861F-DEF3BE37CDB9}"/>
              </a:ext>
            </a:extLst>
          </p:cNvPr>
          <p:cNvSpPr>
            <a:spLocks noGrp="1"/>
          </p:cNvSpPr>
          <p:nvPr>
            <p:ph type="dt" sz="half" idx="10"/>
          </p:nvPr>
        </p:nvSpPr>
        <p:spPr/>
        <p:txBody>
          <a:bodyPr/>
          <a:lstStyle/>
          <a:p>
            <a:fld id="{50CFFC71-DB56-4D3D-88E9-CAD38CAEC4B8}" type="datetime1">
              <a:rPr lang="it-IT" smtClean="0"/>
              <a:t>10/02/2022</a:t>
            </a:fld>
            <a:endParaRPr lang="it-IT" dirty="0"/>
          </a:p>
        </p:txBody>
      </p:sp>
      <p:sp>
        <p:nvSpPr>
          <p:cNvPr id="5" name="Segnaposto numero diapositiva 4">
            <a:extLst>
              <a:ext uri="{FF2B5EF4-FFF2-40B4-BE49-F238E27FC236}">
                <a16:creationId xmlns:a16="http://schemas.microsoft.com/office/drawing/2014/main" id="{03D21B71-06C2-4BAB-AAB3-BD04F5634615}"/>
              </a:ext>
            </a:extLst>
          </p:cNvPr>
          <p:cNvSpPr>
            <a:spLocks noGrp="1"/>
          </p:cNvSpPr>
          <p:nvPr>
            <p:ph type="sldNum" sz="quarter" idx="12"/>
          </p:nvPr>
        </p:nvSpPr>
        <p:spPr/>
        <p:txBody>
          <a:bodyPr/>
          <a:lstStyle/>
          <a:p>
            <a:fld id="{10AFF00E-9DC3-7240-8851-04147A744FC9}" type="slidenum">
              <a:rPr lang="it-IT" smtClean="0"/>
              <a:pPr/>
              <a:t>1</a:t>
            </a:fld>
            <a:endParaRPr lang="it-IT" dirty="0"/>
          </a:p>
        </p:txBody>
      </p:sp>
    </p:spTree>
    <p:extLst>
      <p:ext uri="{BB962C8B-B14F-4D97-AF65-F5344CB8AC3E}">
        <p14:creationId xmlns:p14="http://schemas.microsoft.com/office/powerpoint/2010/main" val="427777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82D41035-1BD3-4A7F-BE45-6DC18D4EBEEA}"/>
              </a:ext>
            </a:extLst>
          </p:cNvPr>
          <p:cNvPicPr>
            <a:picLocks noGrp="1" noChangeAspect="1"/>
          </p:cNvPicPr>
          <p:nvPr>
            <p:ph idx="1"/>
          </p:nvPr>
        </p:nvPicPr>
        <p:blipFill>
          <a:blip r:embed="rId2"/>
          <a:stretch>
            <a:fillRect/>
          </a:stretch>
        </p:blipFill>
        <p:spPr>
          <a:xfrm>
            <a:off x="1303263" y="1343818"/>
            <a:ext cx="9950785" cy="4672359"/>
          </a:xfrm>
          <a:prstGeom prst="rect">
            <a:avLst/>
          </a:prstGeom>
        </p:spPr>
      </p:pic>
      <p:sp>
        <p:nvSpPr>
          <p:cNvPr id="3" name="Segnaposto data 2">
            <a:extLst>
              <a:ext uri="{FF2B5EF4-FFF2-40B4-BE49-F238E27FC236}">
                <a16:creationId xmlns:a16="http://schemas.microsoft.com/office/drawing/2014/main" id="{C8BC3AD4-D4BC-4D97-A92E-CAFD30D26ECC}"/>
              </a:ext>
            </a:extLst>
          </p:cNvPr>
          <p:cNvSpPr>
            <a:spLocks noGrp="1"/>
          </p:cNvSpPr>
          <p:nvPr>
            <p:ph type="dt" sz="half" idx="10"/>
          </p:nvPr>
        </p:nvSpPr>
        <p:spPr/>
        <p:txBody>
          <a:bodyPr/>
          <a:lstStyle/>
          <a:p>
            <a:fld id="{1CC66684-6410-4199-A6A8-43D84B942F6B}" type="datetime1">
              <a:rPr lang="it-IT" smtClean="0"/>
              <a:t>10/02/2022</a:t>
            </a:fld>
            <a:endParaRPr lang="it-IT" dirty="0"/>
          </a:p>
        </p:txBody>
      </p:sp>
      <p:sp>
        <p:nvSpPr>
          <p:cNvPr id="4" name="Segnaposto piè di pagina 3">
            <a:extLst>
              <a:ext uri="{FF2B5EF4-FFF2-40B4-BE49-F238E27FC236}">
                <a16:creationId xmlns:a16="http://schemas.microsoft.com/office/drawing/2014/main" id="{5DAF5D5C-7D49-4B75-8B23-766A5CE72A25}"/>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01A9EF03-15BB-41DC-B463-34901C726BFC}"/>
              </a:ext>
            </a:extLst>
          </p:cNvPr>
          <p:cNvSpPr>
            <a:spLocks noGrp="1"/>
          </p:cNvSpPr>
          <p:nvPr>
            <p:ph type="sldNum" sz="quarter" idx="12"/>
          </p:nvPr>
        </p:nvSpPr>
        <p:spPr/>
        <p:txBody>
          <a:bodyPr/>
          <a:lstStyle/>
          <a:p>
            <a:fld id="{10AFF00E-9DC3-7240-8851-04147A744FC9}" type="slidenum">
              <a:rPr lang="it-IT" smtClean="0"/>
              <a:pPr/>
              <a:t>10</a:t>
            </a:fld>
            <a:endParaRPr lang="it-IT"/>
          </a:p>
        </p:txBody>
      </p:sp>
      <p:sp>
        <p:nvSpPr>
          <p:cNvPr id="6" name="Titolo 5">
            <a:extLst>
              <a:ext uri="{FF2B5EF4-FFF2-40B4-BE49-F238E27FC236}">
                <a16:creationId xmlns:a16="http://schemas.microsoft.com/office/drawing/2014/main" id="{8CFEAC6A-69DC-4E98-9D36-64A5B3565F6D}"/>
              </a:ext>
            </a:extLst>
          </p:cNvPr>
          <p:cNvSpPr>
            <a:spLocks noGrp="1"/>
          </p:cNvSpPr>
          <p:nvPr>
            <p:ph type="ctrTitle" idx="4294967295"/>
          </p:nvPr>
        </p:nvSpPr>
        <p:spPr>
          <a:xfrm>
            <a:off x="1676400" y="18255"/>
            <a:ext cx="10515600" cy="1325563"/>
          </a:xfrm>
        </p:spPr>
        <p:txBody>
          <a:bodyPr/>
          <a:lstStyle/>
          <a:p>
            <a:r>
              <a:rPr lang="it-IT" dirty="0"/>
              <a:t>Il divario di genere nella scelta di Q100 </a:t>
            </a:r>
          </a:p>
        </p:txBody>
      </p:sp>
      <p:sp>
        <p:nvSpPr>
          <p:cNvPr id="15" name="CasellaDiTesto 14">
            <a:extLst>
              <a:ext uri="{FF2B5EF4-FFF2-40B4-BE49-F238E27FC236}">
                <a16:creationId xmlns:a16="http://schemas.microsoft.com/office/drawing/2014/main" id="{B3B8748B-AE15-4185-ACA0-16A726F706AB}"/>
              </a:ext>
            </a:extLst>
          </p:cNvPr>
          <p:cNvSpPr txBox="1"/>
          <p:nvPr/>
        </p:nvSpPr>
        <p:spPr>
          <a:xfrm>
            <a:off x="2848649" y="3500909"/>
            <a:ext cx="1685077" cy="276999"/>
          </a:xfrm>
          <a:prstGeom prst="rect">
            <a:avLst/>
          </a:prstGeom>
          <a:noFill/>
        </p:spPr>
        <p:txBody>
          <a:bodyPr wrap="none" rtlCol="0">
            <a:spAutoFit/>
          </a:bodyPr>
          <a:lstStyle/>
          <a:p>
            <a:r>
              <a:rPr lang="it-IT" sz="1200" dirty="0"/>
              <a:t>Donne poche ma buone</a:t>
            </a:r>
          </a:p>
        </p:txBody>
      </p:sp>
      <p:cxnSp>
        <p:nvCxnSpPr>
          <p:cNvPr id="19" name="Connettore 2 18">
            <a:extLst>
              <a:ext uri="{FF2B5EF4-FFF2-40B4-BE49-F238E27FC236}">
                <a16:creationId xmlns:a16="http://schemas.microsoft.com/office/drawing/2014/main" id="{F889FDAB-4DCE-4929-945E-5085E740A587}"/>
              </a:ext>
            </a:extLst>
          </p:cNvPr>
          <p:cNvCxnSpPr/>
          <p:nvPr/>
        </p:nvCxnSpPr>
        <p:spPr>
          <a:xfrm>
            <a:off x="3715789" y="3833885"/>
            <a:ext cx="382386" cy="189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4E68238B-33EC-44EE-930D-42670FC264D7}"/>
              </a:ext>
            </a:extLst>
          </p:cNvPr>
          <p:cNvCxnSpPr>
            <a:cxnSpLocks/>
          </p:cNvCxnSpPr>
          <p:nvPr/>
        </p:nvCxnSpPr>
        <p:spPr>
          <a:xfrm>
            <a:off x="3715789" y="3816518"/>
            <a:ext cx="1180407" cy="33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C0AA76B-44AB-4CF3-B532-86AB162F626E}"/>
              </a:ext>
            </a:extLst>
          </p:cNvPr>
          <p:cNvSpPr txBox="1"/>
          <p:nvPr/>
        </p:nvSpPr>
        <p:spPr>
          <a:xfrm>
            <a:off x="5278582" y="1419690"/>
            <a:ext cx="2457724" cy="369332"/>
          </a:xfrm>
          <a:prstGeom prst="rect">
            <a:avLst/>
          </a:prstGeom>
          <a:noFill/>
        </p:spPr>
        <p:txBody>
          <a:bodyPr wrap="none" rtlCol="0">
            <a:spAutoFit/>
          </a:bodyPr>
          <a:lstStyle/>
          <a:p>
            <a:r>
              <a:rPr lang="it-IT" dirty="0"/>
              <a:t>40% uomini, 30% donne</a:t>
            </a:r>
          </a:p>
        </p:txBody>
      </p:sp>
      <p:cxnSp>
        <p:nvCxnSpPr>
          <p:cNvPr id="9" name="Connettore 2 8">
            <a:extLst>
              <a:ext uri="{FF2B5EF4-FFF2-40B4-BE49-F238E27FC236}">
                <a16:creationId xmlns:a16="http://schemas.microsoft.com/office/drawing/2014/main" id="{6672D80A-84FB-45AF-9EFF-A71295E03ED9}"/>
              </a:ext>
            </a:extLst>
          </p:cNvPr>
          <p:cNvCxnSpPr>
            <a:stCxn id="2" idx="1"/>
          </p:cNvCxnSpPr>
          <p:nvPr/>
        </p:nvCxnSpPr>
        <p:spPr>
          <a:xfrm flipH="1">
            <a:off x="4788131" y="1604356"/>
            <a:ext cx="490451" cy="324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29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C3320CB-52EA-45D4-9565-3CE42619BF14}"/>
              </a:ext>
            </a:extLst>
          </p:cNvPr>
          <p:cNvSpPr>
            <a:spLocks noGrp="1"/>
          </p:cNvSpPr>
          <p:nvPr>
            <p:ph idx="1"/>
          </p:nvPr>
        </p:nvSpPr>
        <p:spPr/>
        <p:txBody>
          <a:bodyPr>
            <a:normAutofit lnSpcReduction="10000"/>
          </a:bodyPr>
          <a:lstStyle/>
          <a:p>
            <a:r>
              <a:rPr lang="it-IT" dirty="0"/>
              <a:t>Nei mesi successivi all’uscita del RA XX, abbiamo provato a capire l’effetto di Q100 sull’occupazione delle imprese che avevano lavoratori idonei nel 2018 su un orizzonte di 16 mesi (fino all’inizio pandemia)</a:t>
            </a:r>
          </a:p>
          <a:p>
            <a:endParaRPr lang="it-IT" dirty="0"/>
          </a:p>
          <a:p>
            <a:r>
              <a:rPr lang="it-IT" dirty="0"/>
              <a:t>Abbiamo eseguito una serie di analisi col metodo delle </a:t>
            </a:r>
            <a:r>
              <a:rPr lang="it-IT" dirty="0" err="1"/>
              <a:t>DiD</a:t>
            </a:r>
            <a:r>
              <a:rPr lang="it-IT" dirty="0"/>
              <a:t>, abbiamo stimato una ITT in cui la </a:t>
            </a:r>
            <a:r>
              <a:rPr lang="it-IT" dirty="0" err="1"/>
              <a:t>var</a:t>
            </a:r>
            <a:r>
              <a:rPr lang="it-IT" dirty="0"/>
              <a:t>. di trattamento è il numero di idonei.</a:t>
            </a:r>
          </a:p>
          <a:p>
            <a:endParaRPr lang="it-IT" dirty="0"/>
          </a:p>
          <a:p>
            <a:r>
              <a:rPr lang="it-IT" dirty="0"/>
              <a:t>Le </a:t>
            </a:r>
            <a:r>
              <a:rPr lang="it-IT" dirty="0" err="1"/>
              <a:t>var</a:t>
            </a:r>
            <a:r>
              <a:rPr lang="it-IT" dirty="0"/>
              <a:t>. dipendenti sono il take up, il numero di lavoratori, il numero di contratti nuovi e terminati, e il switch up nei salari dei lavoratori.</a:t>
            </a:r>
          </a:p>
        </p:txBody>
      </p:sp>
      <p:sp>
        <p:nvSpPr>
          <p:cNvPr id="3" name="Segnaposto data 2">
            <a:extLst>
              <a:ext uri="{FF2B5EF4-FFF2-40B4-BE49-F238E27FC236}">
                <a16:creationId xmlns:a16="http://schemas.microsoft.com/office/drawing/2014/main" id="{A9BAF4A9-B24C-493A-AF40-21C7D13D8847}"/>
              </a:ext>
            </a:extLst>
          </p:cNvPr>
          <p:cNvSpPr>
            <a:spLocks noGrp="1"/>
          </p:cNvSpPr>
          <p:nvPr>
            <p:ph type="dt" sz="half" idx="10"/>
          </p:nvPr>
        </p:nvSpPr>
        <p:spPr/>
        <p:txBody>
          <a:bodyPr/>
          <a:lstStyle/>
          <a:p>
            <a:fld id="{5A07D41F-4D43-481C-9834-37DF01A6EC83}" type="datetime1">
              <a:rPr lang="it-IT" smtClean="0"/>
              <a:t>10/02/2022</a:t>
            </a:fld>
            <a:endParaRPr lang="it-IT" dirty="0"/>
          </a:p>
        </p:txBody>
      </p:sp>
      <p:sp>
        <p:nvSpPr>
          <p:cNvPr id="4" name="Segnaposto piè di pagina 3">
            <a:extLst>
              <a:ext uri="{FF2B5EF4-FFF2-40B4-BE49-F238E27FC236}">
                <a16:creationId xmlns:a16="http://schemas.microsoft.com/office/drawing/2014/main" id="{1C4D4ADC-3A4A-4A37-A734-8EFC75CE6EB5}"/>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6CEFD155-19A2-45C1-B733-D4EDC4AEE82C}"/>
              </a:ext>
            </a:extLst>
          </p:cNvPr>
          <p:cNvSpPr>
            <a:spLocks noGrp="1"/>
          </p:cNvSpPr>
          <p:nvPr>
            <p:ph type="sldNum" sz="quarter" idx="12"/>
          </p:nvPr>
        </p:nvSpPr>
        <p:spPr/>
        <p:txBody>
          <a:bodyPr/>
          <a:lstStyle/>
          <a:p>
            <a:fld id="{10AFF00E-9DC3-7240-8851-04147A744FC9}" type="slidenum">
              <a:rPr lang="it-IT" smtClean="0"/>
              <a:pPr/>
              <a:t>11</a:t>
            </a:fld>
            <a:endParaRPr lang="it-IT"/>
          </a:p>
        </p:txBody>
      </p:sp>
      <p:sp>
        <p:nvSpPr>
          <p:cNvPr id="6" name="Titolo 5">
            <a:extLst>
              <a:ext uri="{FF2B5EF4-FFF2-40B4-BE49-F238E27FC236}">
                <a16:creationId xmlns:a16="http://schemas.microsoft.com/office/drawing/2014/main" id="{3D774CD3-FFF7-48F2-8885-3CE1D71C075B}"/>
              </a:ext>
            </a:extLst>
          </p:cNvPr>
          <p:cNvSpPr>
            <a:spLocks noGrp="1"/>
          </p:cNvSpPr>
          <p:nvPr>
            <p:ph type="ctrTitle" idx="4294967295"/>
          </p:nvPr>
        </p:nvSpPr>
        <p:spPr>
          <a:xfrm>
            <a:off x="1676400" y="18256"/>
            <a:ext cx="10515600" cy="1325563"/>
          </a:xfrm>
        </p:spPr>
        <p:txBody>
          <a:bodyPr/>
          <a:lstStyle/>
          <a:p>
            <a:r>
              <a:rPr lang="it-IT" dirty="0"/>
              <a:t>Ma quota 100 ha influenzato l’occupazione </a:t>
            </a:r>
          </a:p>
        </p:txBody>
      </p:sp>
    </p:spTree>
    <p:extLst>
      <p:ext uri="{BB962C8B-B14F-4D97-AF65-F5344CB8AC3E}">
        <p14:creationId xmlns:p14="http://schemas.microsoft.com/office/powerpoint/2010/main" val="338913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1ED3B5F0-6F1D-42C7-A8B8-8151379A971E}"/>
              </a:ext>
            </a:extLst>
          </p:cNvPr>
          <p:cNvPicPr>
            <a:picLocks noGrp="1" noChangeAspect="1"/>
          </p:cNvPicPr>
          <p:nvPr>
            <p:ph idx="1"/>
          </p:nvPr>
        </p:nvPicPr>
        <p:blipFill>
          <a:blip r:embed="rId2"/>
          <a:stretch>
            <a:fillRect/>
          </a:stretch>
        </p:blipFill>
        <p:spPr>
          <a:xfrm>
            <a:off x="2764274" y="1320542"/>
            <a:ext cx="6663452" cy="4843025"/>
          </a:xfrm>
          <a:prstGeom prst="rect">
            <a:avLst/>
          </a:prstGeom>
          <a:noFill/>
        </p:spPr>
      </p:pic>
      <p:sp>
        <p:nvSpPr>
          <p:cNvPr id="3" name="Segnaposto data 2">
            <a:extLst>
              <a:ext uri="{FF2B5EF4-FFF2-40B4-BE49-F238E27FC236}">
                <a16:creationId xmlns:a16="http://schemas.microsoft.com/office/drawing/2014/main" id="{B07D9632-1319-4D19-95E2-9D645ED38835}"/>
              </a:ext>
            </a:extLst>
          </p:cNvPr>
          <p:cNvSpPr>
            <a:spLocks noGrp="1"/>
          </p:cNvSpPr>
          <p:nvPr>
            <p:ph type="dt" sz="half" idx="10"/>
          </p:nvPr>
        </p:nvSpPr>
        <p:spPr>
          <a:xfrm>
            <a:off x="838200" y="6554470"/>
            <a:ext cx="2743200" cy="365125"/>
          </a:xfrm>
        </p:spPr>
        <p:txBody>
          <a:bodyPr anchor="ctr">
            <a:normAutofit/>
          </a:bodyPr>
          <a:lstStyle/>
          <a:p>
            <a:pPr>
              <a:spcAft>
                <a:spcPts val="600"/>
              </a:spcAft>
            </a:pPr>
            <a:fld id="{BF2E3B40-3CFF-42DF-9D10-978BD1005F77}" type="datetime1">
              <a:rPr lang="it-IT" smtClean="0"/>
              <a:t>10/02/2022</a:t>
            </a:fld>
            <a:endParaRPr lang="it-IT"/>
          </a:p>
        </p:txBody>
      </p:sp>
      <p:sp>
        <p:nvSpPr>
          <p:cNvPr id="12" name="Footer Placeholder 3">
            <a:extLst>
              <a:ext uri="{FF2B5EF4-FFF2-40B4-BE49-F238E27FC236}">
                <a16:creationId xmlns:a16="http://schemas.microsoft.com/office/drawing/2014/main" id="{67C5FBF3-22DB-4B2D-9305-7491D5A1F5EB}"/>
              </a:ext>
            </a:extLst>
          </p:cNvPr>
          <p:cNvSpPr>
            <a:spLocks noGrp="1"/>
          </p:cNvSpPr>
          <p:nvPr>
            <p:ph type="ftr" sz="quarter" idx="11"/>
          </p:nvPr>
        </p:nvSpPr>
        <p:spPr>
          <a:xfrm>
            <a:off x="4038600" y="6554470"/>
            <a:ext cx="4114800" cy="365125"/>
          </a:xfrm>
        </p:spPr>
        <p:txBody>
          <a:bodyPr/>
          <a:lstStyle/>
          <a:p>
            <a:r>
              <a:rPr lang="it-IT"/>
              <a:t>Donne e Pensioni </a:t>
            </a:r>
          </a:p>
        </p:txBody>
      </p:sp>
      <p:sp>
        <p:nvSpPr>
          <p:cNvPr id="5" name="Segnaposto numero diapositiva 4">
            <a:extLst>
              <a:ext uri="{FF2B5EF4-FFF2-40B4-BE49-F238E27FC236}">
                <a16:creationId xmlns:a16="http://schemas.microsoft.com/office/drawing/2014/main" id="{4CA0F2DD-176F-41E7-8CD8-70C1E7C2395C}"/>
              </a:ext>
            </a:extLst>
          </p:cNvPr>
          <p:cNvSpPr>
            <a:spLocks noGrp="1"/>
          </p:cNvSpPr>
          <p:nvPr>
            <p:ph type="sldNum" sz="quarter" idx="12"/>
          </p:nvPr>
        </p:nvSpPr>
        <p:spPr>
          <a:xfrm>
            <a:off x="8610600" y="6554470"/>
            <a:ext cx="2743200" cy="365125"/>
          </a:xfrm>
        </p:spPr>
        <p:txBody>
          <a:bodyPr anchor="ctr">
            <a:normAutofit/>
          </a:bodyPr>
          <a:lstStyle/>
          <a:p>
            <a:pPr>
              <a:spcAft>
                <a:spcPts val="600"/>
              </a:spcAft>
            </a:pPr>
            <a:fld id="{10AFF00E-9DC3-7240-8851-04147A744FC9}" type="slidenum">
              <a:rPr lang="it-IT" smtClean="0"/>
              <a:pPr>
                <a:spcAft>
                  <a:spcPts val="600"/>
                </a:spcAft>
              </a:pPr>
              <a:t>12</a:t>
            </a:fld>
            <a:endParaRPr lang="it-IT"/>
          </a:p>
        </p:txBody>
      </p:sp>
      <p:sp>
        <p:nvSpPr>
          <p:cNvPr id="6" name="Titolo 5">
            <a:extLst>
              <a:ext uri="{FF2B5EF4-FFF2-40B4-BE49-F238E27FC236}">
                <a16:creationId xmlns:a16="http://schemas.microsoft.com/office/drawing/2014/main" id="{9D831FF8-0000-4E2B-9834-059410CCEF4A}"/>
              </a:ext>
            </a:extLst>
          </p:cNvPr>
          <p:cNvSpPr>
            <a:spLocks noGrp="1"/>
          </p:cNvSpPr>
          <p:nvPr>
            <p:ph type="ctrTitle" idx="4294967295"/>
          </p:nvPr>
        </p:nvSpPr>
        <p:spPr>
          <a:xfrm>
            <a:off x="1950563" y="31651"/>
            <a:ext cx="10515600" cy="1325563"/>
          </a:xfrm>
        </p:spPr>
        <p:txBody>
          <a:bodyPr anchor="ctr">
            <a:normAutofit/>
          </a:bodyPr>
          <a:lstStyle/>
          <a:p>
            <a:r>
              <a:rPr lang="it-IT" sz="4000" dirty="0"/>
              <a:t>Take up</a:t>
            </a:r>
          </a:p>
        </p:txBody>
      </p:sp>
    </p:spTree>
    <p:extLst>
      <p:ext uri="{BB962C8B-B14F-4D97-AF65-F5344CB8AC3E}">
        <p14:creationId xmlns:p14="http://schemas.microsoft.com/office/powerpoint/2010/main" val="251143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93E4BCBD-7EAD-4EBA-AB2F-EB41596797C2}"/>
              </a:ext>
            </a:extLst>
          </p:cNvPr>
          <p:cNvPicPr>
            <a:picLocks noGrp="1" noChangeAspect="1"/>
          </p:cNvPicPr>
          <p:nvPr>
            <p:ph idx="1"/>
          </p:nvPr>
        </p:nvPicPr>
        <p:blipFill>
          <a:blip r:embed="rId2"/>
          <a:stretch>
            <a:fillRect/>
          </a:stretch>
        </p:blipFill>
        <p:spPr>
          <a:xfrm>
            <a:off x="2718873" y="1278454"/>
            <a:ext cx="6754253" cy="4909020"/>
          </a:xfrm>
          <a:prstGeom prst="rect">
            <a:avLst/>
          </a:prstGeom>
        </p:spPr>
      </p:pic>
      <p:sp>
        <p:nvSpPr>
          <p:cNvPr id="3" name="Segnaposto data 2">
            <a:extLst>
              <a:ext uri="{FF2B5EF4-FFF2-40B4-BE49-F238E27FC236}">
                <a16:creationId xmlns:a16="http://schemas.microsoft.com/office/drawing/2014/main" id="{90EBFDF4-BE2F-4D46-B60C-C90B1EAA7F37}"/>
              </a:ext>
            </a:extLst>
          </p:cNvPr>
          <p:cNvSpPr>
            <a:spLocks noGrp="1"/>
          </p:cNvSpPr>
          <p:nvPr>
            <p:ph type="dt" sz="half" idx="10"/>
          </p:nvPr>
        </p:nvSpPr>
        <p:spPr/>
        <p:txBody>
          <a:bodyPr/>
          <a:lstStyle/>
          <a:p>
            <a:fld id="{C25122B7-035A-45AD-9A1B-977CE64168F9}" type="datetime1">
              <a:rPr lang="it-IT" smtClean="0"/>
              <a:t>10/02/2022</a:t>
            </a:fld>
            <a:endParaRPr lang="it-IT" dirty="0"/>
          </a:p>
        </p:txBody>
      </p:sp>
      <p:sp>
        <p:nvSpPr>
          <p:cNvPr id="4" name="Segnaposto piè di pagina 3">
            <a:extLst>
              <a:ext uri="{FF2B5EF4-FFF2-40B4-BE49-F238E27FC236}">
                <a16:creationId xmlns:a16="http://schemas.microsoft.com/office/drawing/2014/main" id="{AD814A86-E11D-48B3-B356-A8D08DEB579A}"/>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2980EDB6-92ED-45D3-8982-35BFF8B0576B}"/>
              </a:ext>
            </a:extLst>
          </p:cNvPr>
          <p:cNvSpPr>
            <a:spLocks noGrp="1"/>
          </p:cNvSpPr>
          <p:nvPr>
            <p:ph type="sldNum" sz="quarter" idx="12"/>
          </p:nvPr>
        </p:nvSpPr>
        <p:spPr/>
        <p:txBody>
          <a:bodyPr/>
          <a:lstStyle/>
          <a:p>
            <a:fld id="{10AFF00E-9DC3-7240-8851-04147A744FC9}" type="slidenum">
              <a:rPr lang="it-IT" smtClean="0"/>
              <a:pPr/>
              <a:t>13</a:t>
            </a:fld>
            <a:endParaRPr lang="it-IT"/>
          </a:p>
        </p:txBody>
      </p:sp>
      <p:sp>
        <p:nvSpPr>
          <p:cNvPr id="6" name="Titolo 5">
            <a:extLst>
              <a:ext uri="{FF2B5EF4-FFF2-40B4-BE49-F238E27FC236}">
                <a16:creationId xmlns:a16="http://schemas.microsoft.com/office/drawing/2014/main" id="{34E5FFC9-43F9-4218-932F-0AEABBF75155}"/>
              </a:ext>
            </a:extLst>
          </p:cNvPr>
          <p:cNvSpPr>
            <a:spLocks noGrp="1"/>
          </p:cNvSpPr>
          <p:nvPr>
            <p:ph type="ctrTitle" idx="4294967295"/>
          </p:nvPr>
        </p:nvSpPr>
        <p:spPr>
          <a:xfrm>
            <a:off x="1526097" y="7744"/>
            <a:ext cx="10515600" cy="1325563"/>
          </a:xfrm>
        </p:spPr>
        <p:txBody>
          <a:bodyPr/>
          <a:lstStyle/>
          <a:p>
            <a:r>
              <a:rPr lang="it-IT" dirty="0"/>
              <a:t># blue collars, # white collars e # managers </a:t>
            </a:r>
          </a:p>
        </p:txBody>
      </p:sp>
      <p:sp>
        <p:nvSpPr>
          <p:cNvPr id="2" name="CasellaDiTesto 1">
            <a:extLst>
              <a:ext uri="{FF2B5EF4-FFF2-40B4-BE49-F238E27FC236}">
                <a16:creationId xmlns:a16="http://schemas.microsoft.com/office/drawing/2014/main" id="{936E6EE2-0CDE-426E-ACB7-4FAEA9E6E60C}"/>
              </a:ext>
            </a:extLst>
          </p:cNvPr>
          <p:cNvSpPr txBox="1"/>
          <p:nvPr/>
        </p:nvSpPr>
        <p:spPr>
          <a:xfrm>
            <a:off x="8247926" y="5409170"/>
            <a:ext cx="4835951" cy="869469"/>
          </a:xfrm>
          <a:prstGeom prst="rect">
            <a:avLst/>
          </a:prstGeom>
          <a:noFill/>
        </p:spPr>
        <p:txBody>
          <a:bodyPr wrap="square" rtlCol="0">
            <a:spAutoFit/>
          </a:bodyPr>
          <a:lstStyle/>
          <a:p>
            <a:pPr>
              <a:spcAft>
                <a:spcPts val="300"/>
              </a:spcAft>
            </a:pPr>
            <a:r>
              <a:rPr lang="it-IT" sz="1600" dirty="0"/>
              <a:t>H</a:t>
            </a:r>
            <a:r>
              <a:rPr lang="it-IT" sz="1600" baseline="-25000" dirty="0"/>
              <a:t>0</a:t>
            </a:r>
            <a:r>
              <a:rPr lang="it-IT" sz="1600" dirty="0"/>
              <a:t>: </a:t>
            </a:r>
            <a:r>
              <a:rPr lang="it-IT" sz="1600" i="1" dirty="0">
                <a:sym typeface="Symbol" panose="05050102010706020507" pitchFamily="18" charset="2"/>
              </a:rPr>
              <a:t> </a:t>
            </a:r>
            <a:r>
              <a:rPr lang="it-IT" sz="1600" dirty="0">
                <a:sym typeface="Symbol" panose="05050102010706020507" pitchFamily="18" charset="2"/>
              </a:rPr>
              <a:t>=-0.3 (</a:t>
            </a:r>
            <a:r>
              <a:rPr lang="it-IT" sz="1600" i="1" dirty="0">
                <a:sym typeface="Symbol" panose="05050102010706020507" pitchFamily="18" charset="2"/>
              </a:rPr>
              <a:t>t</a:t>
            </a:r>
            <a:r>
              <a:rPr lang="it-IT" sz="1600" dirty="0">
                <a:sym typeface="Symbol" panose="05050102010706020507" pitchFamily="18" charset="2"/>
              </a:rPr>
              <a:t>&gt;Apr. 2019)</a:t>
            </a:r>
          </a:p>
          <a:p>
            <a:r>
              <a:rPr lang="it-IT" sz="1600" dirty="0">
                <a:solidFill>
                  <a:srgbClr val="0070C0"/>
                </a:solidFill>
                <a:sym typeface="Symbol" panose="05050102010706020507" pitchFamily="18" charset="2"/>
              </a:rPr>
              <a:t>Blue collar</a:t>
            </a:r>
            <a:r>
              <a:rPr lang="it-IT" sz="1600" dirty="0">
                <a:sym typeface="Symbol" panose="05050102010706020507" pitchFamily="18" charset="2"/>
              </a:rPr>
              <a:t>: </a:t>
            </a:r>
            <a:r>
              <a:rPr lang="it-IT" sz="1600" dirty="0" err="1">
                <a:sym typeface="Symbol" panose="05050102010706020507" pitchFamily="18" charset="2"/>
              </a:rPr>
              <a:t>never</a:t>
            </a:r>
            <a:r>
              <a:rPr lang="it-IT" sz="1600" dirty="0">
                <a:sym typeface="Symbol" panose="05050102010706020507" pitchFamily="18" charset="2"/>
              </a:rPr>
              <a:t> </a:t>
            </a:r>
            <a:r>
              <a:rPr lang="it-IT" sz="1600" dirty="0" err="1">
                <a:sym typeface="Symbol" panose="05050102010706020507" pitchFamily="18" charset="2"/>
              </a:rPr>
              <a:t>reject</a:t>
            </a:r>
            <a:r>
              <a:rPr lang="it-IT" sz="1600" dirty="0">
                <a:sym typeface="Symbol" panose="05050102010706020507" pitchFamily="18" charset="2"/>
              </a:rPr>
              <a:t> </a:t>
            </a:r>
            <a:r>
              <a:rPr lang="it-IT" sz="1600" dirty="0"/>
              <a:t>H</a:t>
            </a:r>
            <a:r>
              <a:rPr lang="it-IT" sz="1600" baseline="-25000" dirty="0"/>
              <a:t>0</a:t>
            </a:r>
            <a:r>
              <a:rPr lang="it-IT" sz="1600" dirty="0">
                <a:sym typeface="Symbol" panose="05050102010706020507" pitchFamily="18" charset="2"/>
              </a:rPr>
              <a:t>  </a:t>
            </a:r>
          </a:p>
          <a:p>
            <a:r>
              <a:rPr lang="it-IT" sz="1600" dirty="0">
                <a:solidFill>
                  <a:srgbClr val="FF0000"/>
                </a:solidFill>
                <a:sym typeface="Symbol" panose="05050102010706020507" pitchFamily="18" charset="2"/>
              </a:rPr>
              <a:t>White collar</a:t>
            </a:r>
            <a:r>
              <a:rPr lang="it-IT" sz="1600" dirty="0">
                <a:sym typeface="Symbol" panose="05050102010706020507" pitchFamily="18" charset="2"/>
              </a:rPr>
              <a:t>: </a:t>
            </a:r>
            <a:r>
              <a:rPr lang="it-IT" sz="1600" dirty="0" err="1">
                <a:sym typeface="Symbol" panose="05050102010706020507" pitchFamily="18" charset="2"/>
              </a:rPr>
              <a:t>never</a:t>
            </a:r>
            <a:r>
              <a:rPr lang="it-IT" sz="1600" dirty="0">
                <a:sym typeface="Symbol" panose="05050102010706020507" pitchFamily="18" charset="2"/>
              </a:rPr>
              <a:t> </a:t>
            </a:r>
            <a:r>
              <a:rPr lang="it-IT" sz="1600" dirty="0" err="1">
                <a:sym typeface="Symbol" panose="05050102010706020507" pitchFamily="18" charset="2"/>
              </a:rPr>
              <a:t>reject</a:t>
            </a:r>
            <a:r>
              <a:rPr lang="it-IT" sz="1600" dirty="0">
                <a:sym typeface="Symbol" panose="05050102010706020507" pitchFamily="18" charset="2"/>
              </a:rPr>
              <a:t> </a:t>
            </a:r>
            <a:r>
              <a:rPr lang="it-IT" sz="1600" dirty="0"/>
              <a:t>H</a:t>
            </a:r>
            <a:r>
              <a:rPr lang="it-IT" sz="1600" baseline="-25000" dirty="0"/>
              <a:t>0</a:t>
            </a:r>
            <a:r>
              <a:rPr lang="it-IT" sz="1600" dirty="0">
                <a:sym typeface="Symbol" panose="05050102010706020507" pitchFamily="18" charset="2"/>
              </a:rPr>
              <a:t> per </a:t>
            </a:r>
            <a:r>
              <a:rPr lang="it-IT" sz="1600" i="1" dirty="0">
                <a:sym typeface="Symbol" panose="05050102010706020507" pitchFamily="18" charset="2"/>
              </a:rPr>
              <a:t>t</a:t>
            </a:r>
            <a:r>
              <a:rPr lang="it-IT" sz="1600" dirty="0">
                <a:sym typeface="Symbol" panose="05050102010706020507" pitchFamily="18" charset="2"/>
              </a:rPr>
              <a:t>&gt;</a:t>
            </a:r>
            <a:r>
              <a:rPr lang="it-IT" sz="1600" dirty="0" err="1">
                <a:sym typeface="Symbol" panose="05050102010706020507" pitchFamily="18" charset="2"/>
              </a:rPr>
              <a:t>July</a:t>
            </a:r>
            <a:r>
              <a:rPr lang="it-IT" sz="1600" dirty="0">
                <a:sym typeface="Symbol" panose="05050102010706020507" pitchFamily="18" charset="2"/>
              </a:rPr>
              <a:t> 2019  </a:t>
            </a:r>
          </a:p>
        </p:txBody>
      </p:sp>
    </p:spTree>
    <p:extLst>
      <p:ext uri="{BB962C8B-B14F-4D97-AF65-F5344CB8AC3E}">
        <p14:creationId xmlns:p14="http://schemas.microsoft.com/office/powerpoint/2010/main" val="116054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A4218067-0C49-4550-8B63-8C1720AC8300}"/>
              </a:ext>
            </a:extLst>
          </p:cNvPr>
          <p:cNvPicPr>
            <a:picLocks noGrp="1" noChangeAspect="1"/>
          </p:cNvPicPr>
          <p:nvPr>
            <p:ph idx="1"/>
          </p:nvPr>
        </p:nvPicPr>
        <p:blipFill>
          <a:blip r:embed="rId2"/>
          <a:stretch>
            <a:fillRect/>
          </a:stretch>
        </p:blipFill>
        <p:spPr>
          <a:xfrm>
            <a:off x="2403835" y="1395602"/>
            <a:ext cx="6578611" cy="4781362"/>
          </a:xfrm>
          <a:prstGeom prst="rect">
            <a:avLst/>
          </a:prstGeom>
          <a:noFill/>
        </p:spPr>
      </p:pic>
      <p:sp>
        <p:nvSpPr>
          <p:cNvPr id="3" name="Segnaposto data 2">
            <a:extLst>
              <a:ext uri="{FF2B5EF4-FFF2-40B4-BE49-F238E27FC236}">
                <a16:creationId xmlns:a16="http://schemas.microsoft.com/office/drawing/2014/main" id="{F32A465A-9AA5-431C-80E9-DC350D3E1226}"/>
              </a:ext>
            </a:extLst>
          </p:cNvPr>
          <p:cNvSpPr>
            <a:spLocks noGrp="1"/>
          </p:cNvSpPr>
          <p:nvPr>
            <p:ph type="dt" sz="half" idx="10"/>
          </p:nvPr>
        </p:nvSpPr>
        <p:spPr>
          <a:xfrm>
            <a:off x="838200" y="6554470"/>
            <a:ext cx="2743200" cy="365125"/>
          </a:xfrm>
        </p:spPr>
        <p:txBody>
          <a:bodyPr anchor="ctr">
            <a:normAutofit/>
          </a:bodyPr>
          <a:lstStyle/>
          <a:p>
            <a:pPr>
              <a:spcAft>
                <a:spcPts val="600"/>
              </a:spcAft>
            </a:pPr>
            <a:fld id="{3C33C9B1-BF74-4438-9875-E1407AC7A73C}" type="datetime1">
              <a:rPr lang="it-IT" smtClean="0"/>
              <a:t>10/02/2022</a:t>
            </a:fld>
            <a:endParaRPr lang="it-IT"/>
          </a:p>
        </p:txBody>
      </p:sp>
      <p:sp>
        <p:nvSpPr>
          <p:cNvPr id="12" name="Footer Placeholder 3">
            <a:extLst>
              <a:ext uri="{FF2B5EF4-FFF2-40B4-BE49-F238E27FC236}">
                <a16:creationId xmlns:a16="http://schemas.microsoft.com/office/drawing/2014/main" id="{D9B065DA-13F8-4329-A65C-A6DF9FB2F96A}"/>
              </a:ext>
            </a:extLst>
          </p:cNvPr>
          <p:cNvSpPr>
            <a:spLocks noGrp="1"/>
          </p:cNvSpPr>
          <p:nvPr>
            <p:ph type="ftr" sz="quarter" idx="11"/>
          </p:nvPr>
        </p:nvSpPr>
        <p:spPr>
          <a:xfrm>
            <a:off x="4038600" y="6554470"/>
            <a:ext cx="4114800" cy="365125"/>
          </a:xfrm>
        </p:spPr>
        <p:txBody>
          <a:bodyPr/>
          <a:lstStyle/>
          <a:p>
            <a:r>
              <a:rPr lang="it-IT"/>
              <a:t>Donne e Pensioni </a:t>
            </a:r>
          </a:p>
        </p:txBody>
      </p:sp>
      <p:sp>
        <p:nvSpPr>
          <p:cNvPr id="5" name="Segnaposto numero diapositiva 4">
            <a:extLst>
              <a:ext uri="{FF2B5EF4-FFF2-40B4-BE49-F238E27FC236}">
                <a16:creationId xmlns:a16="http://schemas.microsoft.com/office/drawing/2014/main" id="{7EB2EC12-65A5-4FFA-8712-F0204DBE8AC3}"/>
              </a:ext>
            </a:extLst>
          </p:cNvPr>
          <p:cNvSpPr>
            <a:spLocks noGrp="1"/>
          </p:cNvSpPr>
          <p:nvPr>
            <p:ph type="sldNum" sz="quarter" idx="12"/>
          </p:nvPr>
        </p:nvSpPr>
        <p:spPr>
          <a:xfrm>
            <a:off x="8610600" y="6554470"/>
            <a:ext cx="2743200" cy="365125"/>
          </a:xfrm>
        </p:spPr>
        <p:txBody>
          <a:bodyPr anchor="ctr">
            <a:normAutofit/>
          </a:bodyPr>
          <a:lstStyle/>
          <a:p>
            <a:pPr>
              <a:spcAft>
                <a:spcPts val="600"/>
              </a:spcAft>
            </a:pPr>
            <a:fld id="{10AFF00E-9DC3-7240-8851-04147A744FC9}" type="slidenum">
              <a:rPr lang="it-IT" smtClean="0"/>
              <a:pPr>
                <a:spcAft>
                  <a:spcPts val="600"/>
                </a:spcAft>
              </a:pPr>
              <a:t>14</a:t>
            </a:fld>
            <a:endParaRPr lang="it-IT"/>
          </a:p>
        </p:txBody>
      </p:sp>
      <p:sp>
        <p:nvSpPr>
          <p:cNvPr id="14" name="Title 5">
            <a:extLst>
              <a:ext uri="{FF2B5EF4-FFF2-40B4-BE49-F238E27FC236}">
                <a16:creationId xmlns:a16="http://schemas.microsoft.com/office/drawing/2014/main" id="{EDAE69F7-F5F9-4F33-84DB-72BC6519DD51}"/>
              </a:ext>
            </a:extLst>
          </p:cNvPr>
          <p:cNvSpPr>
            <a:spLocks noGrp="1"/>
          </p:cNvSpPr>
          <p:nvPr>
            <p:ph type="ctrTitle" idx="4294967295"/>
          </p:nvPr>
        </p:nvSpPr>
        <p:spPr>
          <a:xfrm>
            <a:off x="1813560" y="335280"/>
            <a:ext cx="9296400" cy="594360"/>
          </a:xfrm>
        </p:spPr>
        <p:txBody>
          <a:bodyPr>
            <a:normAutofit fontScale="90000"/>
          </a:bodyPr>
          <a:lstStyle/>
          <a:p>
            <a:r>
              <a:rPr lang="en-US" dirty="0"/>
              <a:t># </a:t>
            </a:r>
            <a:r>
              <a:rPr lang="en-US" dirty="0" err="1"/>
              <a:t>Nuovi</a:t>
            </a:r>
            <a:r>
              <a:rPr lang="en-US" dirty="0"/>
              <a:t> </a:t>
            </a:r>
            <a:r>
              <a:rPr lang="en-US" dirty="0" err="1"/>
              <a:t>contratti</a:t>
            </a:r>
            <a:r>
              <a:rPr lang="en-US" dirty="0"/>
              <a:t>  </a:t>
            </a:r>
          </a:p>
        </p:txBody>
      </p:sp>
    </p:spTree>
    <p:extLst>
      <p:ext uri="{BB962C8B-B14F-4D97-AF65-F5344CB8AC3E}">
        <p14:creationId xmlns:p14="http://schemas.microsoft.com/office/powerpoint/2010/main" val="298689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2ADC42A4-A6B1-4F2A-A722-2F09667F8A36}"/>
              </a:ext>
            </a:extLst>
          </p:cNvPr>
          <p:cNvPicPr>
            <a:picLocks noGrp="1" noChangeAspect="1"/>
          </p:cNvPicPr>
          <p:nvPr>
            <p:ph idx="1"/>
          </p:nvPr>
        </p:nvPicPr>
        <p:blipFill>
          <a:blip r:embed="rId2"/>
          <a:stretch>
            <a:fillRect/>
          </a:stretch>
        </p:blipFill>
        <p:spPr>
          <a:xfrm>
            <a:off x="2375555" y="1375048"/>
            <a:ext cx="6606891" cy="4801916"/>
          </a:xfrm>
          <a:prstGeom prst="rect">
            <a:avLst/>
          </a:prstGeom>
          <a:noFill/>
        </p:spPr>
      </p:pic>
      <p:sp>
        <p:nvSpPr>
          <p:cNvPr id="3" name="Segnaposto data 2">
            <a:extLst>
              <a:ext uri="{FF2B5EF4-FFF2-40B4-BE49-F238E27FC236}">
                <a16:creationId xmlns:a16="http://schemas.microsoft.com/office/drawing/2014/main" id="{253B8E5F-DFBD-4533-B7ED-3505491333BA}"/>
              </a:ext>
            </a:extLst>
          </p:cNvPr>
          <p:cNvSpPr>
            <a:spLocks noGrp="1"/>
          </p:cNvSpPr>
          <p:nvPr>
            <p:ph type="dt" sz="half" idx="10"/>
          </p:nvPr>
        </p:nvSpPr>
        <p:spPr>
          <a:xfrm>
            <a:off x="838200" y="6554470"/>
            <a:ext cx="2743200" cy="365125"/>
          </a:xfrm>
        </p:spPr>
        <p:txBody>
          <a:bodyPr anchor="ctr">
            <a:normAutofit/>
          </a:bodyPr>
          <a:lstStyle/>
          <a:p>
            <a:pPr>
              <a:spcAft>
                <a:spcPts val="600"/>
              </a:spcAft>
            </a:pPr>
            <a:fld id="{54173929-5ED4-4A3E-A4CE-2C44F19A4B18}" type="datetime1">
              <a:rPr lang="it-IT" smtClean="0"/>
              <a:t>10/02/2022</a:t>
            </a:fld>
            <a:endParaRPr lang="it-IT"/>
          </a:p>
        </p:txBody>
      </p:sp>
      <p:sp>
        <p:nvSpPr>
          <p:cNvPr id="12" name="Footer Placeholder 3">
            <a:extLst>
              <a:ext uri="{FF2B5EF4-FFF2-40B4-BE49-F238E27FC236}">
                <a16:creationId xmlns:a16="http://schemas.microsoft.com/office/drawing/2014/main" id="{6544251B-8AF4-45DE-8159-BB5DBFBDCFA9}"/>
              </a:ext>
            </a:extLst>
          </p:cNvPr>
          <p:cNvSpPr>
            <a:spLocks noGrp="1"/>
          </p:cNvSpPr>
          <p:nvPr>
            <p:ph type="ftr" sz="quarter" idx="11"/>
          </p:nvPr>
        </p:nvSpPr>
        <p:spPr>
          <a:xfrm>
            <a:off x="4038600" y="6554470"/>
            <a:ext cx="4114800" cy="365125"/>
          </a:xfrm>
        </p:spPr>
        <p:txBody>
          <a:bodyPr/>
          <a:lstStyle/>
          <a:p>
            <a:r>
              <a:rPr lang="it-IT"/>
              <a:t>Donne e Pensioni </a:t>
            </a:r>
          </a:p>
        </p:txBody>
      </p:sp>
      <p:sp>
        <p:nvSpPr>
          <p:cNvPr id="5" name="Segnaposto numero diapositiva 4">
            <a:extLst>
              <a:ext uri="{FF2B5EF4-FFF2-40B4-BE49-F238E27FC236}">
                <a16:creationId xmlns:a16="http://schemas.microsoft.com/office/drawing/2014/main" id="{AFF536CF-F6F0-4F5C-A3BE-4D3DDBD3E0E8}"/>
              </a:ext>
            </a:extLst>
          </p:cNvPr>
          <p:cNvSpPr>
            <a:spLocks noGrp="1"/>
          </p:cNvSpPr>
          <p:nvPr>
            <p:ph type="sldNum" sz="quarter" idx="12"/>
          </p:nvPr>
        </p:nvSpPr>
        <p:spPr>
          <a:xfrm>
            <a:off x="8610600" y="6554470"/>
            <a:ext cx="2743200" cy="365125"/>
          </a:xfrm>
        </p:spPr>
        <p:txBody>
          <a:bodyPr anchor="ctr">
            <a:normAutofit/>
          </a:bodyPr>
          <a:lstStyle/>
          <a:p>
            <a:pPr>
              <a:spcAft>
                <a:spcPts val="600"/>
              </a:spcAft>
            </a:pPr>
            <a:fld id="{10AFF00E-9DC3-7240-8851-04147A744FC9}" type="slidenum">
              <a:rPr lang="it-IT" smtClean="0"/>
              <a:pPr>
                <a:spcAft>
                  <a:spcPts val="600"/>
                </a:spcAft>
              </a:pPr>
              <a:t>15</a:t>
            </a:fld>
            <a:endParaRPr lang="it-IT"/>
          </a:p>
        </p:txBody>
      </p:sp>
      <p:sp>
        <p:nvSpPr>
          <p:cNvPr id="14" name="Title 5">
            <a:extLst>
              <a:ext uri="{FF2B5EF4-FFF2-40B4-BE49-F238E27FC236}">
                <a16:creationId xmlns:a16="http://schemas.microsoft.com/office/drawing/2014/main" id="{2927FF3B-7164-4727-A3C7-D57FEF77B924}"/>
              </a:ext>
            </a:extLst>
          </p:cNvPr>
          <p:cNvSpPr>
            <a:spLocks noGrp="1"/>
          </p:cNvSpPr>
          <p:nvPr>
            <p:ph type="ctrTitle" idx="4294967295"/>
          </p:nvPr>
        </p:nvSpPr>
        <p:spPr>
          <a:xfrm>
            <a:off x="1813560" y="335280"/>
            <a:ext cx="9296400" cy="594360"/>
          </a:xfrm>
        </p:spPr>
        <p:txBody>
          <a:bodyPr>
            <a:normAutofit fontScale="90000"/>
          </a:bodyPr>
          <a:lstStyle/>
          <a:p>
            <a:r>
              <a:rPr lang="en-US" dirty="0"/>
              <a:t># </a:t>
            </a:r>
            <a:r>
              <a:rPr lang="en-US" dirty="0" err="1"/>
              <a:t>Contratti</a:t>
            </a:r>
            <a:r>
              <a:rPr lang="en-US" dirty="0"/>
              <a:t> </a:t>
            </a:r>
            <a:r>
              <a:rPr lang="en-US" dirty="0" err="1"/>
              <a:t>terminati</a:t>
            </a:r>
            <a:r>
              <a:rPr lang="en-US" dirty="0"/>
              <a:t> al </a:t>
            </a:r>
            <a:r>
              <a:rPr lang="en-US" dirty="0" err="1"/>
              <a:t>netto</a:t>
            </a:r>
            <a:r>
              <a:rPr lang="en-US" dirty="0"/>
              <a:t> </a:t>
            </a:r>
            <a:r>
              <a:rPr lang="en-US" dirty="0" err="1"/>
              <a:t>dei</a:t>
            </a:r>
            <a:r>
              <a:rPr lang="en-US" dirty="0"/>
              <a:t> Q100  </a:t>
            </a:r>
          </a:p>
        </p:txBody>
      </p:sp>
    </p:spTree>
    <p:extLst>
      <p:ext uri="{BB962C8B-B14F-4D97-AF65-F5344CB8AC3E}">
        <p14:creationId xmlns:p14="http://schemas.microsoft.com/office/powerpoint/2010/main" val="401424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DA6742D6-260A-48CE-9C53-8F5301B66949}"/>
              </a:ext>
            </a:extLst>
          </p:cNvPr>
          <p:cNvSpPr>
            <a:spLocks noGrp="1"/>
          </p:cNvSpPr>
          <p:nvPr>
            <p:ph type="dt" sz="half" idx="10"/>
          </p:nvPr>
        </p:nvSpPr>
        <p:spPr/>
        <p:txBody>
          <a:bodyPr/>
          <a:lstStyle/>
          <a:p>
            <a:fld id="{EF064044-B69E-40BB-9AE8-C7B184FAA08E}" type="datetime1">
              <a:rPr lang="it-IT" smtClean="0"/>
              <a:t>10/02/2022</a:t>
            </a:fld>
            <a:endParaRPr lang="it-IT" dirty="0"/>
          </a:p>
        </p:txBody>
      </p:sp>
      <p:sp>
        <p:nvSpPr>
          <p:cNvPr id="4" name="Segnaposto piè di pagina 3">
            <a:extLst>
              <a:ext uri="{FF2B5EF4-FFF2-40B4-BE49-F238E27FC236}">
                <a16:creationId xmlns:a16="http://schemas.microsoft.com/office/drawing/2014/main" id="{530C3717-FBE6-4D04-A642-3A2AB4375B8F}"/>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10222797-8303-46CF-A955-5AC8037837CB}"/>
              </a:ext>
            </a:extLst>
          </p:cNvPr>
          <p:cNvSpPr>
            <a:spLocks noGrp="1"/>
          </p:cNvSpPr>
          <p:nvPr>
            <p:ph type="sldNum" sz="quarter" idx="12"/>
          </p:nvPr>
        </p:nvSpPr>
        <p:spPr/>
        <p:txBody>
          <a:bodyPr/>
          <a:lstStyle/>
          <a:p>
            <a:fld id="{10AFF00E-9DC3-7240-8851-04147A744FC9}" type="slidenum">
              <a:rPr lang="it-IT" smtClean="0"/>
              <a:pPr/>
              <a:t>16</a:t>
            </a:fld>
            <a:endParaRPr lang="it-IT"/>
          </a:p>
        </p:txBody>
      </p:sp>
      <p:sp>
        <p:nvSpPr>
          <p:cNvPr id="6" name="Titolo 5">
            <a:extLst>
              <a:ext uri="{FF2B5EF4-FFF2-40B4-BE49-F238E27FC236}">
                <a16:creationId xmlns:a16="http://schemas.microsoft.com/office/drawing/2014/main" id="{B8C78C19-A042-49E9-8020-4A8BE6DF6275}"/>
              </a:ext>
            </a:extLst>
          </p:cNvPr>
          <p:cNvSpPr>
            <a:spLocks noGrp="1"/>
          </p:cNvSpPr>
          <p:nvPr>
            <p:ph type="ctrTitle" idx="4294967295"/>
          </p:nvPr>
        </p:nvSpPr>
        <p:spPr>
          <a:xfrm>
            <a:off x="1584820" y="0"/>
            <a:ext cx="10515600" cy="1325563"/>
          </a:xfrm>
        </p:spPr>
        <p:txBody>
          <a:bodyPr/>
          <a:lstStyle/>
          <a:p>
            <a:r>
              <a:rPr lang="it-IT" dirty="0"/>
              <a:t># </a:t>
            </a:r>
            <a:r>
              <a:rPr lang="it-IT" dirty="0" err="1"/>
              <a:t>Earnings</a:t>
            </a:r>
            <a:r>
              <a:rPr lang="it-IT" dirty="0"/>
              <a:t>’ switch up</a:t>
            </a:r>
          </a:p>
        </p:txBody>
      </p:sp>
      <p:pic>
        <p:nvPicPr>
          <p:cNvPr id="2" name="Immagine 1">
            <a:extLst>
              <a:ext uri="{FF2B5EF4-FFF2-40B4-BE49-F238E27FC236}">
                <a16:creationId xmlns:a16="http://schemas.microsoft.com/office/drawing/2014/main" id="{C3C18D76-9A09-47F2-851C-4E2C5746302D}"/>
              </a:ext>
            </a:extLst>
          </p:cNvPr>
          <p:cNvPicPr>
            <a:picLocks noChangeAspect="1"/>
          </p:cNvPicPr>
          <p:nvPr/>
        </p:nvPicPr>
        <p:blipFill>
          <a:blip r:embed="rId2"/>
          <a:stretch>
            <a:fillRect/>
          </a:stretch>
        </p:blipFill>
        <p:spPr>
          <a:xfrm>
            <a:off x="2441544" y="1325563"/>
            <a:ext cx="6888646" cy="5006696"/>
          </a:xfrm>
          <a:prstGeom prst="rect">
            <a:avLst/>
          </a:prstGeom>
        </p:spPr>
      </p:pic>
    </p:spTree>
    <p:extLst>
      <p:ext uri="{BB962C8B-B14F-4D97-AF65-F5344CB8AC3E}">
        <p14:creationId xmlns:p14="http://schemas.microsoft.com/office/powerpoint/2010/main" val="275982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FE5AD23E-4E3B-43A6-AD02-6E64BC0872AA}"/>
              </a:ext>
            </a:extLst>
          </p:cNvPr>
          <p:cNvSpPr>
            <a:spLocks noGrp="1"/>
          </p:cNvSpPr>
          <p:nvPr>
            <p:ph idx="1"/>
          </p:nvPr>
        </p:nvSpPr>
        <p:spPr/>
        <p:txBody>
          <a:bodyPr/>
          <a:lstStyle/>
          <a:p>
            <a:r>
              <a:rPr lang="it-IT" dirty="0"/>
              <a:t>Chi sono i centisti?</a:t>
            </a:r>
          </a:p>
          <a:p>
            <a:pPr marL="0" indent="0" algn="just">
              <a:buNone/>
            </a:pPr>
            <a:r>
              <a:rPr lang="it-IT" b="1" dirty="0"/>
              <a:t>Per lo più uomini, donne se con buone carriere, con redditi medio alti o con carriere che mostrano, un impennata nei riscatti e una elevata propensione al versamento di contributi figurativi (malattia, disoccupazione </a:t>
            </a:r>
            <a:r>
              <a:rPr lang="it-IT" b="1" dirty="0" err="1"/>
              <a:t>etc</a:t>
            </a:r>
            <a:r>
              <a:rPr lang="it-IT" b="1" dirty="0"/>
              <a:t>)</a:t>
            </a:r>
          </a:p>
          <a:p>
            <a:r>
              <a:rPr lang="it-IT" dirty="0"/>
              <a:t>Esiste un divario di genere nel take up?</a:t>
            </a:r>
          </a:p>
          <a:p>
            <a:pPr marL="0" indent="0" algn="ctr">
              <a:buNone/>
            </a:pPr>
            <a:r>
              <a:rPr lang="it-IT" b="1" dirty="0"/>
              <a:t>SI, vedi sopra</a:t>
            </a:r>
          </a:p>
          <a:p>
            <a:r>
              <a:rPr lang="it-IT" dirty="0"/>
              <a:t>Quota 100 ha influenzato l’occupazione </a:t>
            </a:r>
          </a:p>
          <a:p>
            <a:pPr marL="0" indent="0" algn="ctr">
              <a:buNone/>
            </a:pPr>
            <a:r>
              <a:rPr lang="it-IT" b="1" dirty="0"/>
              <a:t>NO</a:t>
            </a:r>
          </a:p>
        </p:txBody>
      </p:sp>
      <p:sp>
        <p:nvSpPr>
          <p:cNvPr id="3" name="Segnaposto data 2">
            <a:extLst>
              <a:ext uri="{FF2B5EF4-FFF2-40B4-BE49-F238E27FC236}">
                <a16:creationId xmlns:a16="http://schemas.microsoft.com/office/drawing/2014/main" id="{E1B73C57-004B-4544-B533-7ACFAC14D2B0}"/>
              </a:ext>
            </a:extLst>
          </p:cNvPr>
          <p:cNvSpPr>
            <a:spLocks noGrp="1"/>
          </p:cNvSpPr>
          <p:nvPr>
            <p:ph type="dt" sz="half" idx="10"/>
          </p:nvPr>
        </p:nvSpPr>
        <p:spPr/>
        <p:txBody>
          <a:bodyPr/>
          <a:lstStyle/>
          <a:p>
            <a:fld id="{368A9653-847B-4A01-B69A-46A6173C7C6A}" type="datetime1">
              <a:rPr lang="it-IT" smtClean="0"/>
              <a:t>10/02/2022</a:t>
            </a:fld>
            <a:endParaRPr lang="it-IT" dirty="0"/>
          </a:p>
        </p:txBody>
      </p:sp>
      <p:sp>
        <p:nvSpPr>
          <p:cNvPr id="4" name="Segnaposto piè di pagina 3">
            <a:extLst>
              <a:ext uri="{FF2B5EF4-FFF2-40B4-BE49-F238E27FC236}">
                <a16:creationId xmlns:a16="http://schemas.microsoft.com/office/drawing/2014/main" id="{5D59F115-9841-4A46-8C36-310B8C18A337}"/>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E5E8AD94-24FF-431B-A3C2-F02723AB5867}"/>
              </a:ext>
            </a:extLst>
          </p:cNvPr>
          <p:cNvSpPr>
            <a:spLocks noGrp="1"/>
          </p:cNvSpPr>
          <p:nvPr>
            <p:ph type="sldNum" sz="quarter" idx="12"/>
          </p:nvPr>
        </p:nvSpPr>
        <p:spPr/>
        <p:txBody>
          <a:bodyPr/>
          <a:lstStyle/>
          <a:p>
            <a:fld id="{10AFF00E-9DC3-7240-8851-04147A744FC9}" type="slidenum">
              <a:rPr lang="it-IT" smtClean="0"/>
              <a:pPr/>
              <a:t>17</a:t>
            </a:fld>
            <a:endParaRPr lang="it-IT"/>
          </a:p>
        </p:txBody>
      </p:sp>
      <p:sp>
        <p:nvSpPr>
          <p:cNvPr id="6" name="Titolo 5">
            <a:extLst>
              <a:ext uri="{FF2B5EF4-FFF2-40B4-BE49-F238E27FC236}">
                <a16:creationId xmlns:a16="http://schemas.microsoft.com/office/drawing/2014/main" id="{25C71851-2F2F-4FCB-A575-7F3EC5EF213F}"/>
              </a:ext>
            </a:extLst>
          </p:cNvPr>
          <p:cNvSpPr>
            <a:spLocks noGrp="1"/>
          </p:cNvSpPr>
          <p:nvPr>
            <p:ph type="ctrTitle" idx="4294967295"/>
          </p:nvPr>
        </p:nvSpPr>
        <p:spPr>
          <a:xfrm>
            <a:off x="1877291" y="18256"/>
            <a:ext cx="10515600" cy="1325563"/>
          </a:xfrm>
        </p:spPr>
        <p:txBody>
          <a:bodyPr/>
          <a:lstStyle/>
          <a:p>
            <a:r>
              <a:rPr lang="it-IT" dirty="0"/>
              <a:t>Sintetizzando</a:t>
            </a:r>
          </a:p>
        </p:txBody>
      </p:sp>
    </p:spTree>
    <p:extLst>
      <p:ext uri="{BB962C8B-B14F-4D97-AF65-F5344CB8AC3E}">
        <p14:creationId xmlns:p14="http://schemas.microsoft.com/office/powerpoint/2010/main" val="162859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B762B13-FA4E-4651-9523-180E9EE82EDE}"/>
              </a:ext>
            </a:extLst>
          </p:cNvPr>
          <p:cNvSpPr>
            <a:spLocks noGrp="1"/>
          </p:cNvSpPr>
          <p:nvPr>
            <p:ph idx="1"/>
          </p:nvPr>
        </p:nvSpPr>
        <p:spPr/>
        <p:txBody>
          <a:bodyPr/>
          <a:lstStyle/>
          <a:p>
            <a:r>
              <a:rPr lang="it-IT" dirty="0"/>
              <a:t>L’Opzione Donna è stata introdotta dalla L. 243/2004 e prevede, per le lavoratrici, la possibilità di anticipare l’uscita dal mercato del lavoro </a:t>
            </a:r>
          </a:p>
          <a:p>
            <a:pPr marL="0" indent="0">
              <a:buNone/>
            </a:pPr>
            <a:r>
              <a:rPr lang="it-IT" b="1" i="1" dirty="0"/>
              <a:t>a patto di accettare il ricalcolo del vitalizio con il sistema contributivo</a:t>
            </a:r>
            <a:r>
              <a:rPr lang="it-IT" dirty="0"/>
              <a:t>.</a:t>
            </a:r>
          </a:p>
          <a:p>
            <a:r>
              <a:rPr lang="it-IT" dirty="0"/>
              <a:t> Nella riformulazione del D.L. 4/2019, OD consente alle donne di pensionarsi entro il 31 dicembre 2019 con almeno:</a:t>
            </a:r>
          </a:p>
          <a:p>
            <a:pPr marL="514350" indent="-514350">
              <a:buFont typeface="+mj-lt"/>
              <a:buAutoNum type="arabicPeriod"/>
            </a:pPr>
            <a:r>
              <a:rPr lang="it-IT" dirty="0"/>
              <a:t>35 anni di contributi,</a:t>
            </a:r>
          </a:p>
          <a:p>
            <a:pPr marL="514350" indent="-514350">
              <a:buFont typeface="+mj-lt"/>
              <a:buAutoNum type="arabicPeriod"/>
            </a:pPr>
            <a:r>
              <a:rPr lang="it-IT" dirty="0"/>
              <a:t>con 58 anni di età (59 anni per le lavoratrici autonome). </a:t>
            </a:r>
          </a:p>
        </p:txBody>
      </p:sp>
      <p:sp>
        <p:nvSpPr>
          <p:cNvPr id="3" name="Segnaposto data 2">
            <a:extLst>
              <a:ext uri="{FF2B5EF4-FFF2-40B4-BE49-F238E27FC236}">
                <a16:creationId xmlns:a16="http://schemas.microsoft.com/office/drawing/2014/main" id="{5893AE0E-90AF-4234-B85A-A18DDE387EFF}"/>
              </a:ext>
            </a:extLst>
          </p:cNvPr>
          <p:cNvSpPr>
            <a:spLocks noGrp="1"/>
          </p:cNvSpPr>
          <p:nvPr>
            <p:ph type="dt" sz="half" idx="10"/>
          </p:nvPr>
        </p:nvSpPr>
        <p:spPr/>
        <p:txBody>
          <a:bodyPr/>
          <a:lstStyle/>
          <a:p>
            <a:fld id="{CFF04128-D34E-4DE7-A64B-8E8C0B8F2F30}" type="datetime1">
              <a:rPr lang="it-IT" smtClean="0"/>
              <a:t>10/02/2022</a:t>
            </a:fld>
            <a:endParaRPr lang="it-IT" dirty="0"/>
          </a:p>
        </p:txBody>
      </p:sp>
      <p:sp>
        <p:nvSpPr>
          <p:cNvPr id="4" name="Segnaposto piè di pagina 3">
            <a:extLst>
              <a:ext uri="{FF2B5EF4-FFF2-40B4-BE49-F238E27FC236}">
                <a16:creationId xmlns:a16="http://schemas.microsoft.com/office/drawing/2014/main" id="{747F53D1-A55A-4F1C-A811-A8F2973D02CC}"/>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0B86986B-B6FC-4032-9598-9D00BD1E9EF6}"/>
              </a:ext>
            </a:extLst>
          </p:cNvPr>
          <p:cNvSpPr>
            <a:spLocks noGrp="1"/>
          </p:cNvSpPr>
          <p:nvPr>
            <p:ph type="sldNum" sz="quarter" idx="12"/>
          </p:nvPr>
        </p:nvSpPr>
        <p:spPr/>
        <p:txBody>
          <a:bodyPr/>
          <a:lstStyle/>
          <a:p>
            <a:fld id="{10AFF00E-9DC3-7240-8851-04147A744FC9}" type="slidenum">
              <a:rPr lang="it-IT" smtClean="0"/>
              <a:pPr/>
              <a:t>18</a:t>
            </a:fld>
            <a:endParaRPr lang="it-IT"/>
          </a:p>
        </p:txBody>
      </p:sp>
      <p:sp>
        <p:nvSpPr>
          <p:cNvPr id="6" name="Titolo 5">
            <a:extLst>
              <a:ext uri="{FF2B5EF4-FFF2-40B4-BE49-F238E27FC236}">
                <a16:creationId xmlns:a16="http://schemas.microsoft.com/office/drawing/2014/main" id="{5EEA911F-3FEC-465B-8893-CD0E8052F460}"/>
              </a:ext>
            </a:extLst>
          </p:cNvPr>
          <p:cNvSpPr>
            <a:spLocks noGrp="1"/>
          </p:cNvSpPr>
          <p:nvPr>
            <p:ph type="ctrTitle" idx="4294967295"/>
          </p:nvPr>
        </p:nvSpPr>
        <p:spPr>
          <a:xfrm>
            <a:off x="1752600" y="18256"/>
            <a:ext cx="10515600" cy="1325563"/>
          </a:xfrm>
        </p:spPr>
        <p:txBody>
          <a:bodyPr/>
          <a:lstStyle/>
          <a:p>
            <a:r>
              <a:rPr lang="it-IT" dirty="0"/>
              <a:t>Opzione Donna </a:t>
            </a:r>
          </a:p>
        </p:txBody>
      </p:sp>
    </p:spTree>
    <p:extLst>
      <p:ext uri="{BB962C8B-B14F-4D97-AF65-F5344CB8AC3E}">
        <p14:creationId xmlns:p14="http://schemas.microsoft.com/office/powerpoint/2010/main" val="35056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009088-F9C6-4E3D-90C5-C0B0F4B69F30}"/>
              </a:ext>
            </a:extLst>
          </p:cNvPr>
          <p:cNvSpPr>
            <a:spLocks noGrp="1"/>
          </p:cNvSpPr>
          <p:nvPr>
            <p:ph idx="1"/>
          </p:nvPr>
        </p:nvSpPr>
        <p:spPr>
          <a:xfrm>
            <a:off x="1128584" y="1482811"/>
            <a:ext cx="10652290" cy="4694152"/>
          </a:xfrm>
        </p:spPr>
        <p:txBody>
          <a:bodyPr>
            <a:normAutofit/>
          </a:bodyPr>
          <a:lstStyle/>
          <a:p>
            <a:r>
              <a:rPr lang="it-IT" dirty="0"/>
              <a:t>Adesioni: 18.000 nel 2019 e 15.000 nel 2020</a:t>
            </a:r>
          </a:p>
          <a:p>
            <a:r>
              <a:rPr lang="it-IT" dirty="0"/>
              <a:t>Tasso di adesione tra le </a:t>
            </a:r>
            <a:r>
              <a:rPr lang="it-IT" i="1" dirty="0"/>
              <a:t>idonei</a:t>
            </a:r>
            <a:r>
              <a:rPr lang="it-IT" dirty="0"/>
              <a:t>:</a:t>
            </a:r>
          </a:p>
          <a:p>
            <a:pPr marL="0" indent="0">
              <a:buNone/>
            </a:pPr>
            <a:r>
              <a:rPr lang="it-IT" dirty="0"/>
              <a:t>	</a:t>
            </a:r>
            <a:r>
              <a:rPr lang="it-IT" b="1" dirty="0"/>
              <a:t>15% nel 2019; 11% nel 2020 </a:t>
            </a:r>
          </a:p>
          <a:p>
            <a:endParaRPr lang="it-IT" dirty="0"/>
          </a:p>
          <a:p>
            <a:endParaRPr lang="it-IT" dirty="0"/>
          </a:p>
          <a:p>
            <a:r>
              <a:rPr lang="it-IT" dirty="0"/>
              <a:t>Chi </a:t>
            </a:r>
            <a:r>
              <a:rPr lang="it-IT" i="1" dirty="0"/>
              <a:t>Opziona</a:t>
            </a:r>
            <a:r>
              <a:rPr lang="it-IT" dirty="0"/>
              <a:t>?</a:t>
            </a:r>
          </a:p>
          <a:p>
            <a:pPr marL="0" indent="0">
              <a:buNone/>
            </a:pPr>
            <a:r>
              <a:rPr lang="it-IT" dirty="0"/>
              <a:t>… in generale, chi ha reddito basso.</a:t>
            </a:r>
          </a:p>
          <a:p>
            <a:pPr marL="0" indent="0">
              <a:buNone/>
            </a:pPr>
            <a:r>
              <a:rPr lang="it-IT" dirty="0"/>
              <a:t> … in tempo di COVID 19: relativamente più autonome,  le dipendenti pubbliche e le lavoratrici essenziali.</a:t>
            </a:r>
          </a:p>
        </p:txBody>
      </p:sp>
      <p:sp>
        <p:nvSpPr>
          <p:cNvPr id="3" name="Segnaposto data 2">
            <a:extLst>
              <a:ext uri="{FF2B5EF4-FFF2-40B4-BE49-F238E27FC236}">
                <a16:creationId xmlns:a16="http://schemas.microsoft.com/office/drawing/2014/main" id="{44BEA5A4-3EA4-425A-A6AA-AE4BB5123F71}"/>
              </a:ext>
            </a:extLst>
          </p:cNvPr>
          <p:cNvSpPr>
            <a:spLocks noGrp="1"/>
          </p:cNvSpPr>
          <p:nvPr>
            <p:ph type="dt" sz="half" idx="10"/>
          </p:nvPr>
        </p:nvSpPr>
        <p:spPr/>
        <p:txBody>
          <a:bodyPr/>
          <a:lstStyle/>
          <a:p>
            <a:fld id="{FBFA3808-EE46-49BD-A9BF-9399BA9CB155}" type="datetime1">
              <a:rPr lang="it-IT" smtClean="0"/>
              <a:t>10/02/2022</a:t>
            </a:fld>
            <a:endParaRPr lang="it-IT" dirty="0"/>
          </a:p>
        </p:txBody>
      </p:sp>
      <p:sp>
        <p:nvSpPr>
          <p:cNvPr id="4" name="Segnaposto piè di pagina 3">
            <a:extLst>
              <a:ext uri="{FF2B5EF4-FFF2-40B4-BE49-F238E27FC236}">
                <a16:creationId xmlns:a16="http://schemas.microsoft.com/office/drawing/2014/main" id="{D640027B-4D82-4A4A-AB21-B376E7862E77}"/>
              </a:ext>
            </a:extLst>
          </p:cNvPr>
          <p:cNvSpPr>
            <a:spLocks noGrp="1"/>
          </p:cNvSpPr>
          <p:nvPr>
            <p:ph type="ftr" sz="quarter" idx="11"/>
          </p:nvPr>
        </p:nvSpPr>
        <p:spPr/>
        <p:txBody>
          <a:bodyPr/>
          <a:lstStyle/>
          <a:p>
            <a:r>
              <a:rPr lang="it-IT"/>
              <a:t>Donne e Pensioni </a:t>
            </a:r>
            <a:endParaRPr lang="it-IT" dirty="0"/>
          </a:p>
        </p:txBody>
      </p:sp>
      <p:sp>
        <p:nvSpPr>
          <p:cNvPr id="5" name="Segnaposto numero diapositiva 4">
            <a:extLst>
              <a:ext uri="{FF2B5EF4-FFF2-40B4-BE49-F238E27FC236}">
                <a16:creationId xmlns:a16="http://schemas.microsoft.com/office/drawing/2014/main" id="{61993CF8-4845-4B89-AE41-686369B45649}"/>
              </a:ext>
            </a:extLst>
          </p:cNvPr>
          <p:cNvSpPr>
            <a:spLocks noGrp="1"/>
          </p:cNvSpPr>
          <p:nvPr>
            <p:ph type="sldNum" sz="quarter" idx="12"/>
          </p:nvPr>
        </p:nvSpPr>
        <p:spPr/>
        <p:txBody>
          <a:bodyPr/>
          <a:lstStyle/>
          <a:p>
            <a:fld id="{10AFF00E-9DC3-7240-8851-04147A744FC9}" type="slidenum">
              <a:rPr lang="it-IT" smtClean="0"/>
              <a:pPr/>
              <a:t>19</a:t>
            </a:fld>
            <a:endParaRPr lang="it-IT"/>
          </a:p>
        </p:txBody>
      </p:sp>
      <p:sp>
        <p:nvSpPr>
          <p:cNvPr id="6" name="Titolo 5">
            <a:extLst>
              <a:ext uri="{FF2B5EF4-FFF2-40B4-BE49-F238E27FC236}">
                <a16:creationId xmlns:a16="http://schemas.microsoft.com/office/drawing/2014/main" id="{C854DEEC-5EFD-4282-85BD-56170BF72FC4}"/>
              </a:ext>
            </a:extLst>
          </p:cNvPr>
          <p:cNvSpPr>
            <a:spLocks noGrp="1"/>
          </p:cNvSpPr>
          <p:nvPr>
            <p:ph type="ctrTitle" idx="4294967295"/>
          </p:nvPr>
        </p:nvSpPr>
        <p:spPr>
          <a:xfrm>
            <a:off x="1697716" y="8392"/>
            <a:ext cx="9787890" cy="1325563"/>
          </a:xfrm>
        </p:spPr>
        <p:txBody>
          <a:bodyPr/>
          <a:lstStyle/>
          <a:p>
            <a:pPr>
              <a:lnSpc>
                <a:spcPct val="100000"/>
              </a:lnSpc>
              <a:spcAft>
                <a:spcPts val="600"/>
              </a:spcAft>
            </a:pPr>
            <a:r>
              <a:rPr lang="it-IT" dirty="0"/>
              <a:t>Opzione Donna</a:t>
            </a:r>
          </a:p>
        </p:txBody>
      </p:sp>
    </p:spTree>
    <p:extLst>
      <p:ext uri="{BB962C8B-B14F-4D97-AF65-F5344CB8AC3E}">
        <p14:creationId xmlns:p14="http://schemas.microsoft.com/office/powerpoint/2010/main" val="388057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B17DE74-3AC1-4A52-8638-345A6ECED61F}"/>
              </a:ext>
            </a:extLst>
          </p:cNvPr>
          <p:cNvSpPr>
            <a:spLocks noGrp="1"/>
          </p:cNvSpPr>
          <p:nvPr>
            <p:ph idx="1"/>
          </p:nvPr>
        </p:nvSpPr>
        <p:spPr/>
        <p:txBody>
          <a:bodyPr/>
          <a:lstStyle/>
          <a:p>
            <a:pPr marL="0" indent="0">
              <a:buNone/>
            </a:pPr>
            <a:r>
              <a:rPr lang="it-IT" dirty="0"/>
              <a:t>1) </a:t>
            </a:r>
            <a:r>
              <a:rPr lang="it-IT" b="1" dirty="0"/>
              <a:t>Quota 100</a:t>
            </a:r>
          </a:p>
          <a:p>
            <a:r>
              <a:rPr lang="it-IT" dirty="0"/>
              <a:t>Take up, differenziali di genere nella scelta, alcune evidenze sulle conseguenze dell’anticipo in termini occupazionali.</a:t>
            </a:r>
          </a:p>
          <a:p>
            <a:pPr marL="0" indent="0">
              <a:buNone/>
            </a:pPr>
            <a:r>
              <a:rPr lang="it-IT" dirty="0"/>
              <a:t>2) </a:t>
            </a:r>
            <a:r>
              <a:rPr lang="it-IT" b="1" dirty="0"/>
              <a:t>Opzione Donna</a:t>
            </a:r>
          </a:p>
          <a:p>
            <a:r>
              <a:rPr lang="it-IT" dirty="0"/>
              <a:t>Take up, differenziali territoriali, </a:t>
            </a:r>
          </a:p>
          <a:p>
            <a:pPr marL="0" indent="0">
              <a:buNone/>
            </a:pPr>
            <a:r>
              <a:rPr lang="it-IT" dirty="0"/>
              <a:t>3) </a:t>
            </a:r>
            <a:r>
              <a:rPr lang="it-IT" b="1" dirty="0"/>
              <a:t>Riscatti laurea: nuova agevolazione </a:t>
            </a:r>
          </a:p>
          <a:p>
            <a:r>
              <a:rPr lang="it-IT" dirty="0"/>
              <a:t>Take up, differenziale di genere nella scelta alla luce delle nuove agevolazioni</a:t>
            </a:r>
          </a:p>
        </p:txBody>
      </p:sp>
      <p:sp>
        <p:nvSpPr>
          <p:cNvPr id="3" name="Segnaposto data 2">
            <a:extLst>
              <a:ext uri="{FF2B5EF4-FFF2-40B4-BE49-F238E27FC236}">
                <a16:creationId xmlns:a16="http://schemas.microsoft.com/office/drawing/2014/main" id="{D543AA79-5E61-43DB-A33A-F11340071594}"/>
              </a:ext>
            </a:extLst>
          </p:cNvPr>
          <p:cNvSpPr>
            <a:spLocks noGrp="1"/>
          </p:cNvSpPr>
          <p:nvPr>
            <p:ph type="dt" sz="half" idx="10"/>
          </p:nvPr>
        </p:nvSpPr>
        <p:spPr/>
        <p:txBody>
          <a:bodyPr/>
          <a:lstStyle/>
          <a:p>
            <a:fld id="{4F15F72B-70AD-474F-B8D2-A59857669D25}" type="datetime1">
              <a:rPr lang="it-IT" smtClean="0"/>
              <a:t>10/02/2022</a:t>
            </a:fld>
            <a:endParaRPr lang="it-IT" dirty="0"/>
          </a:p>
        </p:txBody>
      </p:sp>
      <p:sp>
        <p:nvSpPr>
          <p:cNvPr id="4" name="Segnaposto piè di pagina 3">
            <a:extLst>
              <a:ext uri="{FF2B5EF4-FFF2-40B4-BE49-F238E27FC236}">
                <a16:creationId xmlns:a16="http://schemas.microsoft.com/office/drawing/2014/main" id="{29A0B795-3AC9-4DF8-89F2-6B7C632ED401}"/>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13F07CF5-352C-4B8C-AA2F-1D34EAB69056}"/>
              </a:ext>
            </a:extLst>
          </p:cNvPr>
          <p:cNvSpPr>
            <a:spLocks noGrp="1"/>
          </p:cNvSpPr>
          <p:nvPr>
            <p:ph type="sldNum" sz="quarter" idx="12"/>
          </p:nvPr>
        </p:nvSpPr>
        <p:spPr/>
        <p:txBody>
          <a:bodyPr/>
          <a:lstStyle/>
          <a:p>
            <a:fld id="{10AFF00E-9DC3-7240-8851-04147A744FC9}" type="slidenum">
              <a:rPr lang="it-IT" smtClean="0"/>
              <a:pPr/>
              <a:t>2</a:t>
            </a:fld>
            <a:endParaRPr lang="it-IT"/>
          </a:p>
        </p:txBody>
      </p:sp>
      <p:sp>
        <p:nvSpPr>
          <p:cNvPr id="6" name="Titolo 5">
            <a:extLst>
              <a:ext uri="{FF2B5EF4-FFF2-40B4-BE49-F238E27FC236}">
                <a16:creationId xmlns:a16="http://schemas.microsoft.com/office/drawing/2014/main" id="{45580DB6-6285-420E-B691-59FAAE99997D}"/>
              </a:ext>
            </a:extLst>
          </p:cNvPr>
          <p:cNvSpPr>
            <a:spLocks noGrp="1"/>
          </p:cNvSpPr>
          <p:nvPr>
            <p:ph type="ctrTitle" idx="4294967295"/>
          </p:nvPr>
        </p:nvSpPr>
        <p:spPr>
          <a:xfrm>
            <a:off x="1744287" y="165619"/>
            <a:ext cx="10515600" cy="1325563"/>
          </a:xfrm>
        </p:spPr>
        <p:txBody>
          <a:bodyPr/>
          <a:lstStyle/>
          <a:p>
            <a:r>
              <a:rPr lang="it-IT" dirty="0"/>
              <a:t>OUTLINE della presentazione </a:t>
            </a:r>
          </a:p>
        </p:txBody>
      </p:sp>
    </p:spTree>
    <p:extLst>
      <p:ext uri="{BB962C8B-B14F-4D97-AF65-F5344CB8AC3E}">
        <p14:creationId xmlns:p14="http://schemas.microsoft.com/office/powerpoint/2010/main" val="370537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3423CF4C-5FE6-4C64-96B9-123ACDE0A402}"/>
              </a:ext>
            </a:extLst>
          </p:cNvPr>
          <p:cNvPicPr>
            <a:picLocks noGrp="1" noChangeAspect="1"/>
          </p:cNvPicPr>
          <p:nvPr>
            <p:ph idx="1"/>
          </p:nvPr>
        </p:nvPicPr>
        <p:blipFill>
          <a:blip r:embed="rId2"/>
          <a:stretch>
            <a:fillRect/>
          </a:stretch>
        </p:blipFill>
        <p:spPr>
          <a:xfrm>
            <a:off x="1364777" y="1823259"/>
            <a:ext cx="9462445" cy="4195763"/>
          </a:xfrm>
          <a:prstGeom prst="rect">
            <a:avLst/>
          </a:prstGeom>
        </p:spPr>
      </p:pic>
      <p:sp>
        <p:nvSpPr>
          <p:cNvPr id="3" name="Segnaposto data 2">
            <a:extLst>
              <a:ext uri="{FF2B5EF4-FFF2-40B4-BE49-F238E27FC236}">
                <a16:creationId xmlns:a16="http://schemas.microsoft.com/office/drawing/2014/main" id="{9F9449DA-C4B6-448C-AA73-A03D644D933B}"/>
              </a:ext>
            </a:extLst>
          </p:cNvPr>
          <p:cNvSpPr>
            <a:spLocks noGrp="1"/>
          </p:cNvSpPr>
          <p:nvPr>
            <p:ph type="dt" sz="half" idx="10"/>
          </p:nvPr>
        </p:nvSpPr>
        <p:spPr/>
        <p:txBody>
          <a:bodyPr/>
          <a:lstStyle/>
          <a:p>
            <a:fld id="{1CBD1331-6F32-46E1-A296-8A8B6ED6C1B5}" type="datetime1">
              <a:rPr lang="it-IT" smtClean="0"/>
              <a:t>10/02/2022</a:t>
            </a:fld>
            <a:endParaRPr lang="it-IT" dirty="0"/>
          </a:p>
        </p:txBody>
      </p:sp>
      <p:sp>
        <p:nvSpPr>
          <p:cNvPr id="4" name="Segnaposto piè di pagina 3">
            <a:extLst>
              <a:ext uri="{FF2B5EF4-FFF2-40B4-BE49-F238E27FC236}">
                <a16:creationId xmlns:a16="http://schemas.microsoft.com/office/drawing/2014/main" id="{99EAA43B-7533-49A4-84FA-A62BE7978238}"/>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318D2E12-ABDB-4B6D-BAC1-16E083534F1A}"/>
              </a:ext>
            </a:extLst>
          </p:cNvPr>
          <p:cNvSpPr>
            <a:spLocks noGrp="1"/>
          </p:cNvSpPr>
          <p:nvPr>
            <p:ph type="sldNum" sz="quarter" idx="12"/>
          </p:nvPr>
        </p:nvSpPr>
        <p:spPr/>
        <p:txBody>
          <a:bodyPr/>
          <a:lstStyle/>
          <a:p>
            <a:fld id="{10AFF00E-9DC3-7240-8851-04147A744FC9}" type="slidenum">
              <a:rPr lang="it-IT" smtClean="0"/>
              <a:pPr/>
              <a:t>20</a:t>
            </a:fld>
            <a:endParaRPr lang="it-IT"/>
          </a:p>
        </p:txBody>
      </p:sp>
      <p:sp>
        <p:nvSpPr>
          <p:cNvPr id="6" name="Titolo 5">
            <a:extLst>
              <a:ext uri="{FF2B5EF4-FFF2-40B4-BE49-F238E27FC236}">
                <a16:creationId xmlns:a16="http://schemas.microsoft.com/office/drawing/2014/main" id="{D871295A-7814-494C-9321-B6FA48ABFF6F}"/>
              </a:ext>
            </a:extLst>
          </p:cNvPr>
          <p:cNvSpPr>
            <a:spLocks noGrp="1"/>
          </p:cNvSpPr>
          <p:nvPr>
            <p:ph type="ctrTitle" idx="4294967295"/>
          </p:nvPr>
        </p:nvSpPr>
        <p:spPr>
          <a:xfrm>
            <a:off x="1586345" y="99118"/>
            <a:ext cx="10515600" cy="1325563"/>
          </a:xfrm>
        </p:spPr>
        <p:txBody>
          <a:bodyPr/>
          <a:lstStyle/>
          <a:p>
            <a:r>
              <a:rPr lang="it-IT" dirty="0"/>
              <a:t>OD domande accolte nel 2019 e 2020</a:t>
            </a:r>
          </a:p>
        </p:txBody>
      </p:sp>
    </p:spTree>
    <p:extLst>
      <p:ext uri="{BB962C8B-B14F-4D97-AF65-F5344CB8AC3E}">
        <p14:creationId xmlns:p14="http://schemas.microsoft.com/office/powerpoint/2010/main" val="328811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4D61DC0-3B58-4E74-A583-2B5848D40B3A}"/>
              </a:ext>
            </a:extLst>
          </p:cNvPr>
          <p:cNvSpPr>
            <a:spLocks noGrp="1"/>
          </p:cNvSpPr>
          <p:nvPr>
            <p:ph idx="1"/>
          </p:nvPr>
        </p:nvSpPr>
        <p:spPr/>
        <p:txBody>
          <a:bodyPr>
            <a:normAutofit fontScale="92500" lnSpcReduction="10000"/>
          </a:bodyPr>
          <a:lstStyle/>
          <a:p>
            <a:r>
              <a:rPr lang="it-IT" dirty="0"/>
              <a:t>Si è estratto un campione casuale del 13% di estratti conto INPS con data di nascita dal 1950. </a:t>
            </a:r>
          </a:p>
          <a:p>
            <a:r>
              <a:rPr lang="it-IT" dirty="0"/>
              <a:t>Tra queste abbiamo selezionato 64.459 contribuenti (donne) con età compresa tra 58 (59 se autonome) e 66 anni e</a:t>
            </a:r>
          </a:p>
          <a:p>
            <a:r>
              <a:rPr lang="it-IT" dirty="0"/>
              <a:t>un’anzianità contributiva di almeno 30 anni (35 anni in presenza di riscatti volontari). </a:t>
            </a:r>
          </a:p>
          <a:p>
            <a:r>
              <a:rPr lang="it-IT" dirty="0"/>
              <a:t>Nel campione di coloro che soddisfano i requisiti nel 2019 ha esercitato l’opzione il </a:t>
            </a:r>
            <a:r>
              <a:rPr lang="it-IT" b="1" dirty="0"/>
              <a:t>17%</a:t>
            </a:r>
            <a:r>
              <a:rPr lang="it-IT" dirty="0"/>
              <a:t>; la percentuale di adesione scende al </a:t>
            </a:r>
            <a:r>
              <a:rPr lang="it-IT" b="1" dirty="0"/>
              <a:t>10%</a:t>
            </a:r>
            <a:r>
              <a:rPr lang="it-IT" dirty="0"/>
              <a:t> nel 2020. </a:t>
            </a:r>
          </a:p>
          <a:p>
            <a:endParaRPr lang="it-IT" dirty="0"/>
          </a:p>
          <a:p>
            <a:pPr marL="0" indent="0" algn="ctr">
              <a:buNone/>
            </a:pPr>
            <a:r>
              <a:rPr lang="it-IT" b="1" dirty="0"/>
              <a:t>Confrontiamo ora le «</a:t>
            </a:r>
            <a:r>
              <a:rPr lang="it-IT" b="1" dirty="0" err="1"/>
              <a:t>Opzioniste</a:t>
            </a:r>
            <a:r>
              <a:rPr lang="it-IT" b="1" dirty="0"/>
              <a:t>» con le idonee che non hanno optato.</a:t>
            </a:r>
          </a:p>
          <a:p>
            <a:endParaRPr lang="it-IT" dirty="0"/>
          </a:p>
        </p:txBody>
      </p:sp>
      <p:sp>
        <p:nvSpPr>
          <p:cNvPr id="3" name="Segnaposto data 2">
            <a:extLst>
              <a:ext uri="{FF2B5EF4-FFF2-40B4-BE49-F238E27FC236}">
                <a16:creationId xmlns:a16="http://schemas.microsoft.com/office/drawing/2014/main" id="{3449A915-7FDA-4CAD-831B-81E0928186D1}"/>
              </a:ext>
            </a:extLst>
          </p:cNvPr>
          <p:cNvSpPr>
            <a:spLocks noGrp="1"/>
          </p:cNvSpPr>
          <p:nvPr>
            <p:ph type="dt" sz="half" idx="10"/>
          </p:nvPr>
        </p:nvSpPr>
        <p:spPr/>
        <p:txBody>
          <a:bodyPr/>
          <a:lstStyle/>
          <a:p>
            <a:fld id="{80A03459-1770-4F33-AED9-320D6C39FE6F}" type="datetime1">
              <a:rPr lang="it-IT" smtClean="0"/>
              <a:t>10/02/2022</a:t>
            </a:fld>
            <a:endParaRPr lang="it-IT" dirty="0"/>
          </a:p>
        </p:txBody>
      </p:sp>
      <p:sp>
        <p:nvSpPr>
          <p:cNvPr id="4" name="Segnaposto piè di pagina 3">
            <a:extLst>
              <a:ext uri="{FF2B5EF4-FFF2-40B4-BE49-F238E27FC236}">
                <a16:creationId xmlns:a16="http://schemas.microsoft.com/office/drawing/2014/main" id="{B60BEAD9-941D-4576-9ACD-DA2C2D03888E}"/>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48DF3114-E576-4AD4-BF6A-3EB84A3A7249}"/>
              </a:ext>
            </a:extLst>
          </p:cNvPr>
          <p:cNvSpPr>
            <a:spLocks noGrp="1"/>
          </p:cNvSpPr>
          <p:nvPr>
            <p:ph type="sldNum" sz="quarter" idx="12"/>
          </p:nvPr>
        </p:nvSpPr>
        <p:spPr/>
        <p:txBody>
          <a:bodyPr/>
          <a:lstStyle/>
          <a:p>
            <a:fld id="{10AFF00E-9DC3-7240-8851-04147A744FC9}" type="slidenum">
              <a:rPr lang="it-IT" smtClean="0"/>
              <a:pPr/>
              <a:t>21</a:t>
            </a:fld>
            <a:endParaRPr lang="it-IT"/>
          </a:p>
        </p:txBody>
      </p:sp>
      <p:sp>
        <p:nvSpPr>
          <p:cNvPr id="6" name="Titolo 5">
            <a:extLst>
              <a:ext uri="{FF2B5EF4-FFF2-40B4-BE49-F238E27FC236}">
                <a16:creationId xmlns:a16="http://schemas.microsoft.com/office/drawing/2014/main" id="{DDD58608-B51D-45C2-BFFF-719EACBCADE3}"/>
              </a:ext>
            </a:extLst>
          </p:cNvPr>
          <p:cNvSpPr>
            <a:spLocks noGrp="1"/>
          </p:cNvSpPr>
          <p:nvPr>
            <p:ph type="ctrTitle" idx="4294967295"/>
          </p:nvPr>
        </p:nvSpPr>
        <p:spPr>
          <a:xfrm>
            <a:off x="1910542" y="18256"/>
            <a:ext cx="10515600" cy="1325563"/>
          </a:xfrm>
        </p:spPr>
        <p:txBody>
          <a:bodyPr/>
          <a:lstStyle/>
          <a:p>
            <a:r>
              <a:rPr lang="it-IT" dirty="0"/>
              <a:t>OD: analisi del take up</a:t>
            </a:r>
          </a:p>
        </p:txBody>
      </p:sp>
    </p:spTree>
    <p:extLst>
      <p:ext uri="{BB962C8B-B14F-4D97-AF65-F5344CB8AC3E}">
        <p14:creationId xmlns:p14="http://schemas.microsoft.com/office/powerpoint/2010/main" val="193750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F4DD10FF-BCBA-4FCF-A2EB-FF041AC9E4E7}"/>
              </a:ext>
            </a:extLst>
          </p:cNvPr>
          <p:cNvPicPr>
            <a:picLocks noGrp="1" noChangeAspect="1"/>
          </p:cNvPicPr>
          <p:nvPr>
            <p:ph idx="1"/>
          </p:nvPr>
        </p:nvPicPr>
        <p:blipFill>
          <a:blip r:embed="rId2"/>
          <a:stretch>
            <a:fillRect/>
          </a:stretch>
        </p:blipFill>
        <p:spPr>
          <a:xfrm>
            <a:off x="2561340" y="1166466"/>
            <a:ext cx="6840355" cy="5095471"/>
          </a:xfrm>
          <a:prstGeom prst="rect">
            <a:avLst/>
          </a:prstGeom>
        </p:spPr>
      </p:pic>
      <p:sp>
        <p:nvSpPr>
          <p:cNvPr id="3" name="Segnaposto data 2">
            <a:extLst>
              <a:ext uri="{FF2B5EF4-FFF2-40B4-BE49-F238E27FC236}">
                <a16:creationId xmlns:a16="http://schemas.microsoft.com/office/drawing/2014/main" id="{0091EC82-FC0F-49B1-AFCD-6D8E123F08A0}"/>
              </a:ext>
            </a:extLst>
          </p:cNvPr>
          <p:cNvSpPr>
            <a:spLocks noGrp="1"/>
          </p:cNvSpPr>
          <p:nvPr>
            <p:ph type="dt" sz="half" idx="10"/>
          </p:nvPr>
        </p:nvSpPr>
        <p:spPr/>
        <p:txBody>
          <a:bodyPr/>
          <a:lstStyle/>
          <a:p>
            <a:fld id="{169A93B0-BBC0-4B6F-B7F3-94E561036015}" type="datetime1">
              <a:rPr lang="it-IT" smtClean="0"/>
              <a:t>10/02/2022</a:t>
            </a:fld>
            <a:endParaRPr lang="it-IT" dirty="0"/>
          </a:p>
        </p:txBody>
      </p:sp>
      <p:sp>
        <p:nvSpPr>
          <p:cNvPr id="4" name="Segnaposto piè di pagina 3">
            <a:extLst>
              <a:ext uri="{FF2B5EF4-FFF2-40B4-BE49-F238E27FC236}">
                <a16:creationId xmlns:a16="http://schemas.microsoft.com/office/drawing/2014/main" id="{5A3B4F48-60DF-43B2-A316-678BE0BA8A90}"/>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AC6EE044-5D40-4F77-9237-96E64A8D5E92}"/>
              </a:ext>
            </a:extLst>
          </p:cNvPr>
          <p:cNvSpPr>
            <a:spLocks noGrp="1"/>
          </p:cNvSpPr>
          <p:nvPr>
            <p:ph type="sldNum" sz="quarter" idx="12"/>
          </p:nvPr>
        </p:nvSpPr>
        <p:spPr/>
        <p:txBody>
          <a:bodyPr/>
          <a:lstStyle/>
          <a:p>
            <a:fld id="{10AFF00E-9DC3-7240-8851-04147A744FC9}" type="slidenum">
              <a:rPr lang="it-IT" smtClean="0"/>
              <a:pPr/>
              <a:t>22</a:t>
            </a:fld>
            <a:endParaRPr lang="it-IT"/>
          </a:p>
        </p:txBody>
      </p:sp>
      <p:sp>
        <p:nvSpPr>
          <p:cNvPr id="6" name="Titolo 5">
            <a:extLst>
              <a:ext uri="{FF2B5EF4-FFF2-40B4-BE49-F238E27FC236}">
                <a16:creationId xmlns:a16="http://schemas.microsoft.com/office/drawing/2014/main" id="{C35D3C04-8E35-4DA2-9AEC-4B943D63B9BF}"/>
              </a:ext>
            </a:extLst>
          </p:cNvPr>
          <p:cNvSpPr>
            <a:spLocks noGrp="1"/>
          </p:cNvSpPr>
          <p:nvPr>
            <p:ph type="ctrTitle" idx="4294967295"/>
          </p:nvPr>
        </p:nvSpPr>
        <p:spPr>
          <a:xfrm>
            <a:off x="1536469" y="0"/>
            <a:ext cx="10515600" cy="1325563"/>
          </a:xfrm>
        </p:spPr>
        <p:txBody>
          <a:bodyPr/>
          <a:lstStyle/>
          <a:p>
            <a:r>
              <a:rPr lang="it-IT" dirty="0"/>
              <a:t>Take up 2019 vs 2020, per tipo di contributo</a:t>
            </a:r>
          </a:p>
        </p:txBody>
      </p:sp>
      <p:cxnSp>
        <p:nvCxnSpPr>
          <p:cNvPr id="10" name="Connettore 2 9">
            <a:extLst>
              <a:ext uri="{FF2B5EF4-FFF2-40B4-BE49-F238E27FC236}">
                <a16:creationId xmlns:a16="http://schemas.microsoft.com/office/drawing/2014/main" id="{FE0BA0A2-2AB0-49E0-BA34-17BD1BD74205}"/>
              </a:ext>
            </a:extLst>
          </p:cNvPr>
          <p:cNvCxnSpPr>
            <a:cxnSpLocks/>
            <a:stCxn id="12" idx="3"/>
          </p:cNvCxnSpPr>
          <p:nvPr/>
        </p:nvCxnSpPr>
        <p:spPr>
          <a:xfrm flipV="1">
            <a:off x="1770610" y="2061557"/>
            <a:ext cx="1750850" cy="139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36EDF3F-B9A4-41C6-A81F-D1C0E1162E76}"/>
              </a:ext>
            </a:extLst>
          </p:cNvPr>
          <p:cNvSpPr txBox="1"/>
          <p:nvPr/>
        </p:nvSpPr>
        <p:spPr>
          <a:xfrm>
            <a:off x="365759" y="3190981"/>
            <a:ext cx="1404851" cy="523220"/>
          </a:xfrm>
          <a:prstGeom prst="rect">
            <a:avLst/>
          </a:prstGeom>
          <a:noFill/>
        </p:spPr>
        <p:txBody>
          <a:bodyPr wrap="square" rtlCol="0">
            <a:spAutoFit/>
          </a:bodyPr>
          <a:lstStyle/>
          <a:p>
            <a:r>
              <a:rPr lang="it-IT" sz="1400" dirty="0"/>
              <a:t>Diversamente da Q100</a:t>
            </a:r>
          </a:p>
        </p:txBody>
      </p:sp>
      <p:cxnSp>
        <p:nvCxnSpPr>
          <p:cNvPr id="14" name="Connettore 2 13">
            <a:extLst>
              <a:ext uri="{FF2B5EF4-FFF2-40B4-BE49-F238E27FC236}">
                <a16:creationId xmlns:a16="http://schemas.microsoft.com/office/drawing/2014/main" id="{8998C6F2-388C-42B6-8D83-BE6CCC607D67}"/>
              </a:ext>
            </a:extLst>
          </p:cNvPr>
          <p:cNvCxnSpPr>
            <a:stCxn id="12" idx="3"/>
          </p:cNvCxnSpPr>
          <p:nvPr/>
        </p:nvCxnSpPr>
        <p:spPr>
          <a:xfrm>
            <a:off x="1770610" y="3452591"/>
            <a:ext cx="1837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9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86CA186B-032F-4D91-96C2-2C2E6031BE24}"/>
              </a:ext>
            </a:extLst>
          </p:cNvPr>
          <p:cNvPicPr>
            <a:picLocks noGrp="1" noChangeAspect="1"/>
          </p:cNvPicPr>
          <p:nvPr>
            <p:ph idx="1"/>
          </p:nvPr>
        </p:nvPicPr>
        <p:blipFill>
          <a:blip r:embed="rId2"/>
          <a:stretch>
            <a:fillRect/>
          </a:stretch>
        </p:blipFill>
        <p:spPr>
          <a:xfrm>
            <a:off x="2507530" y="1071990"/>
            <a:ext cx="6956981" cy="5329376"/>
          </a:xfrm>
          <a:prstGeom prst="rect">
            <a:avLst/>
          </a:prstGeom>
        </p:spPr>
      </p:pic>
      <p:sp>
        <p:nvSpPr>
          <p:cNvPr id="3" name="Segnaposto data 2">
            <a:extLst>
              <a:ext uri="{FF2B5EF4-FFF2-40B4-BE49-F238E27FC236}">
                <a16:creationId xmlns:a16="http://schemas.microsoft.com/office/drawing/2014/main" id="{1597D3A2-6DD0-4826-B3E2-CC404C908592}"/>
              </a:ext>
            </a:extLst>
          </p:cNvPr>
          <p:cNvSpPr>
            <a:spLocks noGrp="1"/>
          </p:cNvSpPr>
          <p:nvPr>
            <p:ph type="dt" sz="half" idx="10"/>
          </p:nvPr>
        </p:nvSpPr>
        <p:spPr/>
        <p:txBody>
          <a:bodyPr/>
          <a:lstStyle/>
          <a:p>
            <a:fld id="{36A8B108-2BFC-431E-9661-230DFD05C5CC}" type="datetime1">
              <a:rPr lang="it-IT" smtClean="0"/>
              <a:t>10/02/2022</a:t>
            </a:fld>
            <a:endParaRPr lang="it-IT" dirty="0"/>
          </a:p>
        </p:txBody>
      </p:sp>
      <p:sp>
        <p:nvSpPr>
          <p:cNvPr id="4" name="Segnaposto piè di pagina 3">
            <a:extLst>
              <a:ext uri="{FF2B5EF4-FFF2-40B4-BE49-F238E27FC236}">
                <a16:creationId xmlns:a16="http://schemas.microsoft.com/office/drawing/2014/main" id="{10E2FA34-0D51-433B-A486-78DE979A4760}"/>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F5FE2FCA-AF61-47C0-8396-6A1F6C8C2B99}"/>
              </a:ext>
            </a:extLst>
          </p:cNvPr>
          <p:cNvSpPr>
            <a:spLocks noGrp="1"/>
          </p:cNvSpPr>
          <p:nvPr>
            <p:ph type="sldNum" sz="quarter" idx="12"/>
          </p:nvPr>
        </p:nvSpPr>
        <p:spPr/>
        <p:txBody>
          <a:bodyPr/>
          <a:lstStyle/>
          <a:p>
            <a:fld id="{10AFF00E-9DC3-7240-8851-04147A744FC9}" type="slidenum">
              <a:rPr lang="it-IT" smtClean="0"/>
              <a:pPr/>
              <a:t>23</a:t>
            </a:fld>
            <a:endParaRPr lang="it-IT"/>
          </a:p>
        </p:txBody>
      </p:sp>
      <p:sp>
        <p:nvSpPr>
          <p:cNvPr id="6" name="Titolo 5">
            <a:extLst>
              <a:ext uri="{FF2B5EF4-FFF2-40B4-BE49-F238E27FC236}">
                <a16:creationId xmlns:a16="http://schemas.microsoft.com/office/drawing/2014/main" id="{689179D0-984F-469A-B87C-404A5A9A5DAB}"/>
              </a:ext>
            </a:extLst>
          </p:cNvPr>
          <p:cNvSpPr>
            <a:spLocks noGrp="1"/>
          </p:cNvSpPr>
          <p:nvPr>
            <p:ph type="ctrTitle" idx="4294967295"/>
          </p:nvPr>
        </p:nvSpPr>
        <p:spPr>
          <a:xfrm>
            <a:off x="1676400" y="24303"/>
            <a:ext cx="10515600" cy="1325563"/>
          </a:xfrm>
        </p:spPr>
        <p:txBody>
          <a:bodyPr/>
          <a:lstStyle/>
          <a:p>
            <a:r>
              <a:rPr lang="it-IT" dirty="0"/>
              <a:t>OD: take up, NORD VS SUD</a:t>
            </a:r>
          </a:p>
        </p:txBody>
      </p:sp>
    </p:spTree>
    <p:extLst>
      <p:ext uri="{BB962C8B-B14F-4D97-AF65-F5344CB8AC3E}">
        <p14:creationId xmlns:p14="http://schemas.microsoft.com/office/powerpoint/2010/main" val="226660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99C5CECC-8E0B-4B29-AEDF-76DD9212BC39}"/>
              </a:ext>
            </a:extLst>
          </p:cNvPr>
          <p:cNvPicPr>
            <a:picLocks noGrp="1" noChangeAspect="1"/>
          </p:cNvPicPr>
          <p:nvPr>
            <p:ph idx="1"/>
          </p:nvPr>
        </p:nvPicPr>
        <p:blipFill>
          <a:blip r:embed="rId2"/>
          <a:stretch>
            <a:fillRect/>
          </a:stretch>
        </p:blipFill>
        <p:spPr>
          <a:xfrm>
            <a:off x="2370077" y="1346662"/>
            <a:ext cx="7155457" cy="4647421"/>
          </a:xfrm>
          <a:prstGeom prst="rect">
            <a:avLst/>
          </a:prstGeom>
        </p:spPr>
      </p:pic>
      <p:sp>
        <p:nvSpPr>
          <p:cNvPr id="3" name="Segnaposto data 2">
            <a:extLst>
              <a:ext uri="{FF2B5EF4-FFF2-40B4-BE49-F238E27FC236}">
                <a16:creationId xmlns:a16="http://schemas.microsoft.com/office/drawing/2014/main" id="{0A1C1958-C8AE-4B34-9DB4-1FBF1545301B}"/>
              </a:ext>
            </a:extLst>
          </p:cNvPr>
          <p:cNvSpPr>
            <a:spLocks noGrp="1"/>
          </p:cNvSpPr>
          <p:nvPr>
            <p:ph type="dt" sz="half" idx="10"/>
          </p:nvPr>
        </p:nvSpPr>
        <p:spPr/>
        <p:txBody>
          <a:bodyPr/>
          <a:lstStyle/>
          <a:p>
            <a:fld id="{CEABAEF0-C06B-4399-B46F-7FA5621A8C18}" type="datetime1">
              <a:rPr lang="it-IT" smtClean="0"/>
              <a:t>10/02/2022</a:t>
            </a:fld>
            <a:endParaRPr lang="it-IT" dirty="0"/>
          </a:p>
        </p:txBody>
      </p:sp>
      <p:sp>
        <p:nvSpPr>
          <p:cNvPr id="4" name="Segnaposto piè di pagina 3">
            <a:extLst>
              <a:ext uri="{FF2B5EF4-FFF2-40B4-BE49-F238E27FC236}">
                <a16:creationId xmlns:a16="http://schemas.microsoft.com/office/drawing/2014/main" id="{A6F7153A-6663-4084-B681-D7730A3EE4FC}"/>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850B16BA-D228-42C4-92B1-7C130C98C0B4}"/>
              </a:ext>
            </a:extLst>
          </p:cNvPr>
          <p:cNvSpPr>
            <a:spLocks noGrp="1"/>
          </p:cNvSpPr>
          <p:nvPr>
            <p:ph type="sldNum" sz="quarter" idx="12"/>
          </p:nvPr>
        </p:nvSpPr>
        <p:spPr/>
        <p:txBody>
          <a:bodyPr/>
          <a:lstStyle/>
          <a:p>
            <a:fld id="{10AFF00E-9DC3-7240-8851-04147A744FC9}" type="slidenum">
              <a:rPr lang="it-IT" smtClean="0"/>
              <a:pPr/>
              <a:t>24</a:t>
            </a:fld>
            <a:endParaRPr lang="it-IT"/>
          </a:p>
        </p:txBody>
      </p:sp>
      <p:sp>
        <p:nvSpPr>
          <p:cNvPr id="6" name="Titolo 5">
            <a:extLst>
              <a:ext uri="{FF2B5EF4-FFF2-40B4-BE49-F238E27FC236}">
                <a16:creationId xmlns:a16="http://schemas.microsoft.com/office/drawing/2014/main" id="{C486D85D-30C5-4649-9CC4-AFF99A47AD58}"/>
              </a:ext>
            </a:extLst>
          </p:cNvPr>
          <p:cNvSpPr>
            <a:spLocks noGrp="1"/>
          </p:cNvSpPr>
          <p:nvPr>
            <p:ph type="ctrTitle" idx="4294967295"/>
          </p:nvPr>
        </p:nvSpPr>
        <p:spPr>
          <a:xfrm>
            <a:off x="1519844" y="24303"/>
            <a:ext cx="10515600" cy="1325563"/>
          </a:xfrm>
        </p:spPr>
        <p:txBody>
          <a:bodyPr/>
          <a:lstStyle/>
          <a:p>
            <a:r>
              <a:rPr lang="it-IT" dirty="0"/>
              <a:t>OD: take up, impressioni da una logistica </a:t>
            </a:r>
          </a:p>
        </p:txBody>
      </p:sp>
      <p:sp>
        <p:nvSpPr>
          <p:cNvPr id="9" name="CasellaDiTesto 8">
            <a:extLst>
              <a:ext uri="{FF2B5EF4-FFF2-40B4-BE49-F238E27FC236}">
                <a16:creationId xmlns:a16="http://schemas.microsoft.com/office/drawing/2014/main" id="{7D900DE5-0E65-4ABF-BD9F-48A5503B84C4}"/>
              </a:ext>
            </a:extLst>
          </p:cNvPr>
          <p:cNvSpPr txBox="1"/>
          <p:nvPr/>
        </p:nvSpPr>
        <p:spPr>
          <a:xfrm>
            <a:off x="7704513" y="3726918"/>
            <a:ext cx="1812174" cy="276999"/>
          </a:xfrm>
          <a:prstGeom prst="rect">
            <a:avLst/>
          </a:prstGeom>
          <a:noFill/>
        </p:spPr>
        <p:txBody>
          <a:bodyPr wrap="square" rtlCol="0">
            <a:spAutoFit/>
          </a:bodyPr>
          <a:lstStyle/>
          <a:p>
            <a:r>
              <a:rPr lang="it-IT" sz="1200" dirty="0"/>
              <a:t>Molto diverso da Q100</a:t>
            </a:r>
          </a:p>
        </p:txBody>
      </p:sp>
      <p:cxnSp>
        <p:nvCxnSpPr>
          <p:cNvPr id="11" name="Connettore 2 10">
            <a:extLst>
              <a:ext uri="{FF2B5EF4-FFF2-40B4-BE49-F238E27FC236}">
                <a16:creationId xmlns:a16="http://schemas.microsoft.com/office/drawing/2014/main" id="{C92A0D84-C643-4ACD-B44E-CC5AEC532915}"/>
              </a:ext>
            </a:extLst>
          </p:cNvPr>
          <p:cNvCxnSpPr>
            <a:cxnSpLocks/>
          </p:cNvCxnSpPr>
          <p:nvPr/>
        </p:nvCxnSpPr>
        <p:spPr>
          <a:xfrm flipH="1" flipV="1">
            <a:off x="6636470" y="3726918"/>
            <a:ext cx="952107" cy="130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31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32305C39-30E6-4EAA-8D18-941C00947533}"/>
              </a:ext>
            </a:extLst>
          </p:cNvPr>
          <p:cNvSpPr>
            <a:spLocks noGrp="1"/>
          </p:cNvSpPr>
          <p:nvPr>
            <p:ph idx="1"/>
          </p:nvPr>
        </p:nvSpPr>
        <p:spPr/>
        <p:txBody>
          <a:bodyPr>
            <a:normAutofit/>
          </a:bodyPr>
          <a:lstStyle/>
          <a:p>
            <a:r>
              <a:rPr lang="it-IT" dirty="0"/>
              <a:t>A differenza di quanto rilevato per Quota 100:</a:t>
            </a:r>
          </a:p>
          <a:p>
            <a:r>
              <a:rPr lang="it-IT" dirty="0"/>
              <a:t>la misura è stata utilizzata prevalentemente da soggetti con redditi bassi, a volte silenti (senza versamenti contributivi nell’anno antecedente al pensionamento). </a:t>
            </a:r>
          </a:p>
          <a:p>
            <a:endParaRPr lang="it-IT" dirty="0"/>
          </a:p>
          <a:p>
            <a:r>
              <a:rPr lang="it-IT" dirty="0"/>
              <a:t>Vi è un elevato differenziale Nord Sud tra le donne che optano. </a:t>
            </a:r>
          </a:p>
          <a:p>
            <a:endParaRPr lang="it-IT" dirty="0"/>
          </a:p>
          <a:p>
            <a:r>
              <a:rPr lang="it-IT" dirty="0"/>
              <a:t>La propensione all’opzione è significativa nel settore pubblico e tra le autonome (rispetto al privato). </a:t>
            </a:r>
          </a:p>
        </p:txBody>
      </p:sp>
      <p:sp>
        <p:nvSpPr>
          <p:cNvPr id="3" name="Segnaposto data 2">
            <a:extLst>
              <a:ext uri="{FF2B5EF4-FFF2-40B4-BE49-F238E27FC236}">
                <a16:creationId xmlns:a16="http://schemas.microsoft.com/office/drawing/2014/main" id="{F2ED5244-588D-4CB0-9490-CE1917E00C91}"/>
              </a:ext>
            </a:extLst>
          </p:cNvPr>
          <p:cNvSpPr>
            <a:spLocks noGrp="1"/>
          </p:cNvSpPr>
          <p:nvPr>
            <p:ph type="dt" sz="half" idx="10"/>
          </p:nvPr>
        </p:nvSpPr>
        <p:spPr/>
        <p:txBody>
          <a:bodyPr/>
          <a:lstStyle/>
          <a:p>
            <a:fld id="{6D269DB3-8F43-4A8A-BF30-A22064B1EC72}" type="datetime1">
              <a:rPr lang="it-IT" smtClean="0"/>
              <a:t>10/02/2022</a:t>
            </a:fld>
            <a:endParaRPr lang="it-IT" dirty="0"/>
          </a:p>
        </p:txBody>
      </p:sp>
      <p:sp>
        <p:nvSpPr>
          <p:cNvPr id="4" name="Segnaposto piè di pagina 3">
            <a:extLst>
              <a:ext uri="{FF2B5EF4-FFF2-40B4-BE49-F238E27FC236}">
                <a16:creationId xmlns:a16="http://schemas.microsoft.com/office/drawing/2014/main" id="{3D8457E0-72C9-4C53-A0BF-3FA009A35015}"/>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F5BD462D-1EDF-4460-95F2-7BD252C8E24C}"/>
              </a:ext>
            </a:extLst>
          </p:cNvPr>
          <p:cNvSpPr>
            <a:spLocks noGrp="1"/>
          </p:cNvSpPr>
          <p:nvPr>
            <p:ph type="sldNum" sz="quarter" idx="12"/>
          </p:nvPr>
        </p:nvSpPr>
        <p:spPr/>
        <p:txBody>
          <a:bodyPr/>
          <a:lstStyle/>
          <a:p>
            <a:fld id="{10AFF00E-9DC3-7240-8851-04147A744FC9}" type="slidenum">
              <a:rPr lang="it-IT" smtClean="0"/>
              <a:pPr/>
              <a:t>25</a:t>
            </a:fld>
            <a:endParaRPr lang="it-IT"/>
          </a:p>
        </p:txBody>
      </p:sp>
      <p:sp>
        <p:nvSpPr>
          <p:cNvPr id="6" name="Titolo 5">
            <a:extLst>
              <a:ext uri="{FF2B5EF4-FFF2-40B4-BE49-F238E27FC236}">
                <a16:creationId xmlns:a16="http://schemas.microsoft.com/office/drawing/2014/main" id="{740E23F8-FDC2-458D-ACFE-D5BB2472B50E}"/>
              </a:ext>
            </a:extLst>
          </p:cNvPr>
          <p:cNvSpPr>
            <a:spLocks noGrp="1"/>
          </p:cNvSpPr>
          <p:nvPr>
            <p:ph type="ctrTitle" idx="4294967295"/>
          </p:nvPr>
        </p:nvSpPr>
        <p:spPr>
          <a:xfrm>
            <a:off x="1844040" y="140681"/>
            <a:ext cx="10515600" cy="1325563"/>
          </a:xfrm>
        </p:spPr>
        <p:txBody>
          <a:bodyPr/>
          <a:lstStyle/>
          <a:p>
            <a:r>
              <a:rPr lang="it-IT" dirty="0"/>
              <a:t>Sintetizzando: OD vs Q100</a:t>
            </a:r>
          </a:p>
        </p:txBody>
      </p:sp>
    </p:spTree>
    <p:extLst>
      <p:ext uri="{BB962C8B-B14F-4D97-AF65-F5344CB8AC3E}">
        <p14:creationId xmlns:p14="http://schemas.microsoft.com/office/powerpoint/2010/main" val="338496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538C650-5C87-4CC1-9FA2-61CF0B12AC22}"/>
              </a:ext>
            </a:extLst>
          </p:cNvPr>
          <p:cNvSpPr>
            <a:spLocks noGrp="1"/>
          </p:cNvSpPr>
          <p:nvPr>
            <p:ph idx="1"/>
          </p:nvPr>
        </p:nvSpPr>
        <p:spPr/>
        <p:txBody>
          <a:bodyPr>
            <a:normAutofit fontScale="92500" lnSpcReduction="10000"/>
          </a:bodyPr>
          <a:lstStyle/>
          <a:p>
            <a:r>
              <a:rPr lang="it-IT" dirty="0"/>
              <a:t>Nel 2019, col D.L. 4/2019 (convertito con legge 26/2019), il governo ha introdotto un metodo di calcolo alternativo il cosiddetto riscatto agevolato. Col riscatto agevolato:</a:t>
            </a:r>
          </a:p>
          <a:p>
            <a:r>
              <a:rPr lang="it-IT" dirty="0"/>
              <a:t> l’onere consiste nel versamento di un contributo pari al livello minimo imponibile annuo (per ogni anno da riscattare), moltiplicato per l’aliquota di computo delle prestazioni pensionistiche. </a:t>
            </a:r>
          </a:p>
          <a:p>
            <a:r>
              <a:rPr lang="it-IT" dirty="0"/>
              <a:t>Tra metodo di calcolo a percentuale </a:t>
            </a:r>
            <a:r>
              <a:rPr lang="it-IT" dirty="0">
                <a:hlinkClick r:id="rId2" action="ppaction://hlinksldjump"/>
              </a:rPr>
              <a:t>ordinario</a:t>
            </a:r>
            <a:r>
              <a:rPr lang="it-IT" dirty="0"/>
              <a:t>, che resta comunque in vigore, e il nuovo metodo vi è una differenza sostanziale:</a:t>
            </a:r>
          </a:p>
          <a:p>
            <a:endParaRPr lang="it-IT" dirty="0"/>
          </a:p>
          <a:p>
            <a:pPr marL="0" indent="0" algn="ctr">
              <a:buNone/>
            </a:pPr>
            <a:r>
              <a:rPr lang="it-IT" b="1" dirty="0"/>
              <a:t>il secondo metodo comporta un notevole risparmio, seppur a costo di un minor accantonamento per il futuro assegno pensionistico. </a:t>
            </a:r>
          </a:p>
        </p:txBody>
      </p:sp>
      <p:sp>
        <p:nvSpPr>
          <p:cNvPr id="3" name="Segnaposto data 2">
            <a:extLst>
              <a:ext uri="{FF2B5EF4-FFF2-40B4-BE49-F238E27FC236}">
                <a16:creationId xmlns:a16="http://schemas.microsoft.com/office/drawing/2014/main" id="{8F78BD4E-97F9-46B7-9AA3-124694D9BC0B}"/>
              </a:ext>
            </a:extLst>
          </p:cNvPr>
          <p:cNvSpPr>
            <a:spLocks noGrp="1"/>
          </p:cNvSpPr>
          <p:nvPr>
            <p:ph type="dt" sz="half" idx="10"/>
          </p:nvPr>
        </p:nvSpPr>
        <p:spPr/>
        <p:txBody>
          <a:bodyPr/>
          <a:lstStyle/>
          <a:p>
            <a:fld id="{1664D9F6-F881-4555-9CCB-5EC17651BFEA}" type="datetime1">
              <a:rPr lang="it-IT" smtClean="0"/>
              <a:t>10/02/2022</a:t>
            </a:fld>
            <a:endParaRPr lang="it-IT" dirty="0"/>
          </a:p>
        </p:txBody>
      </p:sp>
      <p:sp>
        <p:nvSpPr>
          <p:cNvPr id="4" name="Segnaposto piè di pagina 3">
            <a:extLst>
              <a:ext uri="{FF2B5EF4-FFF2-40B4-BE49-F238E27FC236}">
                <a16:creationId xmlns:a16="http://schemas.microsoft.com/office/drawing/2014/main" id="{435D1A52-F4D0-4CF6-882D-0B97206637AF}"/>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AA22C600-09CB-4F11-AB3E-1AE8B908FCF5}"/>
              </a:ext>
            </a:extLst>
          </p:cNvPr>
          <p:cNvSpPr>
            <a:spLocks noGrp="1"/>
          </p:cNvSpPr>
          <p:nvPr>
            <p:ph type="sldNum" sz="quarter" idx="12"/>
          </p:nvPr>
        </p:nvSpPr>
        <p:spPr/>
        <p:txBody>
          <a:bodyPr/>
          <a:lstStyle/>
          <a:p>
            <a:fld id="{10AFF00E-9DC3-7240-8851-04147A744FC9}" type="slidenum">
              <a:rPr lang="it-IT" smtClean="0"/>
              <a:pPr/>
              <a:t>26</a:t>
            </a:fld>
            <a:endParaRPr lang="it-IT"/>
          </a:p>
        </p:txBody>
      </p:sp>
      <p:sp>
        <p:nvSpPr>
          <p:cNvPr id="6" name="Titolo 5">
            <a:extLst>
              <a:ext uri="{FF2B5EF4-FFF2-40B4-BE49-F238E27FC236}">
                <a16:creationId xmlns:a16="http://schemas.microsoft.com/office/drawing/2014/main" id="{4D118F76-7710-405B-95CE-DE050CC0DE4E}"/>
              </a:ext>
            </a:extLst>
          </p:cNvPr>
          <p:cNvSpPr>
            <a:spLocks noGrp="1"/>
          </p:cNvSpPr>
          <p:nvPr>
            <p:ph type="ctrTitle" idx="4294967295"/>
          </p:nvPr>
        </p:nvSpPr>
        <p:spPr>
          <a:xfrm>
            <a:off x="1544781" y="99117"/>
            <a:ext cx="10515600" cy="1325563"/>
          </a:xfrm>
        </p:spPr>
        <p:txBody>
          <a:bodyPr/>
          <a:lstStyle/>
          <a:p>
            <a:r>
              <a:rPr lang="it-IT" dirty="0"/>
              <a:t>Riscatto della Laurea</a:t>
            </a:r>
          </a:p>
        </p:txBody>
      </p:sp>
    </p:spTree>
    <p:extLst>
      <p:ext uri="{BB962C8B-B14F-4D97-AF65-F5344CB8AC3E}">
        <p14:creationId xmlns:p14="http://schemas.microsoft.com/office/powerpoint/2010/main" val="3933392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009088-F9C6-4E3D-90C5-C0B0F4B69F30}"/>
              </a:ext>
            </a:extLst>
          </p:cNvPr>
          <p:cNvSpPr>
            <a:spLocks noGrp="1"/>
          </p:cNvSpPr>
          <p:nvPr>
            <p:ph idx="1"/>
          </p:nvPr>
        </p:nvSpPr>
        <p:spPr>
          <a:xfrm>
            <a:off x="1128584" y="1482811"/>
            <a:ext cx="10652290" cy="4694152"/>
          </a:xfrm>
        </p:spPr>
        <p:txBody>
          <a:bodyPr>
            <a:normAutofit/>
          </a:bodyPr>
          <a:lstStyle/>
          <a:p>
            <a:pPr marL="0" indent="0">
              <a:buNone/>
            </a:pPr>
            <a:r>
              <a:rPr lang="it-IT" dirty="0"/>
              <a:t> </a:t>
            </a:r>
          </a:p>
        </p:txBody>
      </p:sp>
      <p:sp>
        <p:nvSpPr>
          <p:cNvPr id="3" name="Segnaposto data 2">
            <a:extLst>
              <a:ext uri="{FF2B5EF4-FFF2-40B4-BE49-F238E27FC236}">
                <a16:creationId xmlns:a16="http://schemas.microsoft.com/office/drawing/2014/main" id="{44BEA5A4-3EA4-425A-A6AA-AE4BB5123F71}"/>
              </a:ext>
            </a:extLst>
          </p:cNvPr>
          <p:cNvSpPr>
            <a:spLocks noGrp="1"/>
          </p:cNvSpPr>
          <p:nvPr>
            <p:ph type="dt" sz="half" idx="10"/>
          </p:nvPr>
        </p:nvSpPr>
        <p:spPr/>
        <p:txBody>
          <a:bodyPr/>
          <a:lstStyle/>
          <a:p>
            <a:fld id="{8E56E557-75E2-4E03-B468-AA6EBF3293D6}" type="datetime1">
              <a:rPr lang="it-IT" smtClean="0"/>
              <a:t>10/02/2022</a:t>
            </a:fld>
            <a:endParaRPr lang="it-IT" dirty="0"/>
          </a:p>
        </p:txBody>
      </p:sp>
      <p:sp>
        <p:nvSpPr>
          <p:cNvPr id="4" name="Segnaposto piè di pagina 3">
            <a:extLst>
              <a:ext uri="{FF2B5EF4-FFF2-40B4-BE49-F238E27FC236}">
                <a16:creationId xmlns:a16="http://schemas.microsoft.com/office/drawing/2014/main" id="{D640027B-4D82-4A4A-AB21-B376E7862E77}"/>
              </a:ext>
            </a:extLst>
          </p:cNvPr>
          <p:cNvSpPr>
            <a:spLocks noGrp="1"/>
          </p:cNvSpPr>
          <p:nvPr>
            <p:ph type="ftr" sz="quarter" idx="11"/>
          </p:nvPr>
        </p:nvSpPr>
        <p:spPr/>
        <p:txBody>
          <a:bodyPr/>
          <a:lstStyle/>
          <a:p>
            <a:r>
              <a:rPr lang="it-IT"/>
              <a:t>Donne e Pensioni </a:t>
            </a:r>
            <a:endParaRPr lang="it-IT" dirty="0"/>
          </a:p>
        </p:txBody>
      </p:sp>
      <p:sp>
        <p:nvSpPr>
          <p:cNvPr id="5" name="Segnaposto numero diapositiva 4">
            <a:extLst>
              <a:ext uri="{FF2B5EF4-FFF2-40B4-BE49-F238E27FC236}">
                <a16:creationId xmlns:a16="http://schemas.microsoft.com/office/drawing/2014/main" id="{61993CF8-4845-4B89-AE41-686369B45649}"/>
              </a:ext>
            </a:extLst>
          </p:cNvPr>
          <p:cNvSpPr>
            <a:spLocks noGrp="1"/>
          </p:cNvSpPr>
          <p:nvPr>
            <p:ph type="sldNum" sz="quarter" idx="12"/>
          </p:nvPr>
        </p:nvSpPr>
        <p:spPr/>
        <p:txBody>
          <a:bodyPr/>
          <a:lstStyle/>
          <a:p>
            <a:fld id="{10AFF00E-9DC3-7240-8851-04147A744FC9}" type="slidenum">
              <a:rPr lang="it-IT" smtClean="0"/>
              <a:pPr/>
              <a:t>27</a:t>
            </a:fld>
            <a:endParaRPr lang="it-IT"/>
          </a:p>
        </p:txBody>
      </p:sp>
      <p:sp>
        <p:nvSpPr>
          <p:cNvPr id="6" name="Titolo 5">
            <a:extLst>
              <a:ext uri="{FF2B5EF4-FFF2-40B4-BE49-F238E27FC236}">
                <a16:creationId xmlns:a16="http://schemas.microsoft.com/office/drawing/2014/main" id="{C854DEEC-5EFD-4282-85BD-56170BF72FC4}"/>
              </a:ext>
            </a:extLst>
          </p:cNvPr>
          <p:cNvSpPr>
            <a:spLocks noGrp="1"/>
          </p:cNvSpPr>
          <p:nvPr>
            <p:ph type="ctrTitle" idx="4294967295"/>
          </p:nvPr>
        </p:nvSpPr>
        <p:spPr>
          <a:xfrm>
            <a:off x="1541721" y="8392"/>
            <a:ext cx="10650279" cy="1325563"/>
          </a:xfrm>
        </p:spPr>
        <p:txBody>
          <a:bodyPr>
            <a:normAutofit fontScale="90000"/>
          </a:bodyPr>
          <a:lstStyle/>
          <a:p>
            <a:pPr>
              <a:lnSpc>
                <a:spcPct val="100000"/>
              </a:lnSpc>
              <a:spcAft>
                <a:spcPts val="600"/>
              </a:spcAft>
            </a:pPr>
            <a:r>
              <a:rPr lang="it-IT" dirty="0"/>
              <a:t>Studi universitari: riscatto ordinario e agevolato</a:t>
            </a:r>
          </a:p>
        </p:txBody>
      </p:sp>
      <p:pic>
        <p:nvPicPr>
          <p:cNvPr id="8" name="Immagine 7"/>
          <p:cNvPicPr>
            <a:picLocks noChangeAspect="1"/>
          </p:cNvPicPr>
          <p:nvPr/>
        </p:nvPicPr>
        <p:blipFill rotWithShape="1">
          <a:blip r:embed="rId2"/>
          <a:srcRect l="31506" r="31208"/>
          <a:stretch/>
        </p:blipFill>
        <p:spPr>
          <a:xfrm>
            <a:off x="2332191" y="1250632"/>
            <a:ext cx="7877657" cy="5486400"/>
          </a:xfrm>
          <a:prstGeom prst="rect">
            <a:avLst/>
          </a:prstGeom>
        </p:spPr>
      </p:pic>
    </p:spTree>
    <p:extLst>
      <p:ext uri="{BB962C8B-B14F-4D97-AF65-F5344CB8AC3E}">
        <p14:creationId xmlns:p14="http://schemas.microsoft.com/office/powerpoint/2010/main" val="4158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009088-F9C6-4E3D-90C5-C0B0F4B69F30}"/>
              </a:ext>
            </a:extLst>
          </p:cNvPr>
          <p:cNvSpPr>
            <a:spLocks noGrp="1"/>
          </p:cNvSpPr>
          <p:nvPr>
            <p:ph idx="1"/>
          </p:nvPr>
        </p:nvSpPr>
        <p:spPr>
          <a:xfrm>
            <a:off x="1128584" y="1482811"/>
            <a:ext cx="10652290" cy="4694152"/>
          </a:xfrm>
        </p:spPr>
        <p:txBody>
          <a:bodyPr>
            <a:normAutofit/>
          </a:bodyPr>
          <a:lstStyle/>
          <a:p>
            <a:pPr marL="0" indent="0">
              <a:buNone/>
            </a:pPr>
            <a:r>
              <a:rPr lang="it-IT" dirty="0"/>
              <a:t> </a:t>
            </a:r>
          </a:p>
        </p:txBody>
      </p:sp>
      <p:sp>
        <p:nvSpPr>
          <p:cNvPr id="3" name="Segnaposto data 2">
            <a:extLst>
              <a:ext uri="{FF2B5EF4-FFF2-40B4-BE49-F238E27FC236}">
                <a16:creationId xmlns:a16="http://schemas.microsoft.com/office/drawing/2014/main" id="{44BEA5A4-3EA4-425A-A6AA-AE4BB5123F71}"/>
              </a:ext>
            </a:extLst>
          </p:cNvPr>
          <p:cNvSpPr>
            <a:spLocks noGrp="1"/>
          </p:cNvSpPr>
          <p:nvPr>
            <p:ph type="dt" sz="half" idx="10"/>
          </p:nvPr>
        </p:nvSpPr>
        <p:spPr/>
        <p:txBody>
          <a:bodyPr/>
          <a:lstStyle/>
          <a:p>
            <a:fld id="{601B0ED3-C0D1-41EB-A727-806BDC9117E6}" type="datetime1">
              <a:rPr lang="it-IT" smtClean="0"/>
              <a:t>10/02/2022</a:t>
            </a:fld>
            <a:endParaRPr lang="it-IT" dirty="0"/>
          </a:p>
        </p:txBody>
      </p:sp>
      <p:sp>
        <p:nvSpPr>
          <p:cNvPr id="4" name="Segnaposto piè di pagina 3">
            <a:extLst>
              <a:ext uri="{FF2B5EF4-FFF2-40B4-BE49-F238E27FC236}">
                <a16:creationId xmlns:a16="http://schemas.microsoft.com/office/drawing/2014/main" id="{D640027B-4D82-4A4A-AB21-B376E7862E77}"/>
              </a:ext>
            </a:extLst>
          </p:cNvPr>
          <p:cNvSpPr>
            <a:spLocks noGrp="1"/>
          </p:cNvSpPr>
          <p:nvPr>
            <p:ph type="ftr" sz="quarter" idx="11"/>
          </p:nvPr>
        </p:nvSpPr>
        <p:spPr/>
        <p:txBody>
          <a:bodyPr/>
          <a:lstStyle/>
          <a:p>
            <a:r>
              <a:rPr lang="it-IT"/>
              <a:t>Donne e Pensioni </a:t>
            </a:r>
            <a:endParaRPr lang="it-IT" dirty="0"/>
          </a:p>
        </p:txBody>
      </p:sp>
      <p:sp>
        <p:nvSpPr>
          <p:cNvPr id="5" name="Segnaposto numero diapositiva 4">
            <a:extLst>
              <a:ext uri="{FF2B5EF4-FFF2-40B4-BE49-F238E27FC236}">
                <a16:creationId xmlns:a16="http://schemas.microsoft.com/office/drawing/2014/main" id="{61993CF8-4845-4B89-AE41-686369B45649}"/>
              </a:ext>
            </a:extLst>
          </p:cNvPr>
          <p:cNvSpPr>
            <a:spLocks noGrp="1"/>
          </p:cNvSpPr>
          <p:nvPr>
            <p:ph type="sldNum" sz="quarter" idx="12"/>
          </p:nvPr>
        </p:nvSpPr>
        <p:spPr/>
        <p:txBody>
          <a:bodyPr/>
          <a:lstStyle/>
          <a:p>
            <a:fld id="{10AFF00E-9DC3-7240-8851-04147A744FC9}" type="slidenum">
              <a:rPr lang="it-IT" smtClean="0"/>
              <a:pPr/>
              <a:t>28</a:t>
            </a:fld>
            <a:endParaRPr lang="it-IT"/>
          </a:p>
        </p:txBody>
      </p:sp>
      <p:sp>
        <p:nvSpPr>
          <p:cNvPr id="6" name="Titolo 5">
            <a:extLst>
              <a:ext uri="{FF2B5EF4-FFF2-40B4-BE49-F238E27FC236}">
                <a16:creationId xmlns:a16="http://schemas.microsoft.com/office/drawing/2014/main" id="{C854DEEC-5EFD-4282-85BD-56170BF72FC4}"/>
              </a:ext>
            </a:extLst>
          </p:cNvPr>
          <p:cNvSpPr>
            <a:spLocks noGrp="1"/>
          </p:cNvSpPr>
          <p:nvPr>
            <p:ph type="ctrTitle" idx="4294967295"/>
          </p:nvPr>
        </p:nvSpPr>
        <p:spPr>
          <a:xfrm>
            <a:off x="1541721" y="8392"/>
            <a:ext cx="10650279" cy="1325563"/>
          </a:xfrm>
        </p:spPr>
        <p:txBody>
          <a:bodyPr>
            <a:normAutofit fontScale="90000"/>
          </a:bodyPr>
          <a:lstStyle/>
          <a:p>
            <a:pPr>
              <a:lnSpc>
                <a:spcPct val="100000"/>
              </a:lnSpc>
              <a:spcAft>
                <a:spcPts val="600"/>
              </a:spcAft>
            </a:pPr>
            <a:r>
              <a:rPr lang="it-IT" dirty="0"/>
              <a:t>Studi universitari: riscatto ordinario e agevolato</a:t>
            </a:r>
          </a:p>
        </p:txBody>
      </p:sp>
      <p:pic>
        <p:nvPicPr>
          <p:cNvPr id="8" name="Immagine 7">
            <a:extLst>
              <a:ext uri="{FF2B5EF4-FFF2-40B4-BE49-F238E27FC236}">
                <a16:creationId xmlns:a16="http://schemas.microsoft.com/office/drawing/2014/main" id="{4AE63951-BB0E-411E-915B-2DE1823EF5BF}"/>
              </a:ext>
            </a:extLst>
          </p:cNvPr>
          <p:cNvPicPr>
            <a:picLocks noChangeAspect="1"/>
          </p:cNvPicPr>
          <p:nvPr/>
        </p:nvPicPr>
        <p:blipFill>
          <a:blip r:embed="rId2"/>
          <a:stretch>
            <a:fillRect/>
          </a:stretch>
        </p:blipFill>
        <p:spPr>
          <a:xfrm>
            <a:off x="1541721" y="1591106"/>
            <a:ext cx="9612079" cy="4394057"/>
          </a:xfrm>
          <a:prstGeom prst="rect">
            <a:avLst/>
          </a:prstGeom>
        </p:spPr>
      </p:pic>
      <p:sp>
        <p:nvSpPr>
          <p:cNvPr id="18" name="Ovale 17">
            <a:extLst>
              <a:ext uri="{FF2B5EF4-FFF2-40B4-BE49-F238E27FC236}">
                <a16:creationId xmlns:a16="http://schemas.microsoft.com/office/drawing/2014/main" id="{C2E895FB-13DA-4A46-A267-B2E6D66F78AB}"/>
              </a:ext>
            </a:extLst>
          </p:cNvPr>
          <p:cNvSpPr/>
          <p:nvPr/>
        </p:nvSpPr>
        <p:spPr>
          <a:xfrm>
            <a:off x="4543007" y="4467129"/>
            <a:ext cx="1068083" cy="14076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8D3DCCFB-6B5A-43A0-A856-EB9AD0CD1645}"/>
              </a:ext>
            </a:extLst>
          </p:cNvPr>
          <p:cNvSpPr/>
          <p:nvPr/>
        </p:nvSpPr>
        <p:spPr>
          <a:xfrm>
            <a:off x="6456961" y="2310939"/>
            <a:ext cx="1161549" cy="2156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a gomito 21">
            <a:extLst>
              <a:ext uri="{FF2B5EF4-FFF2-40B4-BE49-F238E27FC236}">
                <a16:creationId xmlns:a16="http://schemas.microsoft.com/office/drawing/2014/main" id="{86B491BE-9087-429E-9EA8-45ACA57FA59E}"/>
              </a:ext>
            </a:extLst>
          </p:cNvPr>
          <p:cNvCxnSpPr>
            <a:cxnSpLocks/>
          </p:cNvCxnSpPr>
          <p:nvPr/>
        </p:nvCxnSpPr>
        <p:spPr>
          <a:xfrm rot="10800000" flipV="1">
            <a:off x="5077048" y="3437109"/>
            <a:ext cx="1379913" cy="919607"/>
          </a:xfrm>
          <a:prstGeom prst="bentConnector3">
            <a:avLst>
              <a:gd name="adj1" fmla="val 99398"/>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0323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7597C-850B-9B40-81FF-B257AC3ACAD5}"/>
              </a:ext>
            </a:extLst>
          </p:cNvPr>
          <p:cNvSpPr>
            <a:spLocks noGrp="1"/>
          </p:cNvSpPr>
          <p:nvPr>
            <p:ph type="title"/>
          </p:nvPr>
        </p:nvSpPr>
        <p:spPr>
          <a:ln w="3175"/>
        </p:spPr>
        <p:txBody>
          <a:bodyPr/>
          <a:lstStyle/>
          <a:p>
            <a:r>
              <a:rPr lang="it-IT" dirty="0"/>
              <a:t>Grazie</a:t>
            </a:r>
          </a:p>
        </p:txBody>
      </p:sp>
      <p:sp>
        <p:nvSpPr>
          <p:cNvPr id="4" name="Segnaposto piè di pagina 3">
            <a:extLst>
              <a:ext uri="{FF2B5EF4-FFF2-40B4-BE49-F238E27FC236}">
                <a16:creationId xmlns:a16="http://schemas.microsoft.com/office/drawing/2014/main" id="{4E5E5AFD-E441-1741-BBA8-3F68536AD1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Calibri Light" panose="020F0302020204030204" pitchFamily="34" charset="0"/>
              </a:rPr>
              <a:t>Donne e Pensioni </a:t>
            </a:r>
            <a:endParaRPr kumimoji="0" lang="it-IT" sz="1200" b="0" i="0" u="none" strike="noStrike" kern="1200" cap="none" spc="0" normalizeH="0" baseline="0" noProof="0" dirty="0">
              <a:ln>
                <a:noFill/>
              </a:ln>
              <a:solidFill>
                <a:srgbClr val="FFFFFF"/>
              </a:solidFill>
              <a:effectLst/>
              <a:uLnTx/>
              <a:uFillTx/>
              <a:latin typeface="Calibri Light" panose="020F0302020204030204" pitchFamily="34" charset="0"/>
            </a:endParaRPr>
          </a:p>
        </p:txBody>
      </p:sp>
      <p:sp>
        <p:nvSpPr>
          <p:cNvPr id="3" name="Segnaposto data 2">
            <a:extLst>
              <a:ext uri="{FF2B5EF4-FFF2-40B4-BE49-F238E27FC236}">
                <a16:creationId xmlns:a16="http://schemas.microsoft.com/office/drawing/2014/main" id="{32294650-663E-4580-940D-F20FFCDE9306}"/>
              </a:ext>
            </a:extLst>
          </p:cNvPr>
          <p:cNvSpPr>
            <a:spLocks noGrp="1"/>
          </p:cNvSpPr>
          <p:nvPr>
            <p:ph type="dt" sz="half" idx="10"/>
          </p:nvPr>
        </p:nvSpPr>
        <p:spPr/>
        <p:txBody>
          <a:bodyPr/>
          <a:lstStyle/>
          <a:p>
            <a:fld id="{AA74B6E1-2EC4-4336-A66D-9E832E5124BA}" type="datetime1">
              <a:rPr lang="it-IT" smtClean="0"/>
              <a:t>10/02/2022</a:t>
            </a:fld>
            <a:endParaRPr lang="it-IT" dirty="0"/>
          </a:p>
        </p:txBody>
      </p:sp>
      <p:sp>
        <p:nvSpPr>
          <p:cNvPr id="5" name="Segnaposto numero diapositiva 4">
            <a:extLst>
              <a:ext uri="{FF2B5EF4-FFF2-40B4-BE49-F238E27FC236}">
                <a16:creationId xmlns:a16="http://schemas.microsoft.com/office/drawing/2014/main" id="{FD28782C-8E94-4FC5-8DB5-759A028BEE88}"/>
              </a:ext>
            </a:extLst>
          </p:cNvPr>
          <p:cNvSpPr>
            <a:spLocks noGrp="1"/>
          </p:cNvSpPr>
          <p:nvPr>
            <p:ph type="sldNum" sz="quarter" idx="12"/>
          </p:nvPr>
        </p:nvSpPr>
        <p:spPr/>
        <p:txBody>
          <a:bodyPr/>
          <a:lstStyle/>
          <a:p>
            <a:fld id="{10AFF00E-9DC3-7240-8851-04147A744FC9}" type="slidenum">
              <a:rPr lang="it-IT" smtClean="0"/>
              <a:pPr/>
              <a:t>29</a:t>
            </a:fld>
            <a:endParaRPr lang="it-IT" dirty="0"/>
          </a:p>
        </p:txBody>
      </p:sp>
    </p:spTree>
    <p:extLst>
      <p:ext uri="{BB962C8B-B14F-4D97-AF65-F5344CB8AC3E}">
        <p14:creationId xmlns:p14="http://schemas.microsoft.com/office/powerpoint/2010/main" val="204552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43C48FC5-56F1-41ED-BEE6-62423DC9673D}"/>
              </a:ext>
            </a:extLst>
          </p:cNvPr>
          <p:cNvSpPr>
            <a:spLocks noGrp="1"/>
          </p:cNvSpPr>
          <p:nvPr>
            <p:ph type="dt" sz="half" idx="10"/>
          </p:nvPr>
        </p:nvSpPr>
        <p:spPr/>
        <p:txBody>
          <a:bodyPr/>
          <a:lstStyle/>
          <a:p>
            <a:fld id="{C4D83504-5804-495B-BEC9-286B81A07414}" type="datetime1">
              <a:rPr lang="it-IT" smtClean="0"/>
              <a:t>10/02/2022</a:t>
            </a:fld>
            <a:endParaRPr lang="it-IT" dirty="0"/>
          </a:p>
        </p:txBody>
      </p:sp>
      <p:sp>
        <p:nvSpPr>
          <p:cNvPr id="4" name="Segnaposto piè di pagina 3">
            <a:extLst>
              <a:ext uri="{FF2B5EF4-FFF2-40B4-BE49-F238E27FC236}">
                <a16:creationId xmlns:a16="http://schemas.microsoft.com/office/drawing/2014/main" id="{494A4AF5-4EE7-401B-9965-3E14F7ADD609}"/>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C375D60D-5B82-4E16-8DD9-AD5BEFBD562A}"/>
              </a:ext>
            </a:extLst>
          </p:cNvPr>
          <p:cNvSpPr>
            <a:spLocks noGrp="1"/>
          </p:cNvSpPr>
          <p:nvPr>
            <p:ph type="sldNum" sz="quarter" idx="12"/>
          </p:nvPr>
        </p:nvSpPr>
        <p:spPr/>
        <p:txBody>
          <a:bodyPr/>
          <a:lstStyle/>
          <a:p>
            <a:fld id="{10AFF00E-9DC3-7240-8851-04147A744FC9}" type="slidenum">
              <a:rPr lang="it-IT" smtClean="0"/>
              <a:pPr/>
              <a:t>3</a:t>
            </a:fld>
            <a:endParaRPr lang="it-IT"/>
          </a:p>
        </p:txBody>
      </p:sp>
      <p:sp>
        <p:nvSpPr>
          <p:cNvPr id="6" name="Titolo 5">
            <a:extLst>
              <a:ext uri="{FF2B5EF4-FFF2-40B4-BE49-F238E27FC236}">
                <a16:creationId xmlns:a16="http://schemas.microsoft.com/office/drawing/2014/main" id="{03A78364-CF5B-4B94-A741-D5A85759428E}"/>
              </a:ext>
            </a:extLst>
          </p:cNvPr>
          <p:cNvSpPr>
            <a:spLocks noGrp="1"/>
          </p:cNvSpPr>
          <p:nvPr>
            <p:ph type="ctrTitle" idx="4294967295"/>
          </p:nvPr>
        </p:nvSpPr>
        <p:spPr>
          <a:xfrm>
            <a:off x="1845424" y="365125"/>
            <a:ext cx="9508375" cy="915035"/>
          </a:xfrm>
        </p:spPr>
        <p:txBody>
          <a:bodyPr/>
          <a:lstStyle/>
          <a:p>
            <a:r>
              <a:rPr lang="it-IT" dirty="0"/>
              <a:t>QUOTA 100</a:t>
            </a:r>
          </a:p>
        </p:txBody>
      </p:sp>
      <p:sp>
        <p:nvSpPr>
          <p:cNvPr id="9" name="Segnaposto contenuto 8">
            <a:extLst>
              <a:ext uri="{FF2B5EF4-FFF2-40B4-BE49-F238E27FC236}">
                <a16:creationId xmlns:a16="http://schemas.microsoft.com/office/drawing/2014/main" id="{44C3D514-99A9-4339-831B-A8D53A0D326F}"/>
              </a:ext>
            </a:extLst>
          </p:cNvPr>
          <p:cNvSpPr>
            <a:spLocks noGrp="1"/>
          </p:cNvSpPr>
          <p:nvPr>
            <p:ph idx="1"/>
          </p:nvPr>
        </p:nvSpPr>
        <p:spPr/>
        <p:txBody>
          <a:bodyPr>
            <a:normAutofit lnSpcReduction="10000"/>
          </a:bodyPr>
          <a:lstStyle/>
          <a:p>
            <a:r>
              <a:rPr lang="it-IT" dirty="0"/>
              <a:t>La cd. Quota 100 è stata introdotta col D.L. 4/2019 (convertito con legge 26/2019) è un anticipo pensionistico per i lavoratori iscritti presso l’AGO, le gestioni speciali dei lavoratori autonomi, la gestione separata dell’INPS ed i fondi esclusivi e sostitutivi dell’AGO. La norma prevede:</a:t>
            </a:r>
          </a:p>
          <a:p>
            <a:pPr marL="514350" indent="-514350">
              <a:buFont typeface="+mj-lt"/>
              <a:buAutoNum type="arabicPeriod"/>
            </a:pPr>
            <a:r>
              <a:rPr lang="it-IT" dirty="0"/>
              <a:t>la possibilità di andare in pensione con 62 anni e almeno 38 anni di contributi, </a:t>
            </a:r>
          </a:p>
          <a:p>
            <a:pPr marL="514350" indent="-514350">
              <a:buFont typeface="+mj-lt"/>
              <a:buAutoNum type="arabicPeriod"/>
            </a:pPr>
            <a:r>
              <a:rPr lang="it-IT" dirty="0"/>
              <a:t>senza adeguamenti alla speranza di vita, penalità sul calcolo dell’assegno,</a:t>
            </a:r>
          </a:p>
          <a:p>
            <a:pPr marL="514350" indent="-514350">
              <a:buFont typeface="+mj-lt"/>
              <a:buAutoNum type="arabicPeriod"/>
            </a:pPr>
            <a:r>
              <a:rPr lang="it-IT" dirty="0"/>
              <a:t>è una misura temporanea, fine entro il 31 Dicembre 2021 </a:t>
            </a:r>
          </a:p>
        </p:txBody>
      </p:sp>
    </p:spTree>
    <p:extLst>
      <p:ext uri="{BB962C8B-B14F-4D97-AF65-F5344CB8AC3E}">
        <p14:creationId xmlns:p14="http://schemas.microsoft.com/office/powerpoint/2010/main" val="354148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B456132-5AE5-4673-827C-3B93B230D2AC}"/>
              </a:ext>
            </a:extLst>
          </p:cNvPr>
          <p:cNvSpPr>
            <a:spLocks noGrp="1"/>
          </p:cNvSpPr>
          <p:nvPr>
            <p:ph idx="1"/>
          </p:nvPr>
        </p:nvSpPr>
        <p:spPr>
          <a:xfrm>
            <a:off x="1053131" y="1585272"/>
            <a:ext cx="10515600" cy="4937447"/>
          </a:xfrm>
        </p:spPr>
        <p:txBody>
          <a:bodyPr>
            <a:noAutofit/>
          </a:bodyPr>
          <a:lstStyle/>
          <a:p>
            <a:pPr marL="0" indent="0" algn="just">
              <a:buNone/>
            </a:pPr>
            <a:endParaRPr lang="it-IT" sz="2400" dirty="0"/>
          </a:p>
          <a:p>
            <a:pPr marL="0" indent="0" algn="just">
              <a:buNone/>
            </a:pPr>
            <a:r>
              <a:rPr lang="it-IT" sz="2400" dirty="0"/>
              <a:t>L’onere di riscatto è determinato in base alle norme che disciplinano la liquidazione della pensione con il sistema retributivo o con quello contributivo, tenuto conto della collocazione temporale dei periodi oggetto di riscatto. I contributi vengono rivalutati in base al periodo storico di riferimento, come se fossero stati versati al momento. Pertanto, se il periodo oggetto del riscatto si colloca nel sistema retributivo, si utilizzerà il cosiddetto metodo della “riserva matematica” per cui l’importo della somma da versare varia in rapporto a fattori quali l’età, il periodo da riscattare, il sesso, l’anzianità contributiva totale e le retribuzioni percepite negli ultimi anni. Se invece il periodo interessato si colloca nel sistema contributivo, si utilizzerà il meccanismo del cosiddetto calcolo “a percentuale” con l’applicazione dell’aliquota contributiva di finanziamento in vigore alla data presentazione della domanda nella gestione pensionistica ove incide il riscatto. </a:t>
            </a:r>
            <a:r>
              <a:rPr lang="it-IT" sz="2400" dirty="0">
                <a:hlinkClick r:id="rId2" action="ppaction://hlinksldjump"/>
              </a:rPr>
              <a:t>back</a:t>
            </a:r>
            <a:endParaRPr lang="it-IT" sz="2400" dirty="0"/>
          </a:p>
        </p:txBody>
      </p:sp>
      <p:sp>
        <p:nvSpPr>
          <p:cNvPr id="3" name="Segnaposto data 2">
            <a:extLst>
              <a:ext uri="{FF2B5EF4-FFF2-40B4-BE49-F238E27FC236}">
                <a16:creationId xmlns:a16="http://schemas.microsoft.com/office/drawing/2014/main" id="{435E8111-D93E-4FED-9830-EB16CDDEA430}"/>
              </a:ext>
            </a:extLst>
          </p:cNvPr>
          <p:cNvSpPr>
            <a:spLocks noGrp="1"/>
          </p:cNvSpPr>
          <p:nvPr>
            <p:ph type="dt" sz="half" idx="10"/>
          </p:nvPr>
        </p:nvSpPr>
        <p:spPr/>
        <p:txBody>
          <a:bodyPr/>
          <a:lstStyle/>
          <a:p>
            <a:fld id="{6BCC8119-81BF-4E87-A0E9-F9B5DE2099EB}" type="datetime1">
              <a:rPr lang="it-IT" smtClean="0"/>
              <a:t>10/02/2022</a:t>
            </a:fld>
            <a:endParaRPr lang="it-IT" dirty="0"/>
          </a:p>
        </p:txBody>
      </p:sp>
      <p:sp>
        <p:nvSpPr>
          <p:cNvPr id="4" name="Segnaposto piè di pagina 3">
            <a:extLst>
              <a:ext uri="{FF2B5EF4-FFF2-40B4-BE49-F238E27FC236}">
                <a16:creationId xmlns:a16="http://schemas.microsoft.com/office/drawing/2014/main" id="{9DB91169-B56C-477B-B338-6DF5343438C0}"/>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B91EC192-47A8-40AE-B29C-B7639997E2EE}"/>
              </a:ext>
            </a:extLst>
          </p:cNvPr>
          <p:cNvSpPr>
            <a:spLocks noGrp="1"/>
          </p:cNvSpPr>
          <p:nvPr>
            <p:ph type="sldNum" sz="quarter" idx="12"/>
          </p:nvPr>
        </p:nvSpPr>
        <p:spPr/>
        <p:txBody>
          <a:bodyPr/>
          <a:lstStyle/>
          <a:p>
            <a:fld id="{10AFF00E-9DC3-7240-8851-04147A744FC9}" type="slidenum">
              <a:rPr lang="it-IT" smtClean="0"/>
              <a:pPr/>
              <a:t>30</a:t>
            </a:fld>
            <a:endParaRPr lang="it-IT"/>
          </a:p>
        </p:txBody>
      </p:sp>
      <p:sp>
        <p:nvSpPr>
          <p:cNvPr id="6" name="Titolo 5">
            <a:extLst>
              <a:ext uri="{FF2B5EF4-FFF2-40B4-BE49-F238E27FC236}">
                <a16:creationId xmlns:a16="http://schemas.microsoft.com/office/drawing/2014/main" id="{E7F5FD33-7548-40C4-9CCF-F7F746FE025E}"/>
              </a:ext>
            </a:extLst>
          </p:cNvPr>
          <p:cNvSpPr>
            <a:spLocks noGrp="1"/>
          </p:cNvSpPr>
          <p:nvPr>
            <p:ph type="ctrTitle" idx="4294967295"/>
          </p:nvPr>
        </p:nvSpPr>
        <p:spPr/>
        <p:txBody>
          <a:bodyPr/>
          <a:lstStyle/>
          <a:p>
            <a:r>
              <a:rPr lang="it-IT" dirty="0"/>
              <a:t>Riscatto ordinario della Laurea </a:t>
            </a:r>
          </a:p>
        </p:txBody>
      </p:sp>
    </p:spTree>
    <p:extLst>
      <p:ext uri="{BB962C8B-B14F-4D97-AF65-F5344CB8AC3E}">
        <p14:creationId xmlns:p14="http://schemas.microsoft.com/office/powerpoint/2010/main" val="72743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7009088-F9C6-4E3D-90C5-C0B0F4B69F30}"/>
              </a:ext>
            </a:extLst>
          </p:cNvPr>
          <p:cNvSpPr>
            <a:spLocks noGrp="1"/>
          </p:cNvSpPr>
          <p:nvPr>
            <p:ph idx="1"/>
          </p:nvPr>
        </p:nvSpPr>
        <p:spPr>
          <a:xfrm>
            <a:off x="1128584" y="1482810"/>
            <a:ext cx="10652290" cy="4960519"/>
          </a:xfrm>
        </p:spPr>
        <p:txBody>
          <a:bodyPr>
            <a:normAutofit fontScale="92500" lnSpcReduction="10000"/>
          </a:bodyPr>
          <a:lstStyle/>
          <a:p>
            <a:r>
              <a:rPr lang="it-IT" dirty="0"/>
              <a:t>Adesioni 2019: 112.000 uomini e 36.000 donne</a:t>
            </a:r>
          </a:p>
          <a:p>
            <a:r>
              <a:rPr lang="it-IT" dirty="0"/>
              <a:t>Adesioni 2020: 68.000 uomini e 37.000 donne</a:t>
            </a:r>
          </a:p>
          <a:p>
            <a:endParaRPr lang="it-IT" dirty="0"/>
          </a:p>
          <a:p>
            <a:r>
              <a:rPr lang="it-IT" dirty="0"/>
              <a:t>Tasso di adesione tra gli </a:t>
            </a:r>
            <a:r>
              <a:rPr lang="it-IT" i="1" dirty="0"/>
              <a:t>idonei</a:t>
            </a:r>
            <a:r>
              <a:rPr lang="it-IT" dirty="0"/>
              <a:t>: </a:t>
            </a:r>
            <a:r>
              <a:rPr lang="it-IT" b="1" dirty="0"/>
              <a:t>40% nel 2019; 22% nel 2020 </a:t>
            </a:r>
          </a:p>
          <a:p>
            <a:pPr marL="0" indent="0">
              <a:buNone/>
            </a:pPr>
            <a:endParaRPr lang="it-IT" b="1" i="1" dirty="0"/>
          </a:p>
          <a:p>
            <a:pPr marL="0" indent="0">
              <a:buNone/>
            </a:pPr>
            <a:r>
              <a:rPr lang="it-IT" i="1" dirty="0"/>
              <a:t>Un comportamento atteso chi vuole uscire e ha i requisiti lo fa appena può. </a:t>
            </a:r>
          </a:p>
          <a:p>
            <a:pPr marL="0" indent="0">
              <a:buNone/>
            </a:pPr>
            <a:r>
              <a:rPr lang="it-IT" i="1" dirty="0"/>
              <a:t>Almeno nel 2019 la share degli uomini che optano è più alta della share di uomini nel mercato del lavoro. </a:t>
            </a:r>
            <a:r>
              <a:rPr lang="it-IT" b="1" i="1" dirty="0"/>
              <a:t>(68%vs58%)</a:t>
            </a:r>
          </a:p>
          <a:p>
            <a:pPr marL="0" indent="0">
              <a:buNone/>
            </a:pPr>
            <a:endParaRPr lang="it-IT" dirty="0"/>
          </a:p>
          <a:p>
            <a:r>
              <a:rPr lang="it-IT" dirty="0"/>
              <a:t>Chi sono i </a:t>
            </a:r>
            <a:r>
              <a:rPr lang="it-IT" i="1" dirty="0"/>
              <a:t>centisti</a:t>
            </a:r>
            <a:r>
              <a:rPr lang="it-IT" dirty="0"/>
              <a:t>?</a:t>
            </a:r>
          </a:p>
          <a:p>
            <a:pPr marL="0" indent="0">
              <a:buNone/>
            </a:pPr>
            <a:r>
              <a:rPr lang="it-IT" dirty="0"/>
              <a:t>… </a:t>
            </a:r>
            <a:r>
              <a:rPr lang="it-IT" b="1" dirty="0"/>
              <a:t>uomini</a:t>
            </a:r>
            <a:r>
              <a:rPr lang="it-IT" dirty="0"/>
              <a:t>, dipendenti pubblici, con redditi medi ma anche fragili …</a:t>
            </a:r>
          </a:p>
          <a:p>
            <a:pPr marL="0" indent="0">
              <a:buNone/>
            </a:pPr>
            <a:endParaRPr lang="it-IT" dirty="0"/>
          </a:p>
          <a:p>
            <a:pPr marL="0" indent="0">
              <a:buNone/>
            </a:pPr>
            <a:endParaRPr lang="it-IT" dirty="0"/>
          </a:p>
          <a:p>
            <a:pPr marL="0" indent="0">
              <a:buNone/>
            </a:pPr>
            <a:endParaRPr lang="it-IT" dirty="0"/>
          </a:p>
          <a:p>
            <a:pPr marL="0" indent="0">
              <a:buNone/>
            </a:pPr>
            <a:endParaRPr lang="it-IT" dirty="0"/>
          </a:p>
        </p:txBody>
      </p:sp>
      <p:sp>
        <p:nvSpPr>
          <p:cNvPr id="3" name="Segnaposto data 2">
            <a:extLst>
              <a:ext uri="{FF2B5EF4-FFF2-40B4-BE49-F238E27FC236}">
                <a16:creationId xmlns:a16="http://schemas.microsoft.com/office/drawing/2014/main" id="{44BEA5A4-3EA4-425A-A6AA-AE4BB5123F71}"/>
              </a:ext>
            </a:extLst>
          </p:cNvPr>
          <p:cNvSpPr>
            <a:spLocks noGrp="1"/>
          </p:cNvSpPr>
          <p:nvPr>
            <p:ph type="dt" sz="half" idx="10"/>
          </p:nvPr>
        </p:nvSpPr>
        <p:spPr/>
        <p:txBody>
          <a:bodyPr/>
          <a:lstStyle/>
          <a:p>
            <a:fld id="{3460DC43-F7DF-4157-98F9-B136C0E3D47D}" type="datetime1">
              <a:rPr lang="it-IT" smtClean="0"/>
              <a:t>10/02/2022</a:t>
            </a:fld>
            <a:endParaRPr lang="it-IT" dirty="0"/>
          </a:p>
        </p:txBody>
      </p:sp>
      <p:sp>
        <p:nvSpPr>
          <p:cNvPr id="4" name="Segnaposto piè di pagina 3">
            <a:extLst>
              <a:ext uri="{FF2B5EF4-FFF2-40B4-BE49-F238E27FC236}">
                <a16:creationId xmlns:a16="http://schemas.microsoft.com/office/drawing/2014/main" id="{D640027B-4D82-4A4A-AB21-B376E7862E77}"/>
              </a:ext>
            </a:extLst>
          </p:cNvPr>
          <p:cNvSpPr>
            <a:spLocks noGrp="1"/>
          </p:cNvSpPr>
          <p:nvPr>
            <p:ph type="ftr" sz="quarter" idx="11"/>
          </p:nvPr>
        </p:nvSpPr>
        <p:spPr/>
        <p:txBody>
          <a:bodyPr/>
          <a:lstStyle/>
          <a:p>
            <a:r>
              <a:rPr lang="it-IT"/>
              <a:t>Donne e Pensioni </a:t>
            </a:r>
            <a:endParaRPr lang="it-IT" dirty="0"/>
          </a:p>
        </p:txBody>
      </p:sp>
      <p:sp>
        <p:nvSpPr>
          <p:cNvPr id="5" name="Segnaposto numero diapositiva 4">
            <a:extLst>
              <a:ext uri="{FF2B5EF4-FFF2-40B4-BE49-F238E27FC236}">
                <a16:creationId xmlns:a16="http://schemas.microsoft.com/office/drawing/2014/main" id="{61993CF8-4845-4B89-AE41-686369B45649}"/>
              </a:ext>
            </a:extLst>
          </p:cNvPr>
          <p:cNvSpPr>
            <a:spLocks noGrp="1"/>
          </p:cNvSpPr>
          <p:nvPr>
            <p:ph type="sldNum" sz="quarter" idx="12"/>
          </p:nvPr>
        </p:nvSpPr>
        <p:spPr/>
        <p:txBody>
          <a:bodyPr/>
          <a:lstStyle/>
          <a:p>
            <a:fld id="{10AFF00E-9DC3-7240-8851-04147A744FC9}" type="slidenum">
              <a:rPr lang="it-IT" smtClean="0"/>
              <a:pPr/>
              <a:t>4</a:t>
            </a:fld>
            <a:endParaRPr lang="it-IT" dirty="0"/>
          </a:p>
        </p:txBody>
      </p:sp>
      <p:sp>
        <p:nvSpPr>
          <p:cNvPr id="6" name="Titolo 5">
            <a:extLst>
              <a:ext uri="{FF2B5EF4-FFF2-40B4-BE49-F238E27FC236}">
                <a16:creationId xmlns:a16="http://schemas.microsoft.com/office/drawing/2014/main" id="{C854DEEC-5EFD-4282-85BD-56170BF72FC4}"/>
              </a:ext>
            </a:extLst>
          </p:cNvPr>
          <p:cNvSpPr>
            <a:spLocks noGrp="1"/>
          </p:cNvSpPr>
          <p:nvPr>
            <p:ph type="ctrTitle" idx="4294967295"/>
          </p:nvPr>
        </p:nvSpPr>
        <p:spPr>
          <a:xfrm>
            <a:off x="1697716" y="8392"/>
            <a:ext cx="9787890" cy="1325563"/>
          </a:xfrm>
        </p:spPr>
        <p:txBody>
          <a:bodyPr/>
          <a:lstStyle/>
          <a:p>
            <a:pPr>
              <a:lnSpc>
                <a:spcPct val="100000"/>
              </a:lnSpc>
              <a:spcAft>
                <a:spcPts val="600"/>
              </a:spcAft>
            </a:pPr>
            <a:r>
              <a:rPr lang="it-IT" dirty="0"/>
              <a:t>Quota 100  </a:t>
            </a:r>
          </a:p>
        </p:txBody>
      </p:sp>
    </p:spTree>
    <p:extLst>
      <p:ext uri="{BB962C8B-B14F-4D97-AF65-F5344CB8AC3E}">
        <p14:creationId xmlns:p14="http://schemas.microsoft.com/office/powerpoint/2010/main" val="14248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1167FBB2-46C5-452C-9AEE-C4619122D8A8}"/>
              </a:ext>
            </a:extLst>
          </p:cNvPr>
          <p:cNvSpPr>
            <a:spLocks noGrp="1"/>
          </p:cNvSpPr>
          <p:nvPr>
            <p:ph type="dt" sz="half" idx="10"/>
          </p:nvPr>
        </p:nvSpPr>
        <p:spPr/>
        <p:txBody>
          <a:bodyPr/>
          <a:lstStyle/>
          <a:p>
            <a:fld id="{6A95D9CB-038E-4AC9-81B6-B40F5DF2E3AA}" type="datetime1">
              <a:rPr lang="it-IT" smtClean="0"/>
              <a:t>10/02/2022</a:t>
            </a:fld>
            <a:endParaRPr lang="it-IT" dirty="0"/>
          </a:p>
        </p:txBody>
      </p:sp>
      <p:sp>
        <p:nvSpPr>
          <p:cNvPr id="4" name="Segnaposto piè di pagina 3">
            <a:extLst>
              <a:ext uri="{FF2B5EF4-FFF2-40B4-BE49-F238E27FC236}">
                <a16:creationId xmlns:a16="http://schemas.microsoft.com/office/drawing/2014/main" id="{04521E6F-BC4D-4139-A3EC-48E2152AC3DE}"/>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05261062-CBE7-4C54-A0A4-1D7718EC45DC}"/>
              </a:ext>
            </a:extLst>
          </p:cNvPr>
          <p:cNvSpPr>
            <a:spLocks noGrp="1"/>
          </p:cNvSpPr>
          <p:nvPr>
            <p:ph type="sldNum" sz="quarter" idx="12"/>
          </p:nvPr>
        </p:nvSpPr>
        <p:spPr/>
        <p:txBody>
          <a:bodyPr/>
          <a:lstStyle/>
          <a:p>
            <a:fld id="{10AFF00E-9DC3-7240-8851-04147A744FC9}" type="slidenum">
              <a:rPr lang="it-IT" smtClean="0"/>
              <a:pPr/>
              <a:t>5</a:t>
            </a:fld>
            <a:endParaRPr lang="it-IT"/>
          </a:p>
        </p:txBody>
      </p:sp>
      <p:sp>
        <p:nvSpPr>
          <p:cNvPr id="6" name="Titolo 5">
            <a:extLst>
              <a:ext uri="{FF2B5EF4-FFF2-40B4-BE49-F238E27FC236}">
                <a16:creationId xmlns:a16="http://schemas.microsoft.com/office/drawing/2014/main" id="{7673059D-D9A8-4BAA-AE05-E837AEC052A1}"/>
              </a:ext>
            </a:extLst>
          </p:cNvPr>
          <p:cNvSpPr>
            <a:spLocks noGrp="1"/>
          </p:cNvSpPr>
          <p:nvPr>
            <p:ph type="ctrTitle" idx="4294967295"/>
          </p:nvPr>
        </p:nvSpPr>
        <p:spPr>
          <a:xfrm>
            <a:off x="1578032" y="53488"/>
            <a:ext cx="10515600" cy="1325563"/>
          </a:xfrm>
        </p:spPr>
        <p:txBody>
          <a:bodyPr/>
          <a:lstStyle/>
          <a:p>
            <a:r>
              <a:rPr lang="it-IT" dirty="0"/>
              <a:t>Q100 domande accolte nel 2019 e 2020</a:t>
            </a:r>
          </a:p>
        </p:txBody>
      </p:sp>
      <p:pic>
        <p:nvPicPr>
          <p:cNvPr id="14" name="Immagine 13">
            <a:extLst>
              <a:ext uri="{FF2B5EF4-FFF2-40B4-BE49-F238E27FC236}">
                <a16:creationId xmlns:a16="http://schemas.microsoft.com/office/drawing/2014/main" id="{AE3179C1-7CFC-4CEA-9AB5-A0ED784838E0}"/>
              </a:ext>
            </a:extLst>
          </p:cNvPr>
          <p:cNvPicPr>
            <a:picLocks noChangeAspect="1"/>
          </p:cNvPicPr>
          <p:nvPr/>
        </p:nvPicPr>
        <p:blipFill>
          <a:blip r:embed="rId2"/>
          <a:stretch>
            <a:fillRect/>
          </a:stretch>
        </p:blipFill>
        <p:spPr>
          <a:xfrm>
            <a:off x="1192414" y="1379051"/>
            <a:ext cx="9662868" cy="5143669"/>
          </a:xfrm>
          <a:prstGeom prst="rect">
            <a:avLst/>
          </a:prstGeom>
        </p:spPr>
      </p:pic>
      <p:sp>
        <p:nvSpPr>
          <p:cNvPr id="2" name="Ovale 1">
            <a:extLst>
              <a:ext uri="{FF2B5EF4-FFF2-40B4-BE49-F238E27FC236}">
                <a16:creationId xmlns:a16="http://schemas.microsoft.com/office/drawing/2014/main" id="{0C8DA526-F4FD-45CC-A42D-EAF634F2991A}"/>
              </a:ext>
            </a:extLst>
          </p:cNvPr>
          <p:cNvSpPr/>
          <p:nvPr/>
        </p:nvSpPr>
        <p:spPr>
          <a:xfrm>
            <a:off x="6417425" y="3358342"/>
            <a:ext cx="872837" cy="324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8263B565-3367-4D4C-B68B-D7E6E117834A}"/>
              </a:ext>
            </a:extLst>
          </p:cNvPr>
          <p:cNvSpPr/>
          <p:nvPr/>
        </p:nvSpPr>
        <p:spPr>
          <a:xfrm>
            <a:off x="4314305" y="2111433"/>
            <a:ext cx="798021" cy="340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375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718E3552-C068-487D-A875-5E86C319535B}"/>
              </a:ext>
            </a:extLst>
          </p:cNvPr>
          <p:cNvSpPr>
            <a:spLocks noGrp="1"/>
          </p:cNvSpPr>
          <p:nvPr>
            <p:ph idx="1"/>
          </p:nvPr>
        </p:nvSpPr>
        <p:spPr/>
        <p:txBody>
          <a:bodyPr/>
          <a:lstStyle/>
          <a:p>
            <a:r>
              <a:rPr lang="it-IT" dirty="0"/>
              <a:t>Si è estratto un campione casuale del </a:t>
            </a:r>
            <a:r>
              <a:rPr lang="it-IT" b="1" dirty="0"/>
              <a:t>13% </a:t>
            </a:r>
            <a:r>
              <a:rPr lang="it-IT" dirty="0"/>
              <a:t>di estratti conto INPS con data di nascita dal 1950.</a:t>
            </a:r>
          </a:p>
          <a:p>
            <a:r>
              <a:rPr lang="it-IT" dirty="0"/>
              <a:t>Tra questi 97250 individui hanno un età tra 62 e 66 anni e un anzianità contributiva tra 33 e 38 anni.</a:t>
            </a:r>
          </a:p>
          <a:p>
            <a:r>
              <a:rPr lang="it-IT" dirty="0"/>
              <a:t>Il take up tra coloro che hanno i requisiti in questo campione è del </a:t>
            </a:r>
            <a:r>
              <a:rPr lang="it-IT" b="1" dirty="0"/>
              <a:t>40% </a:t>
            </a:r>
            <a:r>
              <a:rPr lang="it-IT" dirty="0"/>
              <a:t>nel 2019 e del </a:t>
            </a:r>
            <a:r>
              <a:rPr lang="it-IT" b="1" dirty="0"/>
              <a:t>22%</a:t>
            </a:r>
            <a:r>
              <a:rPr lang="it-IT" dirty="0"/>
              <a:t> nel 2020.</a:t>
            </a:r>
          </a:p>
          <a:p>
            <a:endParaRPr lang="it-IT" dirty="0"/>
          </a:p>
          <a:p>
            <a:pPr marL="0" indent="0" algn="ctr">
              <a:buNone/>
            </a:pPr>
            <a:r>
              <a:rPr lang="it-IT" b="1" dirty="0"/>
              <a:t>Confrontiamo ora i «centisti» con gli idonei che non hanno optato.</a:t>
            </a:r>
          </a:p>
          <a:p>
            <a:endParaRPr lang="it-IT" dirty="0"/>
          </a:p>
        </p:txBody>
      </p:sp>
      <p:sp>
        <p:nvSpPr>
          <p:cNvPr id="3" name="Segnaposto data 2">
            <a:extLst>
              <a:ext uri="{FF2B5EF4-FFF2-40B4-BE49-F238E27FC236}">
                <a16:creationId xmlns:a16="http://schemas.microsoft.com/office/drawing/2014/main" id="{09446F36-F598-4FDE-BB7C-6CCC9020AE72}"/>
              </a:ext>
            </a:extLst>
          </p:cNvPr>
          <p:cNvSpPr>
            <a:spLocks noGrp="1"/>
          </p:cNvSpPr>
          <p:nvPr>
            <p:ph type="dt" sz="half" idx="10"/>
          </p:nvPr>
        </p:nvSpPr>
        <p:spPr/>
        <p:txBody>
          <a:bodyPr/>
          <a:lstStyle/>
          <a:p>
            <a:fld id="{FE257513-CA73-4A24-BC0A-96C8801017AD}" type="datetime1">
              <a:rPr lang="it-IT" smtClean="0"/>
              <a:t>10/02/2022</a:t>
            </a:fld>
            <a:endParaRPr lang="it-IT" dirty="0"/>
          </a:p>
        </p:txBody>
      </p:sp>
      <p:sp>
        <p:nvSpPr>
          <p:cNvPr id="4" name="Segnaposto piè di pagina 3">
            <a:extLst>
              <a:ext uri="{FF2B5EF4-FFF2-40B4-BE49-F238E27FC236}">
                <a16:creationId xmlns:a16="http://schemas.microsoft.com/office/drawing/2014/main" id="{2DB93224-4C18-42EA-9F85-3D06FECB8128}"/>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73339A41-7D71-4261-9F29-13A5B054296F}"/>
              </a:ext>
            </a:extLst>
          </p:cNvPr>
          <p:cNvSpPr>
            <a:spLocks noGrp="1"/>
          </p:cNvSpPr>
          <p:nvPr>
            <p:ph type="sldNum" sz="quarter" idx="12"/>
          </p:nvPr>
        </p:nvSpPr>
        <p:spPr/>
        <p:txBody>
          <a:bodyPr/>
          <a:lstStyle/>
          <a:p>
            <a:fld id="{10AFF00E-9DC3-7240-8851-04147A744FC9}" type="slidenum">
              <a:rPr lang="it-IT" smtClean="0"/>
              <a:pPr/>
              <a:t>6</a:t>
            </a:fld>
            <a:endParaRPr lang="it-IT"/>
          </a:p>
        </p:txBody>
      </p:sp>
      <p:sp>
        <p:nvSpPr>
          <p:cNvPr id="6" name="Titolo 5">
            <a:extLst>
              <a:ext uri="{FF2B5EF4-FFF2-40B4-BE49-F238E27FC236}">
                <a16:creationId xmlns:a16="http://schemas.microsoft.com/office/drawing/2014/main" id="{1BD9EE59-E756-4A27-98AA-E08F0F2AB245}"/>
              </a:ext>
            </a:extLst>
          </p:cNvPr>
          <p:cNvSpPr>
            <a:spLocks noGrp="1"/>
          </p:cNvSpPr>
          <p:nvPr>
            <p:ph type="ctrTitle" idx="4294967295"/>
          </p:nvPr>
        </p:nvSpPr>
        <p:spPr>
          <a:xfrm>
            <a:off x="1760912" y="124055"/>
            <a:ext cx="10515600" cy="1325563"/>
          </a:xfrm>
        </p:spPr>
        <p:txBody>
          <a:bodyPr/>
          <a:lstStyle/>
          <a:p>
            <a:r>
              <a:rPr lang="it-IT" dirty="0"/>
              <a:t>Analisi del take up Q100</a:t>
            </a:r>
          </a:p>
        </p:txBody>
      </p:sp>
    </p:spTree>
    <p:extLst>
      <p:ext uri="{BB962C8B-B14F-4D97-AF65-F5344CB8AC3E}">
        <p14:creationId xmlns:p14="http://schemas.microsoft.com/office/powerpoint/2010/main" val="33150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1D0BC35E-3538-4856-8910-BA0572E06D17}"/>
              </a:ext>
            </a:extLst>
          </p:cNvPr>
          <p:cNvPicPr>
            <a:picLocks noGrp="1" noChangeAspect="1"/>
          </p:cNvPicPr>
          <p:nvPr>
            <p:ph idx="1"/>
          </p:nvPr>
        </p:nvPicPr>
        <p:blipFill>
          <a:blip r:embed="rId2"/>
          <a:stretch>
            <a:fillRect/>
          </a:stretch>
        </p:blipFill>
        <p:spPr>
          <a:xfrm>
            <a:off x="2355273" y="1099126"/>
            <a:ext cx="6807200" cy="5455343"/>
          </a:xfrm>
          <a:prstGeom prst="rect">
            <a:avLst/>
          </a:prstGeom>
        </p:spPr>
      </p:pic>
      <p:sp>
        <p:nvSpPr>
          <p:cNvPr id="3" name="Segnaposto data 2">
            <a:extLst>
              <a:ext uri="{FF2B5EF4-FFF2-40B4-BE49-F238E27FC236}">
                <a16:creationId xmlns:a16="http://schemas.microsoft.com/office/drawing/2014/main" id="{B546A82F-930B-4A03-8385-71133A3549B8}"/>
              </a:ext>
            </a:extLst>
          </p:cNvPr>
          <p:cNvSpPr>
            <a:spLocks noGrp="1"/>
          </p:cNvSpPr>
          <p:nvPr>
            <p:ph type="dt" sz="half" idx="10"/>
          </p:nvPr>
        </p:nvSpPr>
        <p:spPr/>
        <p:txBody>
          <a:bodyPr/>
          <a:lstStyle/>
          <a:p>
            <a:fld id="{7A9B4543-BBC8-4325-9368-0239737F3A7B}" type="datetime1">
              <a:rPr lang="it-IT" smtClean="0"/>
              <a:t>10/02/2022</a:t>
            </a:fld>
            <a:endParaRPr lang="it-IT" dirty="0"/>
          </a:p>
        </p:txBody>
      </p:sp>
      <p:sp>
        <p:nvSpPr>
          <p:cNvPr id="4" name="Segnaposto piè di pagina 3">
            <a:extLst>
              <a:ext uri="{FF2B5EF4-FFF2-40B4-BE49-F238E27FC236}">
                <a16:creationId xmlns:a16="http://schemas.microsoft.com/office/drawing/2014/main" id="{490F2300-9299-4A6A-994C-438845AFF951}"/>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DCB2A42A-A3FF-4E65-90D1-171D03914CCF}"/>
              </a:ext>
            </a:extLst>
          </p:cNvPr>
          <p:cNvSpPr>
            <a:spLocks noGrp="1"/>
          </p:cNvSpPr>
          <p:nvPr>
            <p:ph type="sldNum" sz="quarter" idx="12"/>
          </p:nvPr>
        </p:nvSpPr>
        <p:spPr/>
        <p:txBody>
          <a:bodyPr/>
          <a:lstStyle/>
          <a:p>
            <a:fld id="{10AFF00E-9DC3-7240-8851-04147A744FC9}" type="slidenum">
              <a:rPr lang="it-IT" smtClean="0"/>
              <a:pPr/>
              <a:t>7</a:t>
            </a:fld>
            <a:endParaRPr lang="it-IT"/>
          </a:p>
        </p:txBody>
      </p:sp>
      <p:sp>
        <p:nvSpPr>
          <p:cNvPr id="6" name="Titolo 5">
            <a:extLst>
              <a:ext uri="{FF2B5EF4-FFF2-40B4-BE49-F238E27FC236}">
                <a16:creationId xmlns:a16="http://schemas.microsoft.com/office/drawing/2014/main" id="{05875F75-4A87-4B89-A344-A1045912D6BE}"/>
              </a:ext>
            </a:extLst>
          </p:cNvPr>
          <p:cNvSpPr>
            <a:spLocks noGrp="1"/>
          </p:cNvSpPr>
          <p:nvPr>
            <p:ph type="ctrTitle" idx="4294967295"/>
          </p:nvPr>
        </p:nvSpPr>
        <p:spPr>
          <a:xfrm>
            <a:off x="1461655" y="0"/>
            <a:ext cx="10515600" cy="1325563"/>
          </a:xfrm>
        </p:spPr>
        <p:txBody>
          <a:bodyPr/>
          <a:lstStyle/>
          <a:p>
            <a:r>
              <a:rPr lang="it-IT" dirty="0"/>
              <a:t>Take up 2019 vs 2020, per tipo di contributo</a:t>
            </a:r>
          </a:p>
        </p:txBody>
      </p:sp>
    </p:spTree>
    <p:extLst>
      <p:ext uri="{BB962C8B-B14F-4D97-AF65-F5344CB8AC3E}">
        <p14:creationId xmlns:p14="http://schemas.microsoft.com/office/powerpoint/2010/main" val="257717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B13E9134-2B79-4CB2-988C-FE0BA873C413}"/>
              </a:ext>
            </a:extLst>
          </p:cNvPr>
          <p:cNvPicPr>
            <a:picLocks noGrp="1" noChangeAspect="1"/>
          </p:cNvPicPr>
          <p:nvPr>
            <p:ph idx="1"/>
          </p:nvPr>
        </p:nvPicPr>
        <p:blipFill>
          <a:blip r:embed="rId2"/>
          <a:stretch>
            <a:fillRect/>
          </a:stretch>
        </p:blipFill>
        <p:spPr>
          <a:xfrm>
            <a:off x="2294314" y="1105755"/>
            <a:ext cx="7198822" cy="5220229"/>
          </a:xfrm>
          <a:prstGeom prst="rect">
            <a:avLst/>
          </a:prstGeom>
        </p:spPr>
      </p:pic>
      <p:sp>
        <p:nvSpPr>
          <p:cNvPr id="3" name="Segnaposto data 2">
            <a:extLst>
              <a:ext uri="{FF2B5EF4-FFF2-40B4-BE49-F238E27FC236}">
                <a16:creationId xmlns:a16="http://schemas.microsoft.com/office/drawing/2014/main" id="{C32A8EA1-1704-4770-AA7A-AEB194FC5B2B}"/>
              </a:ext>
            </a:extLst>
          </p:cNvPr>
          <p:cNvSpPr>
            <a:spLocks noGrp="1"/>
          </p:cNvSpPr>
          <p:nvPr>
            <p:ph type="dt" sz="half" idx="10"/>
          </p:nvPr>
        </p:nvSpPr>
        <p:spPr/>
        <p:txBody>
          <a:bodyPr/>
          <a:lstStyle/>
          <a:p>
            <a:fld id="{63904966-E22D-4FC0-B35E-EFA06BD771BA}" type="datetime1">
              <a:rPr lang="it-IT" smtClean="0"/>
              <a:t>10/02/2022</a:t>
            </a:fld>
            <a:endParaRPr lang="it-IT" dirty="0"/>
          </a:p>
        </p:txBody>
      </p:sp>
      <p:sp>
        <p:nvSpPr>
          <p:cNvPr id="4" name="Segnaposto piè di pagina 3">
            <a:extLst>
              <a:ext uri="{FF2B5EF4-FFF2-40B4-BE49-F238E27FC236}">
                <a16:creationId xmlns:a16="http://schemas.microsoft.com/office/drawing/2014/main" id="{E024588C-DFAC-45B0-A201-3DCD5F88325E}"/>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A9B3F858-C93E-4194-BE6D-4E356DFFDBE2}"/>
              </a:ext>
            </a:extLst>
          </p:cNvPr>
          <p:cNvSpPr>
            <a:spLocks noGrp="1"/>
          </p:cNvSpPr>
          <p:nvPr>
            <p:ph type="sldNum" sz="quarter" idx="12"/>
          </p:nvPr>
        </p:nvSpPr>
        <p:spPr/>
        <p:txBody>
          <a:bodyPr/>
          <a:lstStyle/>
          <a:p>
            <a:fld id="{10AFF00E-9DC3-7240-8851-04147A744FC9}" type="slidenum">
              <a:rPr lang="it-IT" smtClean="0"/>
              <a:pPr/>
              <a:t>8</a:t>
            </a:fld>
            <a:endParaRPr lang="it-IT"/>
          </a:p>
        </p:txBody>
      </p:sp>
      <p:sp>
        <p:nvSpPr>
          <p:cNvPr id="6" name="Titolo 5">
            <a:extLst>
              <a:ext uri="{FF2B5EF4-FFF2-40B4-BE49-F238E27FC236}">
                <a16:creationId xmlns:a16="http://schemas.microsoft.com/office/drawing/2014/main" id="{F4AE5EF7-0BE1-4D44-B9C3-6A98FF904562}"/>
              </a:ext>
            </a:extLst>
          </p:cNvPr>
          <p:cNvSpPr>
            <a:spLocks noGrp="1"/>
          </p:cNvSpPr>
          <p:nvPr>
            <p:ph type="ctrTitle" idx="4294967295"/>
          </p:nvPr>
        </p:nvSpPr>
        <p:spPr>
          <a:xfrm>
            <a:off x="1744287" y="65468"/>
            <a:ext cx="10515600" cy="1325563"/>
          </a:xfrm>
        </p:spPr>
        <p:txBody>
          <a:bodyPr/>
          <a:lstStyle/>
          <a:p>
            <a:r>
              <a:rPr lang="it-IT" dirty="0"/>
              <a:t>Differenze di genere nel Take up</a:t>
            </a:r>
          </a:p>
        </p:txBody>
      </p:sp>
    </p:spTree>
    <p:extLst>
      <p:ext uri="{BB962C8B-B14F-4D97-AF65-F5344CB8AC3E}">
        <p14:creationId xmlns:p14="http://schemas.microsoft.com/office/powerpoint/2010/main" val="168790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CFD60124-2945-4808-9764-129ACC473C14}"/>
              </a:ext>
            </a:extLst>
          </p:cNvPr>
          <p:cNvPicPr>
            <a:picLocks noGrp="1" noChangeAspect="1"/>
          </p:cNvPicPr>
          <p:nvPr>
            <p:ph idx="1"/>
          </p:nvPr>
        </p:nvPicPr>
        <p:blipFill>
          <a:blip r:embed="rId2"/>
          <a:stretch>
            <a:fillRect/>
          </a:stretch>
        </p:blipFill>
        <p:spPr>
          <a:xfrm>
            <a:off x="1711724" y="1435331"/>
            <a:ext cx="9642076" cy="4738861"/>
          </a:xfrm>
          <a:prstGeom prst="rect">
            <a:avLst/>
          </a:prstGeom>
        </p:spPr>
      </p:pic>
      <p:sp>
        <p:nvSpPr>
          <p:cNvPr id="3" name="Segnaposto data 2">
            <a:extLst>
              <a:ext uri="{FF2B5EF4-FFF2-40B4-BE49-F238E27FC236}">
                <a16:creationId xmlns:a16="http://schemas.microsoft.com/office/drawing/2014/main" id="{27D98E83-6CA4-4181-B96D-BFCA3103E1AB}"/>
              </a:ext>
            </a:extLst>
          </p:cNvPr>
          <p:cNvSpPr>
            <a:spLocks noGrp="1"/>
          </p:cNvSpPr>
          <p:nvPr>
            <p:ph type="dt" sz="half" idx="10"/>
          </p:nvPr>
        </p:nvSpPr>
        <p:spPr/>
        <p:txBody>
          <a:bodyPr/>
          <a:lstStyle/>
          <a:p>
            <a:fld id="{D8AE22EE-2C96-473C-9016-6E2BC7EE01F2}" type="datetime1">
              <a:rPr lang="it-IT" smtClean="0"/>
              <a:t>10/02/2022</a:t>
            </a:fld>
            <a:endParaRPr lang="it-IT" dirty="0"/>
          </a:p>
        </p:txBody>
      </p:sp>
      <p:sp>
        <p:nvSpPr>
          <p:cNvPr id="4" name="Segnaposto piè di pagina 3">
            <a:extLst>
              <a:ext uri="{FF2B5EF4-FFF2-40B4-BE49-F238E27FC236}">
                <a16:creationId xmlns:a16="http://schemas.microsoft.com/office/drawing/2014/main" id="{E3554215-870B-4787-8060-F805CE27A256}"/>
              </a:ext>
            </a:extLst>
          </p:cNvPr>
          <p:cNvSpPr>
            <a:spLocks noGrp="1"/>
          </p:cNvSpPr>
          <p:nvPr>
            <p:ph type="ftr" sz="quarter" idx="11"/>
          </p:nvPr>
        </p:nvSpPr>
        <p:spPr/>
        <p:txBody>
          <a:bodyPr/>
          <a:lstStyle/>
          <a:p>
            <a:r>
              <a:rPr lang="it-IT"/>
              <a:t>Donne e Pensioni </a:t>
            </a:r>
          </a:p>
        </p:txBody>
      </p:sp>
      <p:sp>
        <p:nvSpPr>
          <p:cNvPr id="5" name="Segnaposto numero diapositiva 4">
            <a:extLst>
              <a:ext uri="{FF2B5EF4-FFF2-40B4-BE49-F238E27FC236}">
                <a16:creationId xmlns:a16="http://schemas.microsoft.com/office/drawing/2014/main" id="{29930594-2EBB-4A54-ACD7-AA273B109F42}"/>
              </a:ext>
            </a:extLst>
          </p:cNvPr>
          <p:cNvSpPr>
            <a:spLocks noGrp="1"/>
          </p:cNvSpPr>
          <p:nvPr>
            <p:ph type="sldNum" sz="quarter" idx="12"/>
          </p:nvPr>
        </p:nvSpPr>
        <p:spPr/>
        <p:txBody>
          <a:bodyPr/>
          <a:lstStyle/>
          <a:p>
            <a:fld id="{10AFF00E-9DC3-7240-8851-04147A744FC9}" type="slidenum">
              <a:rPr lang="it-IT" smtClean="0"/>
              <a:pPr/>
              <a:t>9</a:t>
            </a:fld>
            <a:endParaRPr lang="it-IT"/>
          </a:p>
        </p:txBody>
      </p:sp>
      <p:sp>
        <p:nvSpPr>
          <p:cNvPr id="6" name="Titolo 5">
            <a:extLst>
              <a:ext uri="{FF2B5EF4-FFF2-40B4-BE49-F238E27FC236}">
                <a16:creationId xmlns:a16="http://schemas.microsoft.com/office/drawing/2014/main" id="{27CEC9DF-9A01-4D02-8300-46341F712E24}"/>
              </a:ext>
            </a:extLst>
          </p:cNvPr>
          <p:cNvSpPr>
            <a:spLocks noGrp="1"/>
          </p:cNvSpPr>
          <p:nvPr>
            <p:ph type="ctrTitle" idx="4294967295"/>
          </p:nvPr>
        </p:nvSpPr>
        <p:spPr>
          <a:xfrm>
            <a:off x="1860665" y="24303"/>
            <a:ext cx="10515600" cy="1325563"/>
          </a:xfrm>
        </p:spPr>
        <p:txBody>
          <a:bodyPr/>
          <a:lstStyle/>
          <a:p>
            <a:r>
              <a:rPr lang="it-IT" dirty="0"/>
              <a:t>Impressioni da una logistica …</a:t>
            </a:r>
          </a:p>
        </p:txBody>
      </p:sp>
      <p:sp>
        <p:nvSpPr>
          <p:cNvPr id="2" name="CasellaDiTesto 1">
            <a:extLst>
              <a:ext uri="{FF2B5EF4-FFF2-40B4-BE49-F238E27FC236}">
                <a16:creationId xmlns:a16="http://schemas.microsoft.com/office/drawing/2014/main" id="{409D81DC-448E-4199-AF21-E77CC27DC030}"/>
              </a:ext>
            </a:extLst>
          </p:cNvPr>
          <p:cNvSpPr txBox="1"/>
          <p:nvPr/>
        </p:nvSpPr>
        <p:spPr>
          <a:xfrm>
            <a:off x="8153400" y="1090274"/>
            <a:ext cx="2977342" cy="369332"/>
          </a:xfrm>
          <a:prstGeom prst="rect">
            <a:avLst/>
          </a:prstGeom>
          <a:noFill/>
        </p:spPr>
        <p:txBody>
          <a:bodyPr wrap="square" rtlCol="0">
            <a:spAutoFit/>
          </a:bodyPr>
          <a:lstStyle/>
          <a:p>
            <a:r>
              <a:rPr lang="it-IT" dirty="0"/>
              <a:t>40% nel 2019; 22% nel 2020</a:t>
            </a:r>
          </a:p>
        </p:txBody>
      </p:sp>
      <p:cxnSp>
        <p:nvCxnSpPr>
          <p:cNvPr id="9" name="Connettore 2 8">
            <a:extLst>
              <a:ext uri="{FF2B5EF4-FFF2-40B4-BE49-F238E27FC236}">
                <a16:creationId xmlns:a16="http://schemas.microsoft.com/office/drawing/2014/main" id="{E8F5977F-B6C7-4CB7-8143-03C792650EBA}"/>
              </a:ext>
            </a:extLst>
          </p:cNvPr>
          <p:cNvCxnSpPr>
            <a:cxnSpLocks/>
            <a:stCxn id="2" idx="1"/>
          </p:cNvCxnSpPr>
          <p:nvPr/>
        </p:nvCxnSpPr>
        <p:spPr>
          <a:xfrm flipH="1">
            <a:off x="7539644" y="1274940"/>
            <a:ext cx="613756" cy="387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44407"/>
      </p:ext>
    </p:extLst>
  </p:cSld>
  <p:clrMapOvr>
    <a:masterClrMapping/>
  </p:clrMapOvr>
</p:sld>
</file>

<file path=ppt/theme/theme1.xml><?xml version="1.0" encoding="utf-8"?>
<a:theme xmlns:a="http://schemas.openxmlformats.org/drawingml/2006/main" name="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capitolo_5_2020</Template>
  <TotalTime>2493</TotalTime>
  <Words>1430</Words>
  <Application>Microsoft Office PowerPoint</Application>
  <PresentationFormat>Widescreen</PresentationFormat>
  <Paragraphs>202</Paragraphs>
  <Slides>30</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Arial</vt:lpstr>
      <vt:lpstr>Calibri</vt:lpstr>
      <vt:lpstr>Calibri Light</vt:lpstr>
      <vt:lpstr>Tema di Office</vt:lpstr>
      <vt:lpstr>Capitolo 2,  Rapporto Annuale INPS XX  Le vie alla pensione anticipata  Prof. Edoardo Di Porto (DCSR-INPS) </vt:lpstr>
      <vt:lpstr>OUTLINE della presentazione </vt:lpstr>
      <vt:lpstr>QUOTA 100</vt:lpstr>
      <vt:lpstr>Quota 100  </vt:lpstr>
      <vt:lpstr>Q100 domande accolte nel 2019 e 2020</vt:lpstr>
      <vt:lpstr>Analisi del take up Q100</vt:lpstr>
      <vt:lpstr>Take up 2019 vs 2020, per tipo di contributo</vt:lpstr>
      <vt:lpstr>Differenze di genere nel Take up</vt:lpstr>
      <vt:lpstr>Impressioni da una logistica …</vt:lpstr>
      <vt:lpstr>Il divario di genere nella scelta di Q100 </vt:lpstr>
      <vt:lpstr>Ma quota 100 ha influenzato l’occupazione </vt:lpstr>
      <vt:lpstr>Take up</vt:lpstr>
      <vt:lpstr># blue collars, # white collars e # managers </vt:lpstr>
      <vt:lpstr># Nuovi contratti  </vt:lpstr>
      <vt:lpstr># Contratti terminati al netto dei Q100  </vt:lpstr>
      <vt:lpstr># Earnings’ switch up</vt:lpstr>
      <vt:lpstr>Sintetizzando</vt:lpstr>
      <vt:lpstr>Opzione Donna </vt:lpstr>
      <vt:lpstr>Opzione Donna</vt:lpstr>
      <vt:lpstr>OD domande accolte nel 2019 e 2020</vt:lpstr>
      <vt:lpstr>OD: analisi del take up</vt:lpstr>
      <vt:lpstr>Take up 2019 vs 2020, per tipo di contributo</vt:lpstr>
      <vt:lpstr>OD: take up, NORD VS SUD</vt:lpstr>
      <vt:lpstr>OD: take up, impressioni da una logistica </vt:lpstr>
      <vt:lpstr>Sintetizzando: OD vs Q100</vt:lpstr>
      <vt:lpstr>Riscatto della Laurea</vt:lpstr>
      <vt:lpstr>Studi universitari: riscatto ordinario e agevolato</vt:lpstr>
      <vt:lpstr>Studi universitari: riscatto ordinario e agevolato</vt:lpstr>
      <vt:lpstr>Grazie</vt:lpstr>
      <vt:lpstr>Riscatto ordinario della Laurea </vt:lpstr>
    </vt:vector>
  </TitlesOfParts>
  <Company>I.N.P.S.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5,  Rapporto Annuale INPS XIX  Il Sostegno alla Famiglia</dc:title>
  <dc:creator>Di Porto Edoardo</dc:creator>
  <cp:lastModifiedBy>Di Porto Edoardo</cp:lastModifiedBy>
  <cp:revision>103</cp:revision>
  <cp:lastPrinted>2018-09-04T07:08:35Z</cp:lastPrinted>
  <dcterms:created xsi:type="dcterms:W3CDTF">2020-10-22T10:05:49Z</dcterms:created>
  <dcterms:modified xsi:type="dcterms:W3CDTF">2022-02-10T11:57:31Z</dcterms:modified>
</cp:coreProperties>
</file>