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4" r:id="rId3"/>
    <p:sldId id="267" r:id="rId4"/>
    <p:sldId id="268" r:id="rId5"/>
  </p:sldIdLst>
  <p:sldSz cx="9144000" cy="6858000" type="screen4x3"/>
  <p:notesSz cx="6669088" cy="97758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4AFB8"/>
    <a:srgbClr val="05A2C7"/>
    <a:srgbClr val="04BFC8"/>
    <a:srgbClr val="05D7E1"/>
    <a:srgbClr val="95FDF1"/>
    <a:srgbClr val="026166"/>
    <a:srgbClr val="A40000"/>
    <a:srgbClr val="E20000"/>
    <a:srgbClr val="0E485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9" autoAdjust="0"/>
    <p:restoredTop sz="94505" autoAdjust="0"/>
  </p:normalViewPr>
  <p:slideViewPr>
    <p:cSldViewPr>
      <p:cViewPr varScale="1">
        <p:scale>
          <a:sx n="76" d="100"/>
          <a:sy n="76" d="100"/>
        </p:scale>
        <p:origin x="-90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77279-A233-4916-B4E1-D392438C7431}" type="datetimeFigureOut">
              <a:rPr lang="it-IT" smtClean="0"/>
              <a:pPr/>
              <a:t>08/07/2013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285288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8250" y="9285288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AE366-116C-4710-BB2D-342204B0CA7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12880-3945-4203-9F14-4D01549F41A6}" type="datetimeFigureOut">
              <a:rPr lang="it-IT" smtClean="0"/>
              <a:pPr/>
              <a:t>08/07/2013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750" y="4643438"/>
            <a:ext cx="5335588" cy="4398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285288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8250" y="9285288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9744A-99B6-4D1E-A147-D3AA9B34C2B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9744A-99B6-4D1E-A147-D3AA9B34C2B6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pic>
        <p:nvPicPr>
          <p:cNvPr id="16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764704"/>
            <a:ext cx="32004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25" name="Connettore 1 24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12700">
            <a:solidFill>
              <a:srgbClr val="04AF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6255038"/>
            <a:ext cx="2915816" cy="60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556792"/>
            <a:ext cx="9144000" cy="2160240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0E485A"/>
                </a:solidFill>
                <a:latin typeface="Baskerville Old Face" pitchFamily="18" charset="0"/>
              </a:rPr>
              <a:t>ASSEMBLEA ANNUALE  </a:t>
            </a:r>
            <a:r>
              <a:rPr lang="it-IT" sz="4000" dirty="0" smtClean="0">
                <a:solidFill>
                  <a:srgbClr val="0E485A"/>
                </a:solidFill>
                <a:latin typeface="Baskerville Old Face" pitchFamily="18" charset="0"/>
              </a:rPr>
              <a:t/>
            </a:r>
            <a:br>
              <a:rPr lang="it-IT" sz="4000" dirty="0" smtClean="0">
                <a:solidFill>
                  <a:srgbClr val="0E485A"/>
                </a:solidFill>
                <a:latin typeface="Baskerville Old Face" pitchFamily="18" charset="0"/>
              </a:rPr>
            </a:br>
            <a:r>
              <a:rPr lang="it-IT" dirty="0" smtClean="0">
                <a:solidFill>
                  <a:srgbClr val="0E485A"/>
                </a:solidFill>
                <a:latin typeface="Baskerville Old Face" pitchFamily="18" charset="0"/>
              </a:rPr>
              <a:t>degli iscritti </a:t>
            </a:r>
            <a:br>
              <a:rPr lang="it-IT" dirty="0" smtClean="0">
                <a:solidFill>
                  <a:srgbClr val="0E485A"/>
                </a:solidFill>
                <a:latin typeface="Baskerville Old Face" pitchFamily="18" charset="0"/>
              </a:rPr>
            </a:br>
            <a:r>
              <a:rPr lang="it-IT" dirty="0" smtClean="0">
                <a:solidFill>
                  <a:srgbClr val="0E485A"/>
                </a:solidFill>
                <a:latin typeface="Baskerville Old Face" pitchFamily="18" charset="0"/>
              </a:rPr>
              <a:t>all’Ordine Nazionale degli Attuari</a:t>
            </a:r>
            <a:endParaRPr lang="it-IT" dirty="0">
              <a:solidFill>
                <a:srgbClr val="0E485A"/>
              </a:solidFill>
              <a:latin typeface="Baskerville Old Face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4365104"/>
            <a:ext cx="9144000" cy="864096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 smtClean="0">
                <a:latin typeface="Baskerville Old Face" pitchFamily="18" charset="0"/>
              </a:rPr>
              <a:t>Mario </a:t>
            </a:r>
            <a:r>
              <a:rPr lang="it-IT" b="1" dirty="0" err="1" smtClean="0">
                <a:latin typeface="Baskerville Old Face" pitchFamily="18" charset="0"/>
              </a:rPr>
              <a:t>Ziantoni</a:t>
            </a:r>
            <a:endParaRPr lang="it-IT" b="1" dirty="0" smtClean="0">
              <a:latin typeface="Baskerville Old Face" pitchFamily="18" charset="0"/>
            </a:endParaRPr>
          </a:p>
          <a:p>
            <a:r>
              <a:rPr lang="it-IT" sz="2400" b="1" dirty="0" smtClean="0">
                <a:latin typeface="Baskerville Old Face" pitchFamily="18" charset="0"/>
              </a:rPr>
              <a:t>Segretario del Consiglio Nazionale degli Attuari</a:t>
            </a:r>
            <a:endParaRPr lang="it-IT" sz="2400" b="1" dirty="0">
              <a:latin typeface="Baskerville Old Face" pitchFamily="18" charset="0"/>
            </a:endParaRPr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0" y="5589240"/>
            <a:ext cx="9144000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Baskerville Old Face" pitchFamily="18" charset="0"/>
                <a:ea typeface="+mn-ea"/>
                <a:cs typeface="+mn-cs"/>
              </a:rPr>
              <a:t>Roma, 9 luglio 2013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Baskerville Old Face" pitchFamily="18" charset="0"/>
              <a:ea typeface="+mn-ea"/>
              <a:cs typeface="+mn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0" y="6381328"/>
            <a:ext cx="9144000" cy="504056"/>
          </a:xfrm>
          <a:prstGeom prst="rect">
            <a:avLst/>
          </a:prstGeom>
          <a:solidFill>
            <a:srgbClr val="04AFB8"/>
          </a:solidFill>
          <a:ln>
            <a:solidFill>
              <a:srgbClr val="04AF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504056"/>
          </a:xfrm>
          <a:prstGeom prst="rect">
            <a:avLst/>
          </a:prstGeom>
          <a:solidFill>
            <a:srgbClr val="04AFB8"/>
          </a:solidFill>
          <a:ln>
            <a:solidFill>
              <a:srgbClr val="04AF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6277" y="5805264"/>
            <a:ext cx="43338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124744"/>
            <a:ext cx="3171793" cy="4433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412776"/>
            <a:ext cx="4032448" cy="3199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Connettore 1 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 w="12700">
            <a:solidFill>
              <a:srgbClr val="04AF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Autofit/>
          </a:bodyPr>
          <a:lstStyle/>
          <a:p>
            <a:r>
              <a:rPr lang="it-IT" sz="3200" dirty="0" smtClean="0">
                <a:solidFill>
                  <a:srgbClr val="37ACD1"/>
                </a:solidFill>
                <a:latin typeface="Baskerville Old Face" pitchFamily="18" charset="0"/>
              </a:rPr>
              <a:t>Bilancio 2012 del Consiglio Nazionale degli Attuari</a:t>
            </a:r>
            <a:endParaRPr lang="it-IT" sz="3200" i="1" dirty="0">
              <a:solidFill>
                <a:srgbClr val="37ACD1"/>
              </a:solidFill>
              <a:latin typeface="Baskerville Old Face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0" y="62068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C00000"/>
                </a:solidFill>
                <a:latin typeface="Baskerville Old Face" pitchFamily="18" charset="0"/>
              </a:rPr>
              <a:t>CONTO ECONOMICO</a:t>
            </a: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fld id="{B007B441-5312-499D-93C3-6E37886527FA}" type="slidenum">
              <a:rPr lang="it-IT" smtClean="0"/>
              <a:pPr algn="ctr"/>
              <a:t>2</a:t>
            </a:fld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 rot="19270836">
            <a:off x="4814064" y="2554318"/>
            <a:ext cx="40324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b="1" dirty="0" smtClean="0">
                <a:solidFill>
                  <a:srgbClr val="C00000"/>
                </a:solidFill>
                <a:latin typeface="Baskerville Old Face" pitchFamily="18" charset="0"/>
              </a:rPr>
              <a:t>COSTI</a:t>
            </a:r>
          </a:p>
        </p:txBody>
      </p:sp>
      <p:sp>
        <p:nvSpPr>
          <p:cNvPr id="21" name="CasellaDiTesto 20"/>
          <p:cNvSpPr txBox="1"/>
          <p:nvPr/>
        </p:nvSpPr>
        <p:spPr>
          <a:xfrm rot="19270836">
            <a:off x="369496" y="2547614"/>
            <a:ext cx="40324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b="1" dirty="0" smtClean="0">
                <a:solidFill>
                  <a:srgbClr val="C00000"/>
                </a:solidFill>
                <a:latin typeface="Baskerville Old Face" pitchFamily="18" charset="0"/>
              </a:rPr>
              <a:t>RICAVI</a:t>
            </a:r>
          </a:p>
        </p:txBody>
      </p:sp>
      <p:sp>
        <p:nvSpPr>
          <p:cNvPr id="22" name="Ovale 21"/>
          <p:cNvSpPr/>
          <p:nvPr/>
        </p:nvSpPr>
        <p:spPr>
          <a:xfrm>
            <a:off x="5148064" y="5661248"/>
            <a:ext cx="1008112" cy="504056"/>
          </a:xfrm>
          <a:prstGeom prst="ellipse">
            <a:avLst/>
          </a:prstGeom>
          <a:noFill/>
          <a:ln>
            <a:solidFill>
              <a:srgbClr val="C00000">
                <a:alpha val="4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0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/>
      <p:bldP spid="19" grpId="1"/>
      <p:bldP spid="21" grpId="0"/>
      <p:bldP spid="21" grpId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5733256"/>
            <a:ext cx="44005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973" y="2097651"/>
            <a:ext cx="4288507" cy="205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010" y="1556792"/>
            <a:ext cx="3990950" cy="3669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Connettore 1 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 w="12700">
            <a:solidFill>
              <a:srgbClr val="04AF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Autofit/>
          </a:bodyPr>
          <a:lstStyle/>
          <a:p>
            <a:r>
              <a:rPr lang="it-IT" sz="3200" dirty="0" smtClean="0">
                <a:solidFill>
                  <a:srgbClr val="37ACD1"/>
                </a:solidFill>
                <a:latin typeface="Baskerville Old Face" pitchFamily="18" charset="0"/>
              </a:rPr>
              <a:t>Bilancio 2012 del Consiglio Nazionale degli Attuari</a:t>
            </a:r>
            <a:endParaRPr lang="it-IT" sz="3200" i="1" dirty="0">
              <a:solidFill>
                <a:srgbClr val="37ACD1"/>
              </a:solidFill>
              <a:latin typeface="Baskerville Old Face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0" y="76470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C00000"/>
                </a:solidFill>
                <a:latin typeface="Baskerville Old Face" pitchFamily="18" charset="0"/>
              </a:rPr>
              <a:t>STATO PATRIMONIALE</a:t>
            </a:r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fld id="{B007B441-5312-499D-93C3-6E37886527FA}" type="slidenum">
              <a:rPr lang="it-IT" smtClean="0"/>
              <a:pPr algn="ctr"/>
              <a:t>3</a:t>
            </a:fld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 rot="19270836">
            <a:off x="153472" y="2626326"/>
            <a:ext cx="40324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b="1" dirty="0" smtClean="0">
                <a:solidFill>
                  <a:srgbClr val="C00000"/>
                </a:solidFill>
                <a:latin typeface="Baskerville Old Face" pitchFamily="18" charset="0"/>
              </a:rPr>
              <a:t>ATTIVO</a:t>
            </a:r>
          </a:p>
        </p:txBody>
      </p:sp>
      <p:sp>
        <p:nvSpPr>
          <p:cNvPr id="21" name="CasellaDiTesto 20"/>
          <p:cNvSpPr txBox="1"/>
          <p:nvPr/>
        </p:nvSpPr>
        <p:spPr>
          <a:xfrm rot="19270836">
            <a:off x="4761984" y="2619622"/>
            <a:ext cx="40324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b="1" dirty="0" smtClean="0">
                <a:solidFill>
                  <a:srgbClr val="C00000"/>
                </a:solidFill>
                <a:latin typeface="Baskerville Old Face" pitchFamily="18" charset="0"/>
              </a:rPr>
              <a:t>PASSIVO</a:t>
            </a:r>
          </a:p>
        </p:txBody>
      </p:sp>
      <p:sp>
        <p:nvSpPr>
          <p:cNvPr id="22" name="Ovale 21"/>
          <p:cNvSpPr/>
          <p:nvPr/>
        </p:nvSpPr>
        <p:spPr>
          <a:xfrm>
            <a:off x="5580112" y="5589240"/>
            <a:ext cx="1008112" cy="504056"/>
          </a:xfrm>
          <a:prstGeom prst="ellipse">
            <a:avLst/>
          </a:prstGeom>
          <a:noFill/>
          <a:ln>
            <a:solidFill>
              <a:srgbClr val="C00000">
                <a:alpha val="4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/>
      <p:bldP spid="19" grpId="1"/>
      <p:bldP spid="21" grpId="0"/>
      <p:bldP spid="21" grpId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5805264"/>
            <a:ext cx="39052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268760"/>
            <a:ext cx="3905250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836712"/>
            <a:ext cx="4320480" cy="4598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Connettore 1 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 w="12700">
            <a:solidFill>
              <a:srgbClr val="04AF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pPr algn="ctr"/>
            <a:fld id="{B007B441-5312-499D-93C3-6E37886527FA}" type="slidenum">
              <a:rPr lang="it-IT" smtClean="0"/>
              <a:pPr algn="ctr"/>
              <a:t>4</a:t>
            </a:fld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 rot="19270836">
            <a:off x="4742056" y="2410302"/>
            <a:ext cx="40324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b="1" dirty="0" smtClean="0">
                <a:solidFill>
                  <a:srgbClr val="C00000"/>
                </a:solidFill>
                <a:latin typeface="Baskerville Old Face" pitchFamily="18" charset="0"/>
              </a:rPr>
              <a:t>COSTI</a:t>
            </a:r>
          </a:p>
        </p:txBody>
      </p:sp>
      <p:sp>
        <p:nvSpPr>
          <p:cNvPr id="21" name="CasellaDiTesto 20"/>
          <p:cNvSpPr txBox="1"/>
          <p:nvPr/>
        </p:nvSpPr>
        <p:spPr>
          <a:xfrm rot="19270836">
            <a:off x="225480" y="2403598"/>
            <a:ext cx="40324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b="1" dirty="0" smtClean="0">
                <a:solidFill>
                  <a:srgbClr val="C00000"/>
                </a:solidFill>
                <a:latin typeface="Baskerville Old Face" pitchFamily="18" charset="0"/>
              </a:rPr>
              <a:t>RICAVI</a:t>
            </a:r>
          </a:p>
        </p:txBody>
      </p:sp>
      <p:sp>
        <p:nvSpPr>
          <p:cNvPr id="22" name="Ovale 21"/>
          <p:cNvSpPr/>
          <p:nvPr/>
        </p:nvSpPr>
        <p:spPr>
          <a:xfrm>
            <a:off x="5148064" y="5661248"/>
            <a:ext cx="1008112" cy="504056"/>
          </a:xfrm>
          <a:prstGeom prst="ellipse">
            <a:avLst/>
          </a:prstGeom>
          <a:noFill/>
          <a:ln>
            <a:solidFill>
              <a:srgbClr val="C00000">
                <a:alpha val="4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0" y="0"/>
            <a:ext cx="9144000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smtClean="0">
                <a:ln>
                  <a:noFill/>
                </a:ln>
                <a:solidFill>
                  <a:srgbClr val="37ACD1"/>
                </a:solidFill>
                <a:effectLst/>
                <a:uLnTx/>
                <a:uFillTx/>
                <a:latin typeface="Baskerville Old Face" pitchFamily="18" charset="0"/>
                <a:ea typeface="+mj-ea"/>
                <a:cs typeface="+mj-cs"/>
              </a:rPr>
              <a:t>Bilancio preventivo 2013 del Consiglio Nazionale degli Attuari</a:t>
            </a:r>
            <a:endParaRPr kumimoji="0" lang="it-IT" sz="2800" b="0" i="1" u="none" strike="noStrike" kern="1200" cap="none" spc="0" normalizeH="0" baseline="0" noProof="0" dirty="0">
              <a:ln>
                <a:noFill/>
              </a:ln>
              <a:solidFill>
                <a:srgbClr val="37ACD1"/>
              </a:solidFill>
              <a:effectLst/>
              <a:uLnTx/>
              <a:uFillTx/>
              <a:latin typeface="Baskerville Old Fac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21" grpId="0"/>
      <p:bldP spid="21" grpId="1"/>
      <p:bldP spid="22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51</Words>
  <Application>Microsoft Office PowerPoint</Application>
  <PresentationFormat>Presentazione su schermo (4:3)</PresentationFormat>
  <Paragraphs>19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ASSEMBLEA ANNUALE   degli iscritti  all’Ordine Nazionale degli Attuari</vt:lpstr>
      <vt:lpstr>Bilancio 2012 del Consiglio Nazionale degli Attuari</vt:lpstr>
      <vt:lpstr>Bilancio 2012 del Consiglio Nazionale degli Attuari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Relazione del Presidente del Consiglio Nazionale degli Attuari</dc:title>
  <cp:lastModifiedBy>cristina.alfieri</cp:lastModifiedBy>
  <cp:revision>264</cp:revision>
  <dcterms:modified xsi:type="dcterms:W3CDTF">2013-07-08T15:37:32Z</dcterms:modified>
</cp:coreProperties>
</file>