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9" r:id="rId3"/>
    <p:sldId id="277" r:id="rId4"/>
    <p:sldId id="257" r:id="rId5"/>
    <p:sldId id="258" r:id="rId6"/>
    <p:sldId id="263" r:id="rId7"/>
    <p:sldId id="273" r:id="rId8"/>
    <p:sldId id="274" r:id="rId9"/>
    <p:sldId id="266" r:id="rId10"/>
    <p:sldId id="268" r:id="rId11"/>
    <p:sldId id="276" r:id="rId12"/>
    <p:sldId id="259" r:id="rId13"/>
    <p:sldId id="267" r:id="rId14"/>
    <p:sldId id="278" r:id="rId15"/>
    <p:sldId id="260" r:id="rId16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648C"/>
    <a:srgbClr val="797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57" autoAdjust="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a.carta\Desktop\Tavole_presentazion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'Tasso fecondità'!$X$5:$BU$5</c:f>
              <c:numCache>
                <c:formatCode>General</c:formatCode>
                <c:ptCount val="50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</c:numCache>
            </c:numRef>
          </c:cat>
          <c:val>
            <c:numRef>
              <c:f>'Tasso fecondità'!$X$19:$BU$19</c:f>
              <c:numCache>
                <c:formatCode>General</c:formatCode>
                <c:ptCount val="50"/>
                <c:pt idx="0">
                  <c:v>2.33</c:v>
                </c:pt>
                <c:pt idx="1">
                  <c:v>2.2000000000000002</c:v>
                </c:pt>
                <c:pt idx="2">
                  <c:v>2.11</c:v>
                </c:pt>
                <c:pt idx="3">
                  <c:v>1.97</c:v>
                </c:pt>
                <c:pt idx="4">
                  <c:v>1.87</c:v>
                </c:pt>
                <c:pt idx="5">
                  <c:v>1.76</c:v>
                </c:pt>
                <c:pt idx="6">
                  <c:v>1.68</c:v>
                </c:pt>
                <c:pt idx="7">
                  <c:v>1.6</c:v>
                </c:pt>
                <c:pt idx="8">
                  <c:v>1.6</c:v>
                </c:pt>
                <c:pt idx="9">
                  <c:v>1.54</c:v>
                </c:pt>
                <c:pt idx="10">
                  <c:v>1.48</c:v>
                </c:pt>
                <c:pt idx="11">
                  <c:v>1.45</c:v>
                </c:pt>
                <c:pt idx="12">
                  <c:v>1.37</c:v>
                </c:pt>
                <c:pt idx="13">
                  <c:v>1.35</c:v>
                </c:pt>
                <c:pt idx="14">
                  <c:v>1.38</c:v>
                </c:pt>
                <c:pt idx="15">
                  <c:v>1.35</c:v>
                </c:pt>
                <c:pt idx="16">
                  <c:v>1.36</c:v>
                </c:pt>
                <c:pt idx="17">
                  <c:v>1.32</c:v>
                </c:pt>
                <c:pt idx="18">
                  <c:v>1.32</c:v>
                </c:pt>
                <c:pt idx="19">
                  <c:v>1.26</c:v>
                </c:pt>
                <c:pt idx="20">
                  <c:v>1.22</c:v>
                </c:pt>
                <c:pt idx="21">
                  <c:v>1.19</c:v>
                </c:pt>
                <c:pt idx="22">
                  <c:v>1.22</c:v>
                </c:pt>
                <c:pt idx="23">
                  <c:v>1.23</c:v>
                </c:pt>
                <c:pt idx="24">
                  <c:v>1.21</c:v>
                </c:pt>
                <c:pt idx="25">
                  <c:v>1.23</c:v>
                </c:pt>
                <c:pt idx="26">
                  <c:v>1.26</c:v>
                </c:pt>
                <c:pt idx="27">
                  <c:v>1.25</c:v>
                </c:pt>
                <c:pt idx="28">
                  <c:v>1.27</c:v>
                </c:pt>
                <c:pt idx="29">
                  <c:v>1.29</c:v>
                </c:pt>
                <c:pt idx="30">
                  <c:v>1.34</c:v>
                </c:pt>
                <c:pt idx="31">
                  <c:v>1.33</c:v>
                </c:pt>
                <c:pt idx="32">
                  <c:v>1.37</c:v>
                </c:pt>
                <c:pt idx="33">
                  <c:v>1.39</c:v>
                </c:pt>
                <c:pt idx="34">
                  <c:v>1.44</c:v>
                </c:pt>
                <c:pt idx="35">
                  <c:v>1.44</c:v>
                </c:pt>
                <c:pt idx="36">
                  <c:v>1.44</c:v>
                </c:pt>
                <c:pt idx="37">
                  <c:v>1.42</c:v>
                </c:pt>
                <c:pt idx="38">
                  <c:v>1.42</c:v>
                </c:pt>
                <c:pt idx="39">
                  <c:v>1.39</c:v>
                </c:pt>
                <c:pt idx="40">
                  <c:v>1.38</c:v>
                </c:pt>
                <c:pt idx="41">
                  <c:v>1.36</c:v>
                </c:pt>
                <c:pt idx="42">
                  <c:v>1.36</c:v>
                </c:pt>
                <c:pt idx="43">
                  <c:v>1.34</c:v>
                </c:pt>
                <c:pt idx="44">
                  <c:v>1.31</c:v>
                </c:pt>
                <c:pt idx="45">
                  <c:v>1.27</c:v>
                </c:pt>
                <c:pt idx="46">
                  <c:v>1.24</c:v>
                </c:pt>
                <c:pt idx="47">
                  <c:v>1.25</c:v>
                </c:pt>
                <c:pt idx="48">
                  <c:v>1.24</c:v>
                </c:pt>
                <c:pt idx="49">
                  <c:v>1.2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8D2-4318-8E8E-F262A750F0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0158288"/>
        <c:axId val="700155568"/>
      </c:lineChart>
      <c:catAx>
        <c:axId val="70015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00155568"/>
        <c:crosses val="autoZero"/>
        <c:auto val="1"/>
        <c:lblAlgn val="ctr"/>
        <c:lblOffset val="100"/>
        <c:noMultiLvlLbl val="0"/>
      </c:catAx>
      <c:valAx>
        <c:axId val="700155568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0015828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'C:\Users\andrea.carta\Downloads\[tavola9_serie_istr(1).xlsx]Tavola9'!$B$68</c:f>
              <c:strCache>
                <c:ptCount val="1"/>
                <c:pt idx="0">
                  <c:v>Italiani</c:v>
                </c:pt>
              </c:strCache>
            </c:strRef>
          </c:tx>
          <c:spPr>
            <a:solidFill>
              <a:schemeClr val="accent2"/>
            </a:solidFill>
            <a:ln w="44450">
              <a:noFill/>
            </a:ln>
            <a:effectLst/>
          </c:spPr>
          <c:invertIfNegative val="0"/>
          <c:cat>
            <c:numRef>
              <c:f>[2]Tavola9!$K$66:$U$66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[2]Tavola9!$K$68:$U$68</c:f>
              <c:numCache>
                <c:formatCode>General</c:formatCode>
                <c:ptCount val="11"/>
                <c:pt idx="0">
                  <c:v>-53662</c:v>
                </c:pt>
                <c:pt idx="1">
                  <c:v>-59588</c:v>
                </c:pt>
                <c:pt idx="2">
                  <c:v>-72207</c:v>
                </c:pt>
                <c:pt idx="3">
                  <c:v>-76618</c:v>
                </c:pt>
                <c:pt idx="4">
                  <c:v>-72190</c:v>
                </c:pt>
                <c:pt idx="5">
                  <c:v>-69908</c:v>
                </c:pt>
                <c:pt idx="6">
                  <c:v>-53813</c:v>
                </c:pt>
                <c:pt idx="7">
                  <c:v>-65190</c:v>
                </c:pt>
                <c:pt idx="8">
                  <c:v>-19460</c:v>
                </c:pt>
                <c:pt idx="9">
                  <c:v>-25020</c:v>
                </c:pt>
                <c:pt idx="10">
                  <c:v>-52334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09C-4EC9-AE14-A772AAB2EC83}"/>
            </c:ext>
          </c:extLst>
        </c:ser>
        <c:ser>
          <c:idx val="0"/>
          <c:order val="1"/>
          <c:tx>
            <c:strRef>
              <c:f>'C:\Users\andrea.carta\Downloads\[tavola9_serie_istr(1).xlsx]Tavola9'!$B$67</c:f>
              <c:strCache>
                <c:ptCount val="1"/>
                <c:pt idx="0">
                  <c:v>Stranieri</c:v>
                </c:pt>
              </c:strCache>
            </c:strRef>
          </c:tx>
          <c:spPr>
            <a:solidFill>
              <a:schemeClr val="accent1"/>
            </a:solidFill>
            <a:ln w="44450">
              <a:noFill/>
            </a:ln>
            <a:effectLst/>
          </c:spPr>
          <c:invertIfNegative val="0"/>
          <c:cat>
            <c:numRef>
              <c:f>[2]Tavola9!$K$66:$U$66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[2]Tavola9!$K$67:$U$67</c:f>
              <c:numCache>
                <c:formatCode>General</c:formatCode>
                <c:ptCount val="11"/>
                <c:pt idx="0">
                  <c:v>235381</c:v>
                </c:pt>
                <c:pt idx="1">
                  <c:v>200891</c:v>
                </c:pt>
                <c:pt idx="2">
                  <c:v>205330</c:v>
                </c:pt>
                <c:pt idx="3">
                  <c:v>220376</c:v>
                </c:pt>
                <c:pt idx="4">
                  <c:v>260520</c:v>
                </c:pt>
                <c:pt idx="5">
                  <c:v>245272</c:v>
                </c:pt>
                <c:pt idx="6">
                  <c:v>207086</c:v>
                </c:pt>
                <c:pt idx="7">
                  <c:v>152832</c:v>
                </c:pt>
                <c:pt idx="8">
                  <c:v>179514</c:v>
                </c:pt>
                <c:pt idx="9">
                  <c:v>285816</c:v>
                </c:pt>
                <c:pt idx="10">
                  <c:v>326143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09C-4EC9-AE14-A772AAB2EC83}"/>
            </c:ext>
          </c:extLst>
        </c:ser>
        <c:ser>
          <c:idx val="2"/>
          <c:order val="2"/>
          <c:tx>
            <c:strRef>
              <c:f>'C:\Users\andrea.carta\Downloads\[tavola9_serie_istr(1).xlsx]Tavola9'!$B$69</c:f>
              <c:strCache>
                <c:ptCount val="1"/>
                <c:pt idx="0">
                  <c:v>Totale</c:v>
                </c:pt>
              </c:strCache>
            </c:strRef>
          </c:tx>
          <c:spPr>
            <a:solidFill>
              <a:schemeClr val="accent3"/>
            </a:solidFill>
            <a:ln w="44450">
              <a:noFill/>
            </a:ln>
            <a:effectLst/>
          </c:spPr>
          <c:invertIfNegative val="0"/>
          <c:cat>
            <c:numRef>
              <c:f>[2]Tavola9!$K$66:$U$66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[2]Tavola9!$K$69:$U$69</c:f>
              <c:numCache>
                <c:formatCode>General</c:formatCode>
                <c:ptCount val="11"/>
                <c:pt idx="0">
                  <c:v>181719</c:v>
                </c:pt>
                <c:pt idx="1">
                  <c:v>141303</c:v>
                </c:pt>
                <c:pt idx="2">
                  <c:v>133123</c:v>
                </c:pt>
                <c:pt idx="3">
                  <c:v>143758</c:v>
                </c:pt>
                <c:pt idx="4">
                  <c:v>188330</c:v>
                </c:pt>
                <c:pt idx="5">
                  <c:v>175364</c:v>
                </c:pt>
                <c:pt idx="6">
                  <c:v>153273</c:v>
                </c:pt>
                <c:pt idx="7">
                  <c:v>87642</c:v>
                </c:pt>
                <c:pt idx="8">
                  <c:v>160054</c:v>
                </c:pt>
                <c:pt idx="9">
                  <c:v>260796</c:v>
                </c:pt>
                <c:pt idx="10">
                  <c:v>273809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09C-4EC9-AE14-A772AAB2EC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0168080"/>
        <c:axId val="700168624"/>
      </c:barChart>
      <c:catAx>
        <c:axId val="70016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b" anchorCtr="0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00168624"/>
        <c:crosses val="autoZero"/>
        <c:auto val="1"/>
        <c:lblAlgn val="ctr"/>
        <c:lblOffset val="50"/>
        <c:noMultiLvlLbl val="0"/>
      </c:catAx>
      <c:valAx>
        <c:axId val="700168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0016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108777380784954"/>
          <c:y val="0.93482870871272372"/>
          <c:w val="0.46014374603833141"/>
          <c:h val="4.807727035854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987395905956103E-2"/>
          <c:y val="3.7849467492942851E-2"/>
          <c:w val="0.89997154416648528"/>
          <c:h val="0.84686273431380699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49"/>
              <c:layout>
                <c:manualLayout>
                  <c:x val="0"/>
                  <c:y val="-7.395286855713999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2023: </a:t>
                    </a:r>
                    <a:fld id="{0FAC1629-BBD1-4F5B-95B8-7070B91C104D}" type="VALUE">
                      <a:rPr lang="en-US" smtClean="0"/>
                      <a:pPr/>
                      <a:t>[VALORE]</a:t>
                    </a:fld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C89-46DC-A96B-CA212FB80DAA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'Speranza di vita'!$A$1:$AX$1</c:f>
              <c:strCache>
                <c:ptCount val="50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</c:strCache>
            </c:strRef>
          </c:cat>
          <c:val>
            <c:numRef>
              <c:f>'Speranza di vita'!$A$3:$AX$3</c:f>
              <c:numCache>
                <c:formatCode>General</c:formatCode>
                <c:ptCount val="50"/>
                <c:pt idx="0">
                  <c:v>69.628</c:v>
                </c:pt>
                <c:pt idx="1">
                  <c:v>69.397999999999996</c:v>
                </c:pt>
                <c:pt idx="2">
                  <c:v>69.599000000000004</c:v>
                </c:pt>
                <c:pt idx="3">
                  <c:v>69.930000000000007</c:v>
                </c:pt>
                <c:pt idx="4">
                  <c:v>70.278999999999996</c:v>
                </c:pt>
                <c:pt idx="5">
                  <c:v>70.477999999999994</c:v>
                </c:pt>
                <c:pt idx="6">
                  <c:v>70.492000000000004</c:v>
                </c:pt>
                <c:pt idx="7">
                  <c:v>71.09</c:v>
                </c:pt>
                <c:pt idx="8">
                  <c:v>71.38</c:v>
                </c:pt>
                <c:pt idx="9">
                  <c:v>71.316999999999993</c:v>
                </c:pt>
                <c:pt idx="10">
                  <c:v>71.983000000000004</c:v>
                </c:pt>
                <c:pt idx="11">
                  <c:v>72.091999999999999</c:v>
                </c:pt>
                <c:pt idx="12">
                  <c:v>72.430999999999997</c:v>
                </c:pt>
                <c:pt idx="13">
                  <c:v>72.843000000000004</c:v>
                </c:pt>
                <c:pt idx="14">
                  <c:v>73.168999999999997</c:v>
                </c:pt>
                <c:pt idx="15">
                  <c:v>73.513000000000005</c:v>
                </c:pt>
                <c:pt idx="16">
                  <c:v>73.613</c:v>
                </c:pt>
                <c:pt idx="17">
                  <c:v>73.760999999999996</c:v>
                </c:pt>
                <c:pt idx="18">
                  <c:v>73.989000000000004</c:v>
                </c:pt>
                <c:pt idx="19">
                  <c:v>74.177000000000007</c:v>
                </c:pt>
                <c:pt idx="20">
                  <c:v>74.418999999999997</c:v>
                </c:pt>
                <c:pt idx="21">
                  <c:v>74.772999999999996</c:v>
                </c:pt>
                <c:pt idx="22">
                  <c:v>75.052000000000007</c:v>
                </c:pt>
                <c:pt idx="23">
                  <c:v>75.322000000000003</c:v>
                </c:pt>
                <c:pt idx="24">
                  <c:v>75.498999999999995</c:v>
                </c:pt>
                <c:pt idx="25">
                  <c:v>75.917000000000002</c:v>
                </c:pt>
                <c:pt idx="26">
                  <c:v>76.488</c:v>
                </c:pt>
                <c:pt idx="27">
                  <c:v>76.980999999999995</c:v>
                </c:pt>
                <c:pt idx="28">
                  <c:v>77.203999999999994</c:v>
                </c:pt>
                <c:pt idx="29">
                  <c:v>77.218999999999994</c:v>
                </c:pt>
                <c:pt idx="30">
                  <c:v>77.932000000000002</c:v>
                </c:pt>
                <c:pt idx="31">
                  <c:v>78.069999999999993</c:v>
                </c:pt>
                <c:pt idx="32">
                  <c:v>78.427000000000007</c:v>
                </c:pt>
                <c:pt idx="33">
                  <c:v>78.631</c:v>
                </c:pt>
                <c:pt idx="34">
                  <c:v>78.766999999999996</c:v>
                </c:pt>
                <c:pt idx="35">
                  <c:v>78.948999999999998</c:v>
                </c:pt>
                <c:pt idx="36">
                  <c:v>79.311000000000007</c:v>
                </c:pt>
                <c:pt idx="37">
                  <c:v>79.555999999999997</c:v>
                </c:pt>
                <c:pt idx="38">
                  <c:v>79.7</c:v>
                </c:pt>
                <c:pt idx="39">
                  <c:v>80.034000000000006</c:v>
                </c:pt>
                <c:pt idx="40">
                  <c:v>80.316999999999993</c:v>
                </c:pt>
                <c:pt idx="41">
                  <c:v>80.061000000000007</c:v>
                </c:pt>
                <c:pt idx="42">
                  <c:v>80.59</c:v>
                </c:pt>
                <c:pt idx="43">
                  <c:v>80.510999999999996</c:v>
                </c:pt>
                <c:pt idx="44">
                  <c:v>80.835999999999999</c:v>
                </c:pt>
                <c:pt idx="45">
                  <c:v>81.064999999999998</c:v>
                </c:pt>
                <c:pt idx="46">
                  <c:v>79.802000000000007</c:v>
                </c:pt>
                <c:pt idx="47">
                  <c:v>80.322000000000003</c:v>
                </c:pt>
                <c:pt idx="48">
                  <c:v>80.59</c:v>
                </c:pt>
                <c:pt idx="49">
                  <c:v>81.09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C89-46DC-A96B-CA212FB80D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0166992"/>
        <c:axId val="700159376"/>
      </c:lineChart>
      <c:catAx>
        <c:axId val="70016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00159376"/>
        <c:crosses val="autoZero"/>
        <c:auto val="1"/>
        <c:lblAlgn val="ctr"/>
        <c:lblOffset val="100"/>
        <c:noMultiLvlLbl val="0"/>
      </c:catAx>
      <c:valAx>
        <c:axId val="700159376"/>
        <c:scaling>
          <c:orientation val="minMax"/>
          <c:min val="6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00166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210C8-EC63-457E-A42C-C416F3BAFCBD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3E2B4-3E4D-42C6-AAEE-59AF845119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3E2B4-3E4D-42C6-AAEE-59AF8451194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048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B89539E-0FA3-E9F3-0DC1-F269D04BA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DFAA2291-E18D-7991-9151-AAE1F2D75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D6E24E2-D57A-85A3-8FA4-FE42D6A3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4A0-CCA0-45C8-84CC-3CE597023FB9}" type="datetime1">
              <a:rPr lang="it-IT" smtClean="0"/>
              <a:t>12/09/2024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BB56671-3200-77B4-1EEB-19EBF70E2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08B735D-0792-58C1-2D33-7F29F9778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F81AB-58FE-418C-B7D4-70DA6456CE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879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F0B250F-843D-DAF4-26A2-9F078F7B2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A5EE163C-DF6A-CED0-E7B7-C085E91EC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D97BE39-C5CE-609F-B38F-584D22CA4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9820-B3F9-4356-BA02-290844EB3F6E}" type="datetime1">
              <a:rPr lang="it-IT" smtClean="0"/>
              <a:t>12/09/2024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D89509D-8DAF-5EAF-6DEB-0833EA332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FB17AFF4-EE7E-43AB-4EF1-3F2FB95B3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F81AB-58FE-418C-B7D4-70DA6456CE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606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2EA3539A-A8B8-9496-3280-0DD2C6890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F344E306-B828-2375-452E-31F7288E7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CCFD256-CDF0-17E8-5099-2F55F9A6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B24D-9ADF-4BD3-A61B-2F626266C70D}" type="datetime1">
              <a:rPr lang="it-IT" smtClean="0"/>
              <a:t>12/09/2024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2BB94DCA-92EB-B507-F79B-986E3C75B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31B23CD-3D9D-47E2-883E-1B9B6C823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F81AB-58FE-418C-B7D4-70DA6456CE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2338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B2929BD-C318-F694-1463-A9CBB3FB7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52434B1-8318-5F66-D267-ADBE0F1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040973A-2D1F-9D59-A121-2EE1D53C5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43744-FFEB-454E-B850-BA1B3663770F}" type="datetime1">
              <a:rPr lang="it-IT" smtClean="0"/>
              <a:t>12/09/2024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B2B9DCC-12C8-3A45-201D-994341B52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8D3706F-AEC2-2BDA-FFB6-011C1BC31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F81AB-58FE-418C-B7D4-70DA6456CE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202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3EEE938-B939-13BB-61E6-A36F6EA86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689A050E-FE8A-CF39-DD26-2007A7CD6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607ECF8A-1542-EFC2-7ED6-500315241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F18E-BC61-4962-8103-E9F337203677}" type="datetime1">
              <a:rPr lang="it-IT" smtClean="0"/>
              <a:t>12/09/2024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829137D-49D5-B1C1-4947-CD37AFD83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00C8D1C-DF49-63C7-7CA2-9B6568407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F81AB-58FE-418C-B7D4-70DA6456CE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016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B8B7600-AD91-AC5C-8180-16FB19FF8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F99B681-32A6-12A9-D20A-EA36B46ED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E62F7425-13AF-AAA3-A714-9C604EA30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5303F574-CA14-D7F2-BCD3-DEB566959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95F6-B59A-436D-9D41-DED58A59EBC4}" type="datetime1">
              <a:rPr lang="it-IT" smtClean="0"/>
              <a:t>12/09/2024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1A67F040-7B6F-8756-C4BC-E326FFF5A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1D286A29-3E5A-3C58-2162-8E7243365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F81AB-58FE-418C-B7D4-70DA6456CE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1902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3E02E52-2D1D-1C6A-DD87-B1FED719B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E46EB37A-239D-73F1-2F0F-A899A9FDA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41B3AAC6-2548-BE36-0B48-134126F42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09377376-202A-D8B9-C483-28D8430EC9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A17BE1B4-E020-8F83-1240-04BEA0C2C7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8FFBD020-1A78-21FD-C8B8-902E63EF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4168-2191-4614-8700-692916317A4E}" type="datetime1">
              <a:rPr lang="it-IT" smtClean="0"/>
              <a:t>12/09/2024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1072E887-B97E-37DC-9A8C-635D708E2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643DD537-B56E-A851-3A0F-B20746D1E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F81AB-58FE-418C-B7D4-70DA6456CE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3601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011156C-3B1B-04AE-6F8D-A58411BA8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AAAF21C2-A26C-B61B-5608-8F96E5AC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9971-8A9C-4938-AF69-193653347409}" type="datetime1">
              <a:rPr lang="it-IT" smtClean="0"/>
              <a:t>12/09/2024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91CD963B-E5B4-A7A0-A609-4705AADBC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EFE514A0-63D8-1EE5-2B20-0FC001259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F81AB-58FE-418C-B7D4-70DA6456CE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28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2EE28CE9-9A59-8B7A-3C7B-763FBE6B8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E4FC-AC38-4025-A3BF-167D1F5F583F}" type="datetime1">
              <a:rPr lang="it-IT" smtClean="0"/>
              <a:t>12/09/2024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26FB9655-ED1F-3B5C-7761-2DDF5FA27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5A8B3558-DAE8-4797-F295-9AEC40E8C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F81AB-58FE-418C-B7D4-70DA6456CE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174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647620D-6D1F-9FE9-36C4-AD6F41A94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FF52D9B-2809-4D92-228D-2B04DDF65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A0C27169-188C-A137-D301-CADA26CF6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69A72340-4E78-FE8B-CF0E-98004C4F3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887E-2E41-4DD6-BAB9-2EE466C2DA76}" type="datetime1">
              <a:rPr lang="it-IT" smtClean="0"/>
              <a:t>12/09/2024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B4AC13E9-2F5E-50C2-0625-8771904D7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91D88E6A-B74C-6514-B5A2-8AEB1FD5E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F81AB-58FE-418C-B7D4-70DA6456CE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0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6F95136-EA41-7417-B73E-998D36195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1F40B4D7-61F4-CBE5-CADF-662637B1CD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6B1D3BB3-C03A-586F-6400-CB9114B74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135ABB6F-C291-DA86-26D5-3E1358AEC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927A-2E3A-495B-99D1-B6C9158EC414}" type="datetime1">
              <a:rPr lang="it-IT" smtClean="0"/>
              <a:t>12/09/2024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E7AFFE94-9D50-3C35-6A96-702CB6BDA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3CF89771-FA87-0025-735D-D20CACE0D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F81AB-58FE-418C-B7D4-70DA6456CE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270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92E6BE31-5D5C-65EB-CE09-E5ADA365F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5CE594E-9D52-5838-38D2-CAB94642E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4E9639A-68AE-58EC-BCB3-F842C37ADB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063004-4600-4742-8B14-525991AD1BFE}" type="datetime1">
              <a:rPr lang="it-IT" smtClean="0"/>
              <a:t>12/09/2024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0F8030B-52B6-4D4E-4BD4-11EDFB1B7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886DC47-18ED-1052-6370-A83ADFD3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BF81AB-58FE-418C-B7D4-70DA6456CE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28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8.sv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E28BD2C-E6B5-FA0F-4DBE-4ECE2A374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2630"/>
            <a:ext cx="9144000" cy="2387600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it-IT" sz="36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36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it-IT" sz="36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36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it-IT" sz="36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36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Sfide e criticità nell'erogazione delle rendite nella previdenza complementare </a:t>
            </a:r>
            <a:br>
              <a:rPr lang="it-IT" sz="36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it-IT" sz="36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E23975C-ED81-15A6-DFF5-F9E00EA67D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9808" y="4592229"/>
            <a:ext cx="10703778" cy="393890"/>
          </a:xfrm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49648C"/>
                </a:solidFill>
              </a:rPr>
              <a:t>Commissione pensioni dell’Ordine Nazionale degli Attuari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545" y="244519"/>
            <a:ext cx="4308226" cy="10064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5068" y="485333"/>
            <a:ext cx="2490075" cy="641333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AEFDA153-F36E-78EB-399E-98870806268F}"/>
              </a:ext>
            </a:extLst>
          </p:cNvPr>
          <p:cNvSpPr txBox="1"/>
          <p:nvPr/>
        </p:nvSpPr>
        <p:spPr>
          <a:xfrm>
            <a:off x="72428" y="6389886"/>
            <a:ext cx="3087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Palazzo Wedekind, Roma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0AAB5F8E-ACD5-E5CC-940A-54AB780ACBE1}"/>
              </a:ext>
            </a:extLst>
          </p:cNvPr>
          <p:cNvSpPr txBox="1"/>
          <p:nvPr/>
        </p:nvSpPr>
        <p:spPr>
          <a:xfrm>
            <a:off x="10468823" y="6389886"/>
            <a:ext cx="1650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16/09/2024</a:t>
            </a:r>
          </a:p>
        </p:txBody>
      </p:sp>
      <p:sp>
        <p:nvSpPr>
          <p:cNvPr id="8" name="Rettangolo 7"/>
          <p:cNvSpPr/>
          <p:nvPr/>
        </p:nvSpPr>
        <p:spPr>
          <a:xfrm>
            <a:off x="72428" y="5733072"/>
            <a:ext cx="6096000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it-IT" sz="12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LA RENDITA NELLA PREVIDENZA COMPLEMENTARE: NOVITÀ TECNICHE E POSSIBILE EVOLUZIONE NORMATIVA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it-IT" sz="12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APPROFONDIMENTI DELL’ORDINE DEGLI ATTUARI </a:t>
            </a:r>
          </a:p>
        </p:txBody>
      </p:sp>
    </p:spTree>
    <p:extLst>
      <p:ext uri="{BB962C8B-B14F-4D97-AF65-F5344CB8AC3E}">
        <p14:creationId xmlns:p14="http://schemas.microsoft.com/office/powerpoint/2010/main" val="2669174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0F625B5B-1971-B6A3-A7E7-A853D0BA085E}"/>
              </a:ext>
            </a:extLst>
          </p:cNvPr>
          <p:cNvSpPr/>
          <p:nvPr/>
        </p:nvSpPr>
        <p:spPr>
          <a:xfrm>
            <a:off x="838200" y="627258"/>
            <a:ext cx="10515600" cy="402268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E8E8E8"/>
              </a:solidFill>
            </a:endParaRPr>
          </a:p>
        </p:txBody>
      </p:sp>
      <p:graphicFrame>
        <p:nvGraphicFramePr>
          <p:cNvPr id="14" name="Tabella 13">
            <a:extLst>
              <a:ext uri="{FF2B5EF4-FFF2-40B4-BE49-F238E27FC236}">
                <a16:creationId xmlns:a16="http://schemas.microsoft.com/office/drawing/2014/main" xmlns="" id="{6A7CEACF-0587-7157-3669-928475EEDC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46049"/>
              </p:ext>
            </p:extLst>
          </p:nvPr>
        </p:nvGraphicFramePr>
        <p:xfrm>
          <a:off x="1143001" y="1388348"/>
          <a:ext cx="9820278" cy="4035684"/>
        </p:xfrm>
        <a:graphic>
          <a:graphicData uri="http://schemas.openxmlformats.org/drawingml/2006/table">
            <a:tbl>
              <a:tblPr/>
              <a:tblGrid>
                <a:gridCol w="827941">
                  <a:extLst>
                    <a:ext uri="{9D8B030D-6E8A-4147-A177-3AD203B41FA5}">
                      <a16:colId xmlns:a16="http://schemas.microsoft.com/office/drawing/2014/main" xmlns="" val="3565864893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3852465599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805546726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3966001694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2552597961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4191449166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715207948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950268752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123455816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2379955314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3579900986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589176237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3057886434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487037218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513058610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2832775308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602958633"/>
                    </a:ext>
                  </a:extLst>
                </a:gridCol>
                <a:gridCol w="528961">
                  <a:extLst>
                    <a:ext uri="{9D8B030D-6E8A-4147-A177-3AD203B41FA5}">
                      <a16:colId xmlns:a16="http://schemas.microsoft.com/office/drawing/2014/main" xmlns="" val="3286436352"/>
                    </a:ext>
                  </a:extLst>
                </a:gridCol>
              </a:tblGrid>
              <a:tr h="316627"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Forme pensionistiche complementari – Iscritti, forze di lavoro, popolazione in età lavorativa e tasso di partecipazione per classi di età e genere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7038167"/>
                  </a:ext>
                </a:extLst>
              </a:tr>
              <a:tr h="327119">
                <a:tc gridSpan="2"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(dati di fine 2023)</a:t>
                      </a:r>
                    </a:p>
                    <a:p>
                      <a:pPr algn="l" fontAlgn="t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3977437"/>
                  </a:ext>
                </a:extLst>
              </a:tr>
              <a:tr h="439086">
                <a:tc rowSpan="3"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Classi di età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Popolazione </a:t>
                      </a:r>
                      <a:b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</a:br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in età lavorativa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Forze </a:t>
                      </a:r>
                      <a:b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</a:br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di lavoro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Iscritti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Tassi di partecipazione</a:t>
                      </a:r>
                      <a:b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</a:b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(in % forze di lavoro)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65991955"/>
                  </a:ext>
                </a:extLst>
              </a:tr>
              <a:tr h="21954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2738948"/>
                  </a:ext>
                </a:extLst>
              </a:tr>
              <a:tr h="21954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Maschi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Femmine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Maschi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Femmine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Maschi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Femmine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Maschi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Femmine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18668434"/>
                  </a:ext>
                </a:extLst>
              </a:tr>
              <a:tr h="3271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15 - 24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2.994.732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2.795.121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5.789.853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923.082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604.855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1.527.937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261.624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135.066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396.690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28,3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26,0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18,5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4242022"/>
                  </a:ext>
                </a:extLst>
              </a:tr>
              <a:tr h="3271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25 - 34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3.141.531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3.004.457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6.145.988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2.649.750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2.018.996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4.668.746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817.053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484.227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1.301.280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30,8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24,0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27,9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22,0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56811023"/>
                  </a:ext>
                </a:extLst>
              </a:tr>
              <a:tr h="3271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35 - 44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3.536.436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3.522.709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7.059.145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3.257.009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2.532.674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5.789.683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1.176.795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722.261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1.899.056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36,1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28,5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32,8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28,4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0837973"/>
                  </a:ext>
                </a:extLst>
              </a:tr>
              <a:tr h="3271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45 - 54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4.566.735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4.649.180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9.215.915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4.149.607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3.266.132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7.415.739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1.628.392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1.043.982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2.672.374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39,2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32,0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36,0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32,8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0802006"/>
                  </a:ext>
                </a:extLst>
              </a:tr>
              <a:tr h="3271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55 - 64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4.357.790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4.573.955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8.931.745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3.094.768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2.269.240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5.364.008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1.480.773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932.154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2.412.927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47,8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41,1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45,0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41,5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6030926"/>
                  </a:ext>
                </a:extLst>
              </a:tr>
              <a:tr h="1866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1713445"/>
                  </a:ext>
                </a:extLst>
              </a:tr>
              <a:tr h="691560">
                <a:tc gridSpan="18">
                  <a:txBody>
                    <a:bodyPr/>
                    <a:lstStyle/>
                    <a:p>
                      <a:pPr algn="just" fontAlgn="t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I dati sugli iscritti sono al netto delle duplicazioni e si riferiscono a tutte le forme pensionistiche complementari, compresi i PIP istituiti precedentemente alla riforma del 2005 e non adeguati al Decreto lgs. 252/2005; essi non comprendono gli individui con meno di 15 anni di età. Il totale delle forze di lavoro è di fonte ISTAT, Rilevazione sulle forze di lavoro; esso comprende gli occupati e le persone in cerca di occupazione.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9192280"/>
                  </a:ext>
                </a:extLst>
              </a:tr>
            </a:tbl>
          </a:graphicData>
        </a:graphic>
      </p:graphicFrame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E42560A4-39C6-922A-2B54-BCC5816D3814}"/>
              </a:ext>
            </a:extLst>
          </p:cNvPr>
          <p:cNvSpPr/>
          <p:nvPr/>
        </p:nvSpPr>
        <p:spPr>
          <a:xfrm>
            <a:off x="8591549" y="2962275"/>
            <a:ext cx="274919" cy="15499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E0871D7E-A903-87B7-7EAB-5BF7E80222BC}"/>
              </a:ext>
            </a:extLst>
          </p:cNvPr>
          <p:cNvSpPr/>
          <p:nvPr/>
        </p:nvSpPr>
        <p:spPr>
          <a:xfrm>
            <a:off x="9115424" y="2962275"/>
            <a:ext cx="274919" cy="1549960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0FF362C8-A528-A7C4-EB34-17AABDD04C3F}"/>
              </a:ext>
            </a:extLst>
          </p:cNvPr>
          <p:cNvSpPr txBox="1"/>
          <p:nvPr/>
        </p:nvSpPr>
        <p:spPr>
          <a:xfrm>
            <a:off x="0" y="6321256"/>
            <a:ext cx="9723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Fonte: Relazione annuale, 2023 - COVIP</a:t>
            </a:r>
          </a:p>
        </p:txBody>
      </p:sp>
      <p:sp>
        <p:nvSpPr>
          <p:cNvPr id="7" name="Segnaposto numero diapositiva 9">
            <a:extLst>
              <a:ext uri="{FF2B5EF4-FFF2-40B4-BE49-F238E27FC236}">
                <a16:creationId xmlns:a16="http://schemas.microsoft.com/office/drawing/2014/main" xmlns="" id="{639C1C67-47A1-6C2B-DBA8-A38F3D954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7251" y="6293389"/>
            <a:ext cx="2743200" cy="365125"/>
          </a:xfrm>
        </p:spPr>
        <p:txBody>
          <a:bodyPr/>
          <a:lstStyle/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8</a:t>
            </a: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xmlns="" id="{C5AC53FF-F483-0EA6-1483-B206A200CF55}"/>
              </a:ext>
            </a:extLst>
          </p:cNvPr>
          <p:cNvSpPr txBox="1">
            <a:spLocks/>
          </p:cNvSpPr>
          <p:nvPr/>
        </p:nvSpPr>
        <p:spPr>
          <a:xfrm>
            <a:off x="838200" y="352078"/>
            <a:ext cx="10515600" cy="960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Come aderiscono maschi e femmine ?</a:t>
            </a:r>
          </a:p>
        </p:txBody>
      </p:sp>
    </p:spTree>
    <p:extLst>
      <p:ext uri="{BB962C8B-B14F-4D97-AF65-F5344CB8AC3E}">
        <p14:creationId xmlns:p14="http://schemas.microsoft.com/office/powerpoint/2010/main" val="517092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C4528607-2440-63BE-E220-A6E6B12871C7}"/>
              </a:ext>
            </a:extLst>
          </p:cNvPr>
          <p:cNvSpPr/>
          <p:nvPr/>
        </p:nvSpPr>
        <p:spPr>
          <a:xfrm>
            <a:off x="838199" y="201745"/>
            <a:ext cx="10515600" cy="402268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E8E8E8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44DA8A44-479F-980D-B817-70FBD9F18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474" y="675331"/>
            <a:ext cx="8401050" cy="5543550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D5AE2BA7-8275-F9D4-F020-DB1C59519F34}"/>
              </a:ext>
            </a:extLst>
          </p:cNvPr>
          <p:cNvSpPr txBox="1"/>
          <p:nvPr/>
        </p:nvSpPr>
        <p:spPr>
          <a:xfrm>
            <a:off x="0" y="6321256"/>
            <a:ext cx="9723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Fonte: Relazione annuale, 2023 - COVIP</a:t>
            </a:r>
          </a:p>
        </p:txBody>
      </p:sp>
      <p:sp>
        <p:nvSpPr>
          <p:cNvPr id="7" name="Segnaposto numero diapositiva 9">
            <a:extLst>
              <a:ext uri="{FF2B5EF4-FFF2-40B4-BE49-F238E27FC236}">
                <a16:creationId xmlns:a16="http://schemas.microsoft.com/office/drawing/2014/main" xmlns="" id="{38E3AF4B-F7EB-B04E-9CB1-FD5C0799B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7251" y="6293389"/>
            <a:ext cx="2743200" cy="365125"/>
          </a:xfrm>
        </p:spPr>
        <p:txBody>
          <a:bodyPr/>
          <a:lstStyle/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9</a:t>
            </a:r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xmlns="" id="{FFD18AEE-FA1D-3591-8D67-F4C093EC7F0F}"/>
              </a:ext>
            </a:extLst>
          </p:cNvPr>
          <p:cNvSpPr txBox="1">
            <a:spLocks/>
          </p:cNvSpPr>
          <p:nvPr/>
        </p:nvSpPr>
        <p:spPr>
          <a:xfrm>
            <a:off x="838199" y="0"/>
            <a:ext cx="10515600" cy="805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Attività, regione e genere</a:t>
            </a:r>
          </a:p>
        </p:txBody>
      </p:sp>
    </p:spTree>
    <p:extLst>
      <p:ext uri="{BB962C8B-B14F-4D97-AF65-F5344CB8AC3E}">
        <p14:creationId xmlns:p14="http://schemas.microsoft.com/office/powerpoint/2010/main" val="3883387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D66F6FA5-3264-D5AE-E562-C8AB9F0CCFA4}"/>
              </a:ext>
            </a:extLst>
          </p:cNvPr>
          <p:cNvSpPr/>
          <p:nvPr/>
        </p:nvSpPr>
        <p:spPr>
          <a:xfrm>
            <a:off x="838200" y="627258"/>
            <a:ext cx="10515600" cy="402268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E8E8E8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3247637-D187-C25B-674D-1DE943AD3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7702"/>
            <a:ext cx="10515600" cy="4351338"/>
          </a:xfrm>
        </p:spPr>
        <p:txBody>
          <a:bodyPr>
            <a:normAutofit fontScale="92500" lnSpcReduction="10000"/>
          </a:bodyPr>
          <a:lstStyle/>
          <a:p>
            <a:endParaRPr lang="it-IT" sz="20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20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Secondo quanto riportato da COVIP, gli iscritti totali a fine 2023 sono 9.428.621. Rispetto alle forze di lavoro, questi rappresentano il 36,9%, in leggero aumento rispetto al dato 2022 (36,2%).</a:t>
            </a:r>
          </a:p>
          <a:p>
            <a:pPr marL="0" indent="0">
              <a:buNone/>
            </a:pPr>
            <a:endParaRPr lang="it-IT" sz="20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20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 si considerano tra tutti gli iscritti soltanto i versanti, la proporzione cala al 26,7%, circa un soggetto su cinque (29,7% per i lavoratori dipendenti e 13,1% per i lavoratori autonomi).</a:t>
            </a:r>
          </a:p>
          <a:p>
            <a:pPr marL="0" indent="0">
              <a:buNone/>
            </a:pPr>
            <a:endParaRPr lang="it-IT" sz="20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20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 percentuale di partecipazione cresce all’aumentare dell’età ed evidenzia mediamente una certa disparità di genere: 40,0% per i maschi contro 32,8% per le femmine. </a:t>
            </a:r>
          </a:p>
          <a:p>
            <a:endParaRPr lang="it-IT" sz="20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20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 partecipazione è più elevata al Nord rispetto al Centro e al Sud.</a:t>
            </a:r>
          </a:p>
        </p:txBody>
      </p:sp>
      <p:sp>
        <p:nvSpPr>
          <p:cNvPr id="5" name="Segnaposto numero diapositiva 9">
            <a:extLst>
              <a:ext uri="{FF2B5EF4-FFF2-40B4-BE49-F238E27FC236}">
                <a16:creationId xmlns:a16="http://schemas.microsoft.com/office/drawing/2014/main" xmlns="" id="{9339116F-4FC7-5DB4-051E-5F33538B8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7251" y="6293389"/>
            <a:ext cx="2743200" cy="365125"/>
          </a:xfrm>
        </p:spPr>
        <p:txBody>
          <a:bodyPr/>
          <a:lstStyle/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10</a:t>
            </a: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xmlns="" id="{BA90C8C5-B94A-EF3F-8E79-B4A0444DBB97}"/>
              </a:ext>
            </a:extLst>
          </p:cNvPr>
          <p:cNvSpPr txBox="1">
            <a:spLocks/>
          </p:cNvSpPr>
          <p:nvPr/>
        </p:nvSpPr>
        <p:spPr>
          <a:xfrm>
            <a:off x="838200" y="352078"/>
            <a:ext cx="10515600" cy="960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Partecipazione al II Pilastro</a:t>
            </a:r>
          </a:p>
        </p:txBody>
      </p:sp>
    </p:spTree>
    <p:extLst>
      <p:ext uri="{BB962C8B-B14F-4D97-AF65-F5344CB8AC3E}">
        <p14:creationId xmlns:p14="http://schemas.microsoft.com/office/powerpoint/2010/main" val="1065156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>
            <a:extLst>
              <a:ext uri="{FF2B5EF4-FFF2-40B4-BE49-F238E27FC236}">
                <a16:creationId xmlns:a16="http://schemas.microsoft.com/office/drawing/2014/main" xmlns="" id="{A0EE4AB5-66CA-BC72-E485-C645D71972D9}"/>
              </a:ext>
            </a:extLst>
          </p:cNvPr>
          <p:cNvSpPr/>
          <p:nvPr/>
        </p:nvSpPr>
        <p:spPr>
          <a:xfrm>
            <a:off x="838200" y="627258"/>
            <a:ext cx="10515600" cy="402268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E8E8E8"/>
              </a:solidFill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4B63DE3A-2A6A-A1D6-0B6E-CE14435B5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46157"/>
              </p:ext>
            </p:extLst>
          </p:nvPr>
        </p:nvGraphicFramePr>
        <p:xfrm>
          <a:off x="1692272" y="1608961"/>
          <a:ext cx="8826506" cy="2696808"/>
        </p:xfrm>
        <a:graphic>
          <a:graphicData uri="http://schemas.openxmlformats.org/drawingml/2006/table">
            <a:tbl>
              <a:tblPr/>
              <a:tblGrid>
                <a:gridCol w="1202582">
                  <a:extLst>
                    <a:ext uri="{9D8B030D-6E8A-4147-A177-3AD203B41FA5}">
                      <a16:colId xmlns:a16="http://schemas.microsoft.com/office/drawing/2014/main" xmlns="" val="2955988255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1023850462"/>
                    </a:ext>
                  </a:extLst>
                </a:gridCol>
                <a:gridCol w="287395">
                  <a:extLst>
                    <a:ext uri="{9D8B030D-6E8A-4147-A177-3AD203B41FA5}">
                      <a16:colId xmlns:a16="http://schemas.microsoft.com/office/drawing/2014/main" xmlns="" val="3842874586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xmlns="" val="4248160221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2868498666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433035656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3987423469"/>
                    </a:ext>
                  </a:extLst>
                </a:gridCol>
                <a:gridCol w="329008">
                  <a:extLst>
                    <a:ext uri="{9D8B030D-6E8A-4147-A177-3AD203B41FA5}">
                      <a16:colId xmlns:a16="http://schemas.microsoft.com/office/drawing/2014/main" xmlns="" val="2527057074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2191296114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843388055"/>
                    </a:ext>
                  </a:extLst>
                </a:gridCol>
                <a:gridCol w="287395">
                  <a:extLst>
                    <a:ext uri="{9D8B030D-6E8A-4147-A177-3AD203B41FA5}">
                      <a16:colId xmlns:a16="http://schemas.microsoft.com/office/drawing/2014/main" xmlns="" val="3628489977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xmlns="" val="3135353759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4134053822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285741716"/>
                    </a:ext>
                  </a:extLst>
                </a:gridCol>
                <a:gridCol w="329008">
                  <a:extLst>
                    <a:ext uri="{9D8B030D-6E8A-4147-A177-3AD203B41FA5}">
                      <a16:colId xmlns:a16="http://schemas.microsoft.com/office/drawing/2014/main" xmlns="" val="2612965493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455232269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3418244829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2983871908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10462088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1859931997"/>
                    </a:ext>
                  </a:extLst>
                </a:gridCol>
                <a:gridCol w="329008">
                  <a:extLst>
                    <a:ext uri="{9D8B030D-6E8A-4147-A177-3AD203B41FA5}">
                      <a16:colId xmlns:a16="http://schemas.microsoft.com/office/drawing/2014/main" xmlns="" val="456591260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883464573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2291207901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3283489148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1804115541"/>
                    </a:ext>
                  </a:extLst>
                </a:gridCol>
                <a:gridCol w="331845">
                  <a:extLst>
                    <a:ext uri="{9D8B030D-6E8A-4147-A177-3AD203B41FA5}">
                      <a16:colId xmlns:a16="http://schemas.microsoft.com/office/drawing/2014/main" xmlns="" val="1898035820"/>
                    </a:ext>
                  </a:extLst>
                </a:gridCol>
              </a:tblGrid>
              <a:tr h="236562"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Forme pensionistiche complementari – Uscite della gestione previdenziale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9527570"/>
                  </a:ext>
                </a:extLst>
              </a:tr>
              <a:tr h="236562">
                <a:tc gridSpan="3"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(flussi annuali in milioni di euro)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9913909"/>
                  </a:ext>
                </a:extLst>
              </a:tr>
              <a:tr h="28387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Fondi pensione negoziali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Fondi pensione aperti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PIP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Fondi  pensione preesistenti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6934333"/>
                  </a:ext>
                </a:extLst>
              </a:tr>
              <a:tr h="28387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5FBF4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5FBF4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605935"/>
                  </a:ext>
                </a:extLst>
              </a:tr>
              <a:tr h="2365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Anticipazioni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817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5FBF4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984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939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962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5FBF4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773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598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733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770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853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0973638"/>
                  </a:ext>
                </a:extLst>
              </a:tr>
              <a:tr h="2365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Riscatti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867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679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5FBF4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786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850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882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5FBF4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798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635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757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681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691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1296385"/>
                  </a:ext>
                </a:extLst>
              </a:tr>
              <a:tr h="2365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RITA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5FBF4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5FBF4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788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1.144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1.478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1.685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4810015"/>
                  </a:ext>
                </a:extLst>
              </a:tr>
              <a:tr h="2365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Prestazioni in capitale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1.431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5FBF4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1.702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1.632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1.645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5FBF4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513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618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750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1.012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1.177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632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694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1.662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959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644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9209697"/>
                  </a:ext>
                </a:extLst>
              </a:tr>
              <a:tr h="2365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Trasformazioni in rendita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5FBF4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5FBF4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6423755"/>
                  </a:ext>
                </a:extLst>
              </a:tr>
              <a:tr h="2365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Erogazioni rendite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      -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      -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5FBF4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      -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      -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      -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      -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      -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      -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5FBF4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      -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      -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      -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      -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      -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      -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      -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590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566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0861562"/>
                  </a:ext>
                </a:extLst>
              </a:tr>
              <a:tr h="2365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3.146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3.006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5FBF4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3.622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3.608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3.696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781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744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968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5FBF4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950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1.109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1.049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1.162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1.530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1.745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2.037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3.355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3.431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4.935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4.464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4.445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8128297"/>
                  </a:ext>
                </a:extLst>
              </a:tr>
            </a:tbl>
          </a:graphicData>
        </a:graphic>
      </p:graphicFrame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D8DCA2DB-5576-FD92-37D0-6986ED53484C}"/>
              </a:ext>
            </a:extLst>
          </p:cNvPr>
          <p:cNvSpPr/>
          <p:nvPr/>
        </p:nvSpPr>
        <p:spPr>
          <a:xfrm>
            <a:off x="2886075" y="3379048"/>
            <a:ext cx="7632703" cy="19171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61AE38DF-B218-4F4E-4105-D868BCCB7D65}"/>
              </a:ext>
            </a:extLst>
          </p:cNvPr>
          <p:cNvSpPr/>
          <p:nvPr/>
        </p:nvSpPr>
        <p:spPr>
          <a:xfrm>
            <a:off x="8963025" y="3137030"/>
            <a:ext cx="1555753" cy="19917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514A70D-5435-96AA-D77A-EB09B3037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2462" y="4534663"/>
            <a:ext cx="9976920" cy="16760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6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Aspetti rilevanti:</a:t>
            </a:r>
          </a:p>
          <a:p>
            <a:pPr marL="0" indent="0">
              <a:buNone/>
            </a:pPr>
            <a:endParaRPr lang="it-IT" sz="16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Finora scarsa attrattività dello strumento della rendita vitalizia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Alta propensione verso scelte a più breve termine (Anticipi, RITA, Liquidazione del capitale)</a:t>
            </a:r>
          </a:p>
          <a:p>
            <a:pPr marL="0" indent="0">
              <a:buNone/>
            </a:pPr>
            <a:endParaRPr lang="it-IT" sz="16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it-IT" sz="16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7A84BCA2-53BF-2CDC-5403-99B528324B67}"/>
              </a:ext>
            </a:extLst>
          </p:cNvPr>
          <p:cNvSpPr txBox="1"/>
          <p:nvPr/>
        </p:nvSpPr>
        <p:spPr>
          <a:xfrm>
            <a:off x="0" y="6321256"/>
            <a:ext cx="9723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Fonte: Relazione annuale, 2023 - COVIP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xmlns="" id="{0BD0DA8B-A155-F4F5-0F06-44525B304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7251" y="6293389"/>
            <a:ext cx="2743200" cy="365125"/>
          </a:xfrm>
        </p:spPr>
        <p:txBody>
          <a:bodyPr/>
          <a:lstStyle/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11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xmlns="" id="{C18A24A0-0EE5-9A78-9A7D-DC1A4BA22F74}"/>
              </a:ext>
            </a:extLst>
          </p:cNvPr>
          <p:cNvSpPr txBox="1">
            <a:spLocks/>
          </p:cNvSpPr>
          <p:nvPr/>
        </p:nvSpPr>
        <p:spPr>
          <a:xfrm>
            <a:off x="838200" y="352078"/>
            <a:ext cx="10515600" cy="960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Prestazioni erogate nell’ultimo quinquennio</a:t>
            </a:r>
          </a:p>
        </p:txBody>
      </p:sp>
    </p:spTree>
    <p:extLst>
      <p:ext uri="{BB962C8B-B14F-4D97-AF65-F5344CB8AC3E}">
        <p14:creationId xmlns:p14="http://schemas.microsoft.com/office/powerpoint/2010/main" val="6857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920C4F89-BD94-67F7-21B4-3A4CF551CD8F}"/>
              </a:ext>
            </a:extLst>
          </p:cNvPr>
          <p:cNvSpPr/>
          <p:nvPr/>
        </p:nvSpPr>
        <p:spPr>
          <a:xfrm>
            <a:off x="838200" y="627258"/>
            <a:ext cx="10515600" cy="402268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E8E8E8"/>
              </a:solidFill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84BBB958-7271-775E-8425-DB4236A5FB39}"/>
              </a:ext>
            </a:extLst>
          </p:cNvPr>
          <p:cNvSpPr txBox="1"/>
          <p:nvPr/>
        </p:nvSpPr>
        <p:spPr>
          <a:xfrm>
            <a:off x="828675" y="4289733"/>
            <a:ext cx="103337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conferma di quanto osservato in termini di importi monetari, il numero di uscite dalla previdenza complementare mostra una quasi totale predilezione per le prestazioni sotto forma di capitale o riscatto (98% delle uscite totali per l’anno 2023), a scapito delle trasformazioni in rendita, soprattutto per quanto riguarda Fondi negoziali, Fondi aperti e PIP.</a:t>
            </a:r>
          </a:p>
          <a:p>
            <a:endParaRPr lang="it-IT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xmlns="" id="{A45B05EE-1E83-0436-EA55-8CCE107F1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976" y="2102148"/>
            <a:ext cx="10287000" cy="1619250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ECE5D804-86F2-AE1B-DAEB-F4A19E9A5908}"/>
              </a:ext>
            </a:extLst>
          </p:cNvPr>
          <p:cNvSpPr/>
          <p:nvPr/>
        </p:nvSpPr>
        <p:spPr>
          <a:xfrm>
            <a:off x="875451" y="3326389"/>
            <a:ext cx="10287000" cy="1735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3BE49A92-9BD0-A76D-BCC0-68879036A250}"/>
              </a:ext>
            </a:extLst>
          </p:cNvPr>
          <p:cNvSpPr txBox="1"/>
          <p:nvPr/>
        </p:nvSpPr>
        <p:spPr>
          <a:xfrm>
            <a:off x="0" y="6321256"/>
            <a:ext cx="9723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Fonte: Relazione annuale, 2023 - COVIP</a:t>
            </a:r>
          </a:p>
        </p:txBody>
      </p:sp>
      <p:sp>
        <p:nvSpPr>
          <p:cNvPr id="6" name="Segnaposto numero diapositiva 9">
            <a:extLst>
              <a:ext uri="{FF2B5EF4-FFF2-40B4-BE49-F238E27FC236}">
                <a16:creationId xmlns:a16="http://schemas.microsoft.com/office/drawing/2014/main" xmlns="" id="{A551DA1A-610C-4AE7-9E97-306A141A8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7251" y="6293389"/>
            <a:ext cx="2743200" cy="365125"/>
          </a:xfrm>
        </p:spPr>
        <p:txBody>
          <a:bodyPr/>
          <a:lstStyle/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12</a:t>
            </a: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xmlns="" id="{60B5D2EA-DC93-6C1B-A005-3F533FD7D671}"/>
              </a:ext>
            </a:extLst>
          </p:cNvPr>
          <p:cNvSpPr txBox="1">
            <a:spLocks/>
          </p:cNvSpPr>
          <p:nvPr/>
        </p:nvSpPr>
        <p:spPr>
          <a:xfrm>
            <a:off x="838200" y="352078"/>
            <a:ext cx="10515600" cy="960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Numero di uscite per causa</a:t>
            </a:r>
          </a:p>
        </p:txBody>
      </p:sp>
    </p:spTree>
    <p:extLst>
      <p:ext uri="{BB962C8B-B14F-4D97-AF65-F5344CB8AC3E}">
        <p14:creationId xmlns:p14="http://schemas.microsoft.com/office/powerpoint/2010/main" val="3260549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B9DAC123-5383-2782-CA32-28A5C1045EBA}"/>
              </a:ext>
            </a:extLst>
          </p:cNvPr>
          <p:cNvSpPr/>
          <p:nvPr/>
        </p:nvSpPr>
        <p:spPr>
          <a:xfrm>
            <a:off x="838200" y="627258"/>
            <a:ext cx="10515600" cy="402268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E8E8E8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FE1E92D-1FF2-5CAF-331D-9EC4B1C74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2752"/>
            <a:ext cx="10515600" cy="4980637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Mancata percezione del rischio di lunga sopravvivenza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it-IT" sz="12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Tipologie di rendite che consentono di suddividere il rischio e rendere il prodotto assicurativo meno costoso, anche attraverso il differimento della prestazione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it-IT" sz="12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Costo delle rendite tradizionali legate alla longevity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it-IT" sz="12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Cultura previdenziale, fin dalla fase di formazione scolastica: la previdenza complementare deve essere di supporto alla riduzione della prestazione di base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it-IT" sz="12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Poca lungimiranza in passato nella gestione della previdenza obbligatoria; molte decisioni importanti sono state prese con ritardo rispetto a quando era corretto fossero introdotte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it-IT" sz="12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Quadro macroeconomico e demografico è cambiato notevolmente e non si è riusciti a stare al passo con questo cambiamento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it-IT" sz="12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Attenzione sulle pensioni non deve mancare ma l’aspetto più rilevane rimane quello della produttività del lavoro in un quadro in cui il numero dei lavoratori andrà inevitabilmente calando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it-IT" sz="12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Miglioramento dei percorsi formativi dei giovani, con una modernizzazione di questi ultimi a favore delle nuove competenze richieste dal mercato del lavoro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it-IT" sz="12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Sostegno alle donne nel periodo di assunzione dei carichi familiari</a:t>
            </a:r>
          </a:p>
        </p:txBody>
      </p:sp>
      <p:sp>
        <p:nvSpPr>
          <p:cNvPr id="6" name="Segnaposto numero diapositiva 9">
            <a:extLst>
              <a:ext uri="{FF2B5EF4-FFF2-40B4-BE49-F238E27FC236}">
                <a16:creationId xmlns:a16="http://schemas.microsoft.com/office/drawing/2014/main" xmlns="" id="{6FC7E50B-3472-82BB-8C15-940CCB143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7251" y="6293389"/>
            <a:ext cx="2743200" cy="365125"/>
          </a:xfrm>
        </p:spPr>
        <p:txBody>
          <a:bodyPr/>
          <a:lstStyle/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13</a:t>
            </a:r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xmlns="" id="{1F34501D-B38E-CA32-D043-96450DF8BE2F}"/>
              </a:ext>
            </a:extLst>
          </p:cNvPr>
          <p:cNvSpPr txBox="1">
            <a:spLocks/>
          </p:cNvSpPr>
          <p:nvPr/>
        </p:nvSpPr>
        <p:spPr>
          <a:xfrm>
            <a:off x="838200" y="352078"/>
            <a:ext cx="10515600" cy="960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Commenti</a:t>
            </a:r>
          </a:p>
        </p:txBody>
      </p:sp>
    </p:spTree>
    <p:extLst>
      <p:ext uri="{BB962C8B-B14F-4D97-AF65-F5344CB8AC3E}">
        <p14:creationId xmlns:p14="http://schemas.microsoft.com/office/powerpoint/2010/main" val="3489787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0E76B4A-791E-DA43-F3C6-FBE13D2EA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Indice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FD25E31-F3C2-86DC-2579-BC4BEF635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15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u="sng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Dott.ssa Micaela Gelera</a:t>
            </a:r>
            <a:r>
              <a:rPr lang="it-IT" sz="24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lvl="1"/>
            <a:r>
              <a:rPr lang="it-IT" sz="20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Il quadro di riferimento</a:t>
            </a:r>
          </a:p>
          <a:p>
            <a:pPr lvl="1"/>
            <a:r>
              <a:rPr lang="it-IT" sz="20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 criticità emergenti</a:t>
            </a:r>
          </a:p>
          <a:p>
            <a:pPr marL="0" indent="0">
              <a:buNone/>
            </a:pPr>
            <a:endParaRPr lang="it-IT" sz="24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it-IT" sz="24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it-IT" sz="2400" u="sng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Dott. Stefano Visintin</a:t>
            </a:r>
            <a:r>
              <a:rPr lang="it-IT" sz="24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lvl="1"/>
            <a:r>
              <a:rPr lang="it-IT" sz="20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Previdenza complementare ed autofinanziamento</a:t>
            </a:r>
          </a:p>
          <a:p>
            <a:pPr lvl="1"/>
            <a:r>
              <a:rPr lang="it-IT" sz="20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 scelta della previdenza complementare</a:t>
            </a:r>
          </a:p>
          <a:p>
            <a:pPr lvl="1"/>
            <a:r>
              <a:rPr lang="it-IT" sz="20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 tipologie di rendite</a:t>
            </a:r>
          </a:p>
          <a:p>
            <a:pPr lvl="1"/>
            <a:r>
              <a:rPr lang="it-IT" sz="20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 criticità delle rendite</a:t>
            </a:r>
          </a:p>
          <a:p>
            <a:pPr lvl="1"/>
            <a:r>
              <a:rPr lang="it-IT" sz="20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possibili sviluppi del mercato delle rendite</a:t>
            </a:r>
          </a:p>
          <a:p>
            <a:endParaRPr lang="it-IT" sz="24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24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C50E7175-F7C6-BEC4-6626-94BD75EE81A2}"/>
              </a:ext>
            </a:extLst>
          </p:cNvPr>
          <p:cNvSpPr/>
          <p:nvPr/>
        </p:nvSpPr>
        <p:spPr>
          <a:xfrm>
            <a:off x="838200" y="674018"/>
            <a:ext cx="10515600" cy="402268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E8E8E8"/>
              </a:solidFill>
            </a:endParaRPr>
          </a:p>
        </p:txBody>
      </p:sp>
      <p:pic>
        <p:nvPicPr>
          <p:cNvPr id="4" name="Immagine 3" descr="piramide 2023">
            <a:extLst>
              <a:ext uri="{FF2B5EF4-FFF2-40B4-BE49-F238E27FC236}">
                <a16:creationId xmlns:a16="http://schemas.microsoft.com/office/drawing/2014/main" xmlns="" id="{52580170-2E99-AF50-44F9-F7F35EAE6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327" y="1385179"/>
            <a:ext cx="4847662" cy="488990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/>
          <p:cNvSpPr txBox="1"/>
          <p:nvPr/>
        </p:nvSpPr>
        <p:spPr>
          <a:xfrm>
            <a:off x="6774104" y="1996036"/>
            <a:ext cx="498634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 frazione di popolazione sopra i 65 anni ammonta al 23,8%, mentre appena al 12,7% quella sotto i 14 anni. </a:t>
            </a:r>
          </a:p>
          <a:p>
            <a:endParaRPr lang="it-IT" sz="16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16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 2050, queste percentuali si allontaneranno ulteriormente con il 34,5% di over-65 e l’11,2% di under-14. </a:t>
            </a:r>
          </a:p>
          <a:p>
            <a:endParaRPr lang="it-IT" sz="16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16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 piramidi dei prossimi anni saranno ancor più strette e rigonfie, a conferma del declino demografico di questo secolo presentato nei diversi scenari del rapporto ISTAT.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xmlns="" id="{285CF17C-350F-61E7-9B89-4D93404B3091}"/>
              </a:ext>
            </a:extLst>
          </p:cNvPr>
          <p:cNvSpPr/>
          <p:nvPr/>
        </p:nvSpPr>
        <p:spPr>
          <a:xfrm>
            <a:off x="6681456" y="1919330"/>
            <a:ext cx="4911218" cy="3204927"/>
          </a:xfrm>
          <a:prstGeom prst="roundRect">
            <a:avLst/>
          </a:prstGeom>
          <a:noFill/>
          <a:ln>
            <a:solidFill>
              <a:srgbClr val="7979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xmlns="" id="{CA473BA4-E3C4-DE3E-76FA-2417FD94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7251" y="6293389"/>
            <a:ext cx="2743200" cy="365125"/>
          </a:xfrm>
        </p:spPr>
        <p:txBody>
          <a:bodyPr/>
          <a:lstStyle/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xmlns="" id="{F1323473-B0B6-13F3-9FF3-71A2A67CA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0055"/>
          </a:xfrm>
        </p:spPr>
        <p:txBody>
          <a:bodyPr>
            <a:normAutofit/>
          </a:bodyPr>
          <a:lstStyle/>
          <a:p>
            <a:r>
              <a:rPr lang="it-IT" sz="25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Popolazione italiana 2023</a:t>
            </a:r>
          </a:p>
        </p:txBody>
      </p:sp>
    </p:spTree>
    <p:extLst>
      <p:ext uri="{BB962C8B-B14F-4D97-AF65-F5344CB8AC3E}">
        <p14:creationId xmlns:p14="http://schemas.microsoft.com/office/powerpoint/2010/main" val="2782876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5FE00C22-5B6A-C4BE-14FF-76B37575AF26}"/>
              </a:ext>
            </a:extLst>
          </p:cNvPr>
          <p:cNvSpPr/>
          <p:nvPr/>
        </p:nvSpPr>
        <p:spPr>
          <a:xfrm>
            <a:off x="838200" y="674018"/>
            <a:ext cx="10515600" cy="402268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E8E8E8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41BB81C-0430-3BDF-E129-87253D41A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0055"/>
          </a:xfrm>
        </p:spPr>
        <p:txBody>
          <a:bodyPr>
            <a:normAutofit/>
          </a:bodyPr>
          <a:lstStyle/>
          <a:p>
            <a:r>
              <a:rPr lang="it-IT" sz="25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Shift 2023 - 2100</a:t>
            </a:r>
          </a:p>
        </p:txBody>
      </p:sp>
      <p:pic>
        <p:nvPicPr>
          <p:cNvPr id="4" name="Immagine 3" descr="piramide 2023">
            <a:extLst>
              <a:ext uri="{FF2B5EF4-FFF2-40B4-BE49-F238E27FC236}">
                <a16:creationId xmlns:a16="http://schemas.microsoft.com/office/drawing/2014/main" xmlns="" id="{52580170-2E99-AF50-44F9-F7F35EAE6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213" y="1648231"/>
            <a:ext cx="4371975" cy="441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 descr="piramide 2100">
            <a:extLst>
              <a:ext uri="{FF2B5EF4-FFF2-40B4-BE49-F238E27FC236}">
                <a16:creationId xmlns:a16="http://schemas.microsoft.com/office/drawing/2014/main" xmlns="" id="{BE3B6CC6-2858-16E4-FFEB-92F10C7A87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814" y="1638706"/>
            <a:ext cx="4371975" cy="4419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reccia a destra 5">
            <a:extLst>
              <a:ext uri="{FF2B5EF4-FFF2-40B4-BE49-F238E27FC236}">
                <a16:creationId xmlns:a16="http://schemas.microsoft.com/office/drawing/2014/main" xmlns="" id="{89A70DE0-0A50-FAED-131E-3C2474E6A7B7}"/>
              </a:ext>
            </a:extLst>
          </p:cNvPr>
          <p:cNvSpPr/>
          <p:nvPr/>
        </p:nvSpPr>
        <p:spPr>
          <a:xfrm>
            <a:off x="5534690" y="3337900"/>
            <a:ext cx="778598" cy="182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numero diapositiva 9">
            <a:extLst>
              <a:ext uri="{FF2B5EF4-FFF2-40B4-BE49-F238E27FC236}">
                <a16:creationId xmlns:a16="http://schemas.microsoft.com/office/drawing/2014/main" xmlns="" id="{A0515B4C-EC60-204D-1873-1F175D160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7251" y="6293389"/>
            <a:ext cx="2743200" cy="365125"/>
          </a:xfrm>
        </p:spPr>
        <p:txBody>
          <a:bodyPr/>
          <a:lstStyle/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15858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>
            <a:extLst>
              <a:ext uri="{FF2B5EF4-FFF2-40B4-BE49-F238E27FC236}">
                <a16:creationId xmlns:a16="http://schemas.microsoft.com/office/drawing/2014/main" xmlns="" id="{093FCC93-A002-703E-738F-B474CA950BA3}"/>
              </a:ext>
            </a:extLst>
          </p:cNvPr>
          <p:cNvSpPr/>
          <p:nvPr/>
        </p:nvSpPr>
        <p:spPr>
          <a:xfrm>
            <a:off x="838200" y="627258"/>
            <a:ext cx="10515600" cy="402268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E8E8E8"/>
              </a:solidFill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xmlns="" id="{AA8579C7-8347-4E38-DABF-4553A619D4D8}"/>
              </a:ext>
            </a:extLst>
          </p:cNvPr>
          <p:cNvSpPr txBox="1">
            <a:spLocks/>
          </p:cNvSpPr>
          <p:nvPr/>
        </p:nvSpPr>
        <p:spPr>
          <a:xfrm>
            <a:off x="838200" y="352078"/>
            <a:ext cx="10515600" cy="960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Tasso di fecondità 1974 - 2023</a:t>
            </a: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xmlns="" id="{A561D5B7-AA8E-534D-210F-EECDEEF6D0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8351535"/>
              </p:ext>
            </p:extLst>
          </p:nvPr>
        </p:nvGraphicFramePr>
        <p:xfrm>
          <a:off x="642795" y="1414039"/>
          <a:ext cx="5015055" cy="4615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CA6EA839-EBF4-1328-960C-A05CFFD635B1}"/>
              </a:ext>
            </a:extLst>
          </p:cNvPr>
          <p:cNvSpPr txBox="1"/>
          <p:nvPr/>
        </p:nvSpPr>
        <p:spPr>
          <a:xfrm>
            <a:off x="0" y="6321256"/>
            <a:ext cx="5303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Fonte: ISTAT, Il dato 2023 rappresenta una stima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140891A6-B1DA-AC00-D42E-AB1B320E3F86}"/>
              </a:ext>
            </a:extLst>
          </p:cNvPr>
          <p:cNvSpPr txBox="1"/>
          <p:nvPr/>
        </p:nvSpPr>
        <p:spPr>
          <a:xfrm>
            <a:off x="5952654" y="1487195"/>
            <a:ext cx="584835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L’indice di fecondità stimato dall’ISTAT per il 2023 ha un valore di 1,20.</a:t>
            </a:r>
          </a:p>
          <a:p>
            <a:endParaRPr lang="it-IT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8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Aft>
                <a:spcPts val="800"/>
              </a:spcAft>
            </a:pPr>
            <a:r>
              <a:rPr lang="it-IT" sz="18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Calo delle nascite, motivi: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8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"effetto struttura" ovvero la diminuzione progressiva delle donne in età fertile. (tale effetto, da solo, spiega l'80% del calo complessivo);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8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scenario economico-sociale</a:t>
            </a:r>
            <a:r>
              <a:rPr lang="it-IT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ed</a:t>
            </a:r>
            <a:r>
              <a:rPr lang="it-IT" sz="18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il clima di fiducia nel futuro, anch’essi fondamentali nella comprensione del fenomeno nascite.</a:t>
            </a:r>
          </a:p>
          <a:p>
            <a:endParaRPr lang="it-IT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18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Il valore che garantisce la sostituzione delle coppie si attesta intorno a 2,1.</a:t>
            </a: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A3643346-1841-3B5D-2D13-8EC12F66005F}"/>
              </a:ext>
            </a:extLst>
          </p:cNvPr>
          <p:cNvCxnSpPr/>
          <p:nvPr/>
        </p:nvCxnSpPr>
        <p:spPr>
          <a:xfrm>
            <a:off x="5970760" y="5178584"/>
            <a:ext cx="6079402" cy="0"/>
          </a:xfrm>
          <a:prstGeom prst="line">
            <a:avLst/>
          </a:prstGeom>
          <a:ln w="25400">
            <a:solidFill>
              <a:srgbClr val="79799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egnaposto numero diapositiva 9">
            <a:extLst>
              <a:ext uri="{FF2B5EF4-FFF2-40B4-BE49-F238E27FC236}">
                <a16:creationId xmlns:a16="http://schemas.microsoft.com/office/drawing/2014/main" xmlns="" id="{2FB450C0-A0FD-92D4-C97C-412E54A93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7251" y="6293389"/>
            <a:ext cx="2743200" cy="365125"/>
          </a:xfrm>
        </p:spPr>
        <p:txBody>
          <a:bodyPr/>
          <a:lstStyle/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xmlns="" id="{6FF41BEA-486D-CE9A-4D93-C8D221E3C5B6}"/>
              </a:ext>
            </a:extLst>
          </p:cNvPr>
          <p:cNvCxnSpPr/>
          <p:nvPr/>
        </p:nvCxnSpPr>
        <p:spPr>
          <a:xfrm>
            <a:off x="5970760" y="2445537"/>
            <a:ext cx="6079402" cy="0"/>
          </a:xfrm>
          <a:prstGeom prst="line">
            <a:avLst/>
          </a:prstGeom>
          <a:ln w="25400">
            <a:solidFill>
              <a:srgbClr val="79799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205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79C45442-F8CA-1421-D7E6-21C257BDD57D}"/>
              </a:ext>
            </a:extLst>
          </p:cNvPr>
          <p:cNvSpPr/>
          <p:nvPr/>
        </p:nvSpPr>
        <p:spPr>
          <a:xfrm>
            <a:off x="838200" y="627258"/>
            <a:ext cx="10515600" cy="402268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E8E8E8"/>
              </a:solidFill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CA6EA839-EBF4-1328-960C-A05CFFD635B1}"/>
              </a:ext>
            </a:extLst>
          </p:cNvPr>
          <p:cNvSpPr txBox="1"/>
          <p:nvPr/>
        </p:nvSpPr>
        <p:spPr>
          <a:xfrm>
            <a:off x="0" y="6321256"/>
            <a:ext cx="5221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Fonte: ISTAT, Il dato 2023 rappresenta una stima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247CC246-CED9-9398-677D-275D68EA018B}"/>
              </a:ext>
            </a:extLst>
          </p:cNvPr>
          <p:cNvSpPr txBox="1"/>
          <p:nvPr/>
        </p:nvSpPr>
        <p:spPr>
          <a:xfrm>
            <a:off x="6886575" y="2274837"/>
            <a:ext cx="5105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Tendenza positiva e crescente negli ultimi tre anni.</a:t>
            </a:r>
            <a:endParaRPr lang="it-IT" sz="18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Costante saldo negativo dei cittadini italiani: ci sono più connazionali che emigrano rispetto a coloro che rientrano.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xmlns="" id="{D7EEA124-BCC8-423F-965F-72E6227130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9309159"/>
              </p:ext>
            </p:extLst>
          </p:nvPr>
        </p:nvGraphicFramePr>
        <p:xfrm>
          <a:off x="200025" y="1200150"/>
          <a:ext cx="6686550" cy="4457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egnaposto numero diapositiva 9">
            <a:extLst>
              <a:ext uri="{FF2B5EF4-FFF2-40B4-BE49-F238E27FC236}">
                <a16:creationId xmlns:a16="http://schemas.microsoft.com/office/drawing/2014/main" xmlns="" id="{26DC4906-DCB4-8FCB-D822-D6E0BAB1F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7251" y="6293389"/>
            <a:ext cx="2743200" cy="365125"/>
          </a:xfrm>
        </p:spPr>
        <p:txBody>
          <a:bodyPr/>
          <a:lstStyle/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xmlns="" id="{3B1E4FAF-34FF-C85F-E48F-AEFAC1A954E1}"/>
              </a:ext>
            </a:extLst>
          </p:cNvPr>
          <p:cNvSpPr txBox="1">
            <a:spLocks/>
          </p:cNvSpPr>
          <p:nvPr/>
        </p:nvSpPr>
        <p:spPr>
          <a:xfrm>
            <a:off x="838200" y="352078"/>
            <a:ext cx="10515600" cy="960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Saldo migratorio 2013 - 2023</a:t>
            </a:r>
          </a:p>
        </p:txBody>
      </p:sp>
    </p:spTree>
    <p:extLst>
      <p:ext uri="{BB962C8B-B14F-4D97-AF65-F5344CB8AC3E}">
        <p14:creationId xmlns:p14="http://schemas.microsoft.com/office/powerpoint/2010/main" val="1977429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1836BB08-1E25-9546-BA3D-62255299320E}"/>
              </a:ext>
            </a:extLst>
          </p:cNvPr>
          <p:cNvSpPr/>
          <p:nvPr/>
        </p:nvSpPr>
        <p:spPr>
          <a:xfrm>
            <a:off x="838200" y="627258"/>
            <a:ext cx="10515600" cy="402268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E8E8E8"/>
              </a:solidFill>
            </a:endParaRP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xmlns="" id="{A5749E29-F3C2-6AF6-4290-692C3C7519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276398"/>
              </p:ext>
            </p:extLst>
          </p:nvPr>
        </p:nvGraphicFramePr>
        <p:xfrm>
          <a:off x="77905" y="1312752"/>
          <a:ext cx="5903796" cy="4274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F4E566DD-9F78-4530-ED35-340B00177D19}"/>
              </a:ext>
            </a:extLst>
          </p:cNvPr>
          <p:cNvSpPr txBox="1"/>
          <p:nvPr/>
        </p:nvSpPr>
        <p:spPr>
          <a:xfrm>
            <a:off x="6378537" y="4152192"/>
            <a:ext cx="58054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 stime ISTAT confermate per anno 2023 </a:t>
            </a:r>
          </a:p>
          <a:p>
            <a:endParaRPr lang="it-IT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l’Italia avrebbe recuperato il gap dovuto alla pandemia da COVID-19, con un miglioramento netto della speranza di vita di circa 11 anni rispetto al 1974.</a:t>
            </a:r>
            <a:endParaRPr lang="it-IT" sz="18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Freccia in giù 1"/>
          <p:cNvSpPr/>
          <p:nvPr/>
        </p:nvSpPr>
        <p:spPr>
          <a:xfrm>
            <a:off x="8662280" y="4622449"/>
            <a:ext cx="329184" cy="274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xmlns="" id="{88A1798D-AA44-A66C-DC28-561204DEE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7251" y="6293389"/>
            <a:ext cx="2743200" cy="365125"/>
          </a:xfrm>
        </p:spPr>
        <p:txBody>
          <a:bodyPr/>
          <a:lstStyle/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1A517DD7-43B7-92D3-CADB-9249D0886AB5}"/>
              </a:ext>
            </a:extLst>
          </p:cNvPr>
          <p:cNvSpPr txBox="1"/>
          <p:nvPr/>
        </p:nvSpPr>
        <p:spPr>
          <a:xfrm>
            <a:off x="0" y="6321256"/>
            <a:ext cx="5221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Fonte: ISTAT, Il dato 2023 rappresenta una stima</a:t>
            </a:r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xmlns="" id="{14E586D9-A2E7-8F03-4028-BF32C58EA0AA}"/>
              </a:ext>
            </a:extLst>
          </p:cNvPr>
          <p:cNvSpPr txBox="1">
            <a:spLocks/>
          </p:cNvSpPr>
          <p:nvPr/>
        </p:nvSpPr>
        <p:spPr>
          <a:xfrm>
            <a:off x="838200" y="352078"/>
            <a:ext cx="10515600" cy="960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Speranza di vita alla nascita 1974 - 2023</a:t>
            </a:r>
          </a:p>
        </p:txBody>
      </p:sp>
      <p:pic>
        <p:nvPicPr>
          <p:cNvPr id="17" name="Immagine 16" descr="Immagine che contiene simbolo, Elementi grafici, logo, clipart&#10;&#10;Descrizione generata automaticamente">
            <a:extLst>
              <a:ext uri="{FF2B5EF4-FFF2-40B4-BE49-F238E27FC236}">
                <a16:creationId xmlns:a16="http://schemas.microsoft.com/office/drawing/2014/main" xmlns="" id="{2C9390ED-7D77-6D0D-7FA6-C0269F9669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538" y="2462378"/>
            <a:ext cx="428526" cy="428526"/>
          </a:xfrm>
          <a:prstGeom prst="rect">
            <a:avLst/>
          </a:prstGeom>
        </p:spPr>
      </p:pic>
      <p:pic>
        <p:nvPicPr>
          <p:cNvPr id="23" name="Elemento grafico 22">
            <a:extLst>
              <a:ext uri="{FF2B5EF4-FFF2-40B4-BE49-F238E27FC236}">
                <a16:creationId xmlns:a16="http://schemas.microsoft.com/office/drawing/2014/main" xmlns="" id="{08E15E50-F6E9-BDCB-7686-B8218682C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461538" y="3041639"/>
            <a:ext cx="428526" cy="428526"/>
          </a:xfrm>
          <a:prstGeom prst="rect">
            <a:avLst/>
          </a:prstGeom>
        </p:spPr>
      </p:pic>
      <p:pic>
        <p:nvPicPr>
          <p:cNvPr id="25" name="Immagine 24" descr="Immagine che contiene nero, oscurità&#10;&#10;Descrizione generata automaticamente">
            <a:extLst>
              <a:ext uri="{FF2B5EF4-FFF2-40B4-BE49-F238E27FC236}">
                <a16:creationId xmlns:a16="http://schemas.microsoft.com/office/drawing/2014/main" xmlns="" id="{A1F6922A-1224-C448-2D82-E436F0D4106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538" y="1918729"/>
            <a:ext cx="428526" cy="418553"/>
          </a:xfrm>
          <a:prstGeom prst="rect">
            <a:avLst/>
          </a:prstGeom>
        </p:spPr>
      </p:pic>
      <p:sp>
        <p:nvSpPr>
          <p:cNvPr id="26" name="CasellaDiTesto 25">
            <a:extLst>
              <a:ext uri="{FF2B5EF4-FFF2-40B4-BE49-F238E27FC236}">
                <a16:creationId xmlns:a16="http://schemas.microsoft.com/office/drawing/2014/main" xmlns="" id="{1C1078E6-566E-D38E-2D9F-CF0ACF9E2741}"/>
              </a:ext>
            </a:extLst>
          </p:cNvPr>
          <p:cNvSpPr txBox="1"/>
          <p:nvPr/>
        </p:nvSpPr>
        <p:spPr>
          <a:xfrm>
            <a:off x="7019453" y="1944298"/>
            <a:ext cx="47843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progresso medico-tecnologico </a:t>
            </a:r>
          </a:p>
          <a:p>
            <a:endParaRPr lang="it-IT" sz="18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18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crescente spinta alla prevenzione </a:t>
            </a:r>
          </a:p>
          <a:p>
            <a:endParaRPr lang="it-IT" sz="18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18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propensione ad uno stile di vita sano</a:t>
            </a:r>
          </a:p>
          <a:p>
            <a:endParaRPr lang="it-IT" dirty="0"/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xmlns="" id="{F1022013-D4BF-0271-407B-B68ACC0C6E19}"/>
              </a:ext>
            </a:extLst>
          </p:cNvPr>
          <p:cNvSpPr txBox="1"/>
          <p:nvPr/>
        </p:nvSpPr>
        <p:spPr>
          <a:xfrm>
            <a:off x="6277636" y="1405372"/>
            <a:ext cx="2390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Fattori</a:t>
            </a:r>
          </a:p>
        </p:txBody>
      </p:sp>
      <p:sp>
        <p:nvSpPr>
          <p:cNvPr id="28" name="Rettangolo con angoli arrotondati 27">
            <a:extLst>
              <a:ext uri="{FF2B5EF4-FFF2-40B4-BE49-F238E27FC236}">
                <a16:creationId xmlns:a16="http://schemas.microsoft.com/office/drawing/2014/main" xmlns="" id="{1697040A-7155-A375-A649-AB09920C1066}"/>
              </a:ext>
            </a:extLst>
          </p:cNvPr>
          <p:cNvSpPr/>
          <p:nvPr/>
        </p:nvSpPr>
        <p:spPr>
          <a:xfrm>
            <a:off x="6324221" y="4162353"/>
            <a:ext cx="5572026" cy="2031325"/>
          </a:xfrm>
          <a:prstGeom prst="roundRect">
            <a:avLst/>
          </a:prstGeom>
          <a:noFill/>
          <a:ln>
            <a:solidFill>
              <a:srgbClr val="7979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245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68527AB2-BC91-12A4-28AA-CAD638F382E6}"/>
              </a:ext>
            </a:extLst>
          </p:cNvPr>
          <p:cNvSpPr/>
          <p:nvPr/>
        </p:nvSpPr>
        <p:spPr>
          <a:xfrm>
            <a:off x="838200" y="627258"/>
            <a:ext cx="10515600" cy="402268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E8E8E8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EC363D23-E91E-9075-9D63-C3390B68B002}"/>
              </a:ext>
            </a:extLst>
          </p:cNvPr>
          <p:cNvSpPr txBox="1"/>
          <p:nvPr/>
        </p:nvSpPr>
        <p:spPr>
          <a:xfrm>
            <a:off x="6381750" y="1667673"/>
            <a:ext cx="56864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incremento di speranza di vita</a:t>
            </a:r>
          </a:p>
          <a:p>
            <a:pPr algn="ctr"/>
            <a:endParaRPr lang="it-IT" sz="14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4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it-IT" sz="14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incremento proporzione di individui non più autosufficienti, specie nelle classi di età più estreme</a:t>
            </a:r>
          </a:p>
          <a:p>
            <a:endParaRPr lang="it-IT" sz="14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4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it-IT" sz="14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 Stato dovrà stanziare sempre maggiori risorse necessarie al sostentamento dei tanti anziani futuri non autosufficienti</a:t>
            </a:r>
          </a:p>
          <a:p>
            <a:endParaRPr lang="it-IT" sz="14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4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4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it-IT" sz="14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Stime della Ragioneria Generale dello Stato</a:t>
            </a:r>
          </a:p>
          <a:p>
            <a:endParaRPr lang="it-IT" sz="1400" dirty="0">
              <a:solidFill>
                <a:srgbClr val="4964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it-IT" sz="14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2023    1,63% del PIL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it-IT" sz="14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2027    1,60% del PIL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it-IT" sz="14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2045    2,00% del PIL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it-IT" sz="14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2070    2,38% del PIL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9C6755A4-5FF2-FA70-4755-F7D910F934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1347787"/>
            <a:ext cx="6019800" cy="477202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D5816899-9687-D246-A2E5-C3023C8E6E6F}"/>
              </a:ext>
            </a:extLst>
          </p:cNvPr>
          <p:cNvSpPr txBox="1"/>
          <p:nvPr/>
        </p:nvSpPr>
        <p:spPr>
          <a:xfrm>
            <a:off x="0" y="6497215"/>
            <a:ext cx="10311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Fonte: Le tendenze di medio-lungo periodo del sistema pensionistico e socio-sanitario, 2024 - RGS</a:t>
            </a:r>
          </a:p>
        </p:txBody>
      </p:sp>
      <p:sp>
        <p:nvSpPr>
          <p:cNvPr id="3" name="Freccia in giù 2"/>
          <p:cNvSpPr/>
          <p:nvPr/>
        </p:nvSpPr>
        <p:spPr>
          <a:xfrm>
            <a:off x="9006864" y="2025526"/>
            <a:ext cx="265176" cy="274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>
            <a:off x="9014104" y="2904156"/>
            <a:ext cx="265176" cy="274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xmlns="" id="{A19155AA-0DE1-0AC0-1860-68AF74E13109}"/>
              </a:ext>
            </a:extLst>
          </p:cNvPr>
          <p:cNvSpPr/>
          <p:nvPr/>
        </p:nvSpPr>
        <p:spPr>
          <a:xfrm>
            <a:off x="6980223" y="4162887"/>
            <a:ext cx="4472412" cy="1558904"/>
          </a:xfrm>
          <a:prstGeom prst="roundRect">
            <a:avLst/>
          </a:prstGeom>
          <a:noFill/>
          <a:ln>
            <a:solidFill>
              <a:srgbClr val="7979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xmlns="" id="{EE43825E-DF8D-7270-CFA8-014439830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7251" y="6293389"/>
            <a:ext cx="2743200" cy="365125"/>
          </a:xfrm>
        </p:spPr>
        <p:txBody>
          <a:bodyPr/>
          <a:lstStyle/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xmlns="" id="{A53A925C-E36A-B1AA-C670-703678C5DA2A}"/>
              </a:ext>
            </a:extLst>
          </p:cNvPr>
          <p:cNvSpPr txBox="1">
            <a:spLocks/>
          </p:cNvSpPr>
          <p:nvPr/>
        </p:nvSpPr>
        <p:spPr>
          <a:xfrm>
            <a:off x="838200" y="352078"/>
            <a:ext cx="10515600" cy="960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L’incremento della spesa pubblica per LTC</a:t>
            </a:r>
          </a:p>
        </p:txBody>
      </p:sp>
    </p:spTree>
    <p:extLst>
      <p:ext uri="{BB962C8B-B14F-4D97-AF65-F5344CB8AC3E}">
        <p14:creationId xmlns:p14="http://schemas.microsoft.com/office/powerpoint/2010/main" val="1168424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7DB0DC41-5E81-2B84-80D2-7578B7126D28}"/>
              </a:ext>
            </a:extLst>
          </p:cNvPr>
          <p:cNvSpPr/>
          <p:nvPr/>
        </p:nvSpPr>
        <p:spPr>
          <a:xfrm>
            <a:off x="838200" y="627258"/>
            <a:ext cx="10515600" cy="402268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E8E8E8"/>
              </a:solidFill>
            </a:endParaRP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xmlns="" id="{D71EBDF2-D656-EE62-3180-0A72C717DC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705269"/>
              </p:ext>
            </p:extLst>
          </p:nvPr>
        </p:nvGraphicFramePr>
        <p:xfrm>
          <a:off x="2484611" y="1684906"/>
          <a:ext cx="7222777" cy="4264196"/>
        </p:xfrm>
        <a:graphic>
          <a:graphicData uri="http://schemas.openxmlformats.org/drawingml/2006/table">
            <a:tbl>
              <a:tblPr/>
              <a:tblGrid>
                <a:gridCol w="2588566">
                  <a:extLst>
                    <a:ext uri="{9D8B030D-6E8A-4147-A177-3AD203B41FA5}">
                      <a16:colId xmlns:a16="http://schemas.microsoft.com/office/drawing/2014/main" xmlns="" val="1939347114"/>
                    </a:ext>
                  </a:extLst>
                </a:gridCol>
                <a:gridCol w="874950">
                  <a:extLst>
                    <a:ext uri="{9D8B030D-6E8A-4147-A177-3AD203B41FA5}">
                      <a16:colId xmlns:a16="http://schemas.microsoft.com/office/drawing/2014/main" xmlns="" val="2032007408"/>
                    </a:ext>
                  </a:extLst>
                </a:gridCol>
                <a:gridCol w="606582">
                  <a:extLst>
                    <a:ext uri="{9D8B030D-6E8A-4147-A177-3AD203B41FA5}">
                      <a16:colId xmlns:a16="http://schemas.microsoft.com/office/drawing/2014/main" xmlns="" val="2573406633"/>
                    </a:ext>
                  </a:extLst>
                </a:gridCol>
                <a:gridCol w="1960194">
                  <a:extLst>
                    <a:ext uri="{9D8B030D-6E8A-4147-A177-3AD203B41FA5}">
                      <a16:colId xmlns:a16="http://schemas.microsoft.com/office/drawing/2014/main" xmlns="" val="593672363"/>
                    </a:ext>
                  </a:extLst>
                </a:gridCol>
                <a:gridCol w="1192485">
                  <a:extLst>
                    <a:ext uri="{9D8B030D-6E8A-4147-A177-3AD203B41FA5}">
                      <a16:colId xmlns:a16="http://schemas.microsoft.com/office/drawing/2014/main" xmlns="" val="4194284013"/>
                    </a:ext>
                  </a:extLst>
                </a:gridCol>
              </a:tblGrid>
              <a:tr h="19587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Forme pensionistiche complementari – Tassi di partecipazione rispetto alle forze di lavoro e all’occupazione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5590792"/>
                  </a:ext>
                </a:extLst>
              </a:tr>
              <a:tr h="195875"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(dati di fine 2023)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3887503"/>
                  </a:ext>
                </a:extLst>
              </a:tr>
              <a:tr h="391749">
                <a:tc rowSpan="2">
                  <a:txBody>
                    <a:bodyPr/>
                    <a:lstStyle/>
                    <a:p>
                      <a:pPr algn="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Numero</a:t>
                      </a:r>
                      <a:b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</a:b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(età 15+)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Tassi di partecipazione</a:t>
                      </a:r>
                      <a:b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</a:b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81414884"/>
                  </a:ext>
                </a:extLst>
              </a:tr>
              <a:tr h="39174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rispetto </a:t>
                      </a:r>
                      <a:b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</a:b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alle forze lavoro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rispetto </a:t>
                      </a:r>
                      <a:b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</a:br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all’occupazione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6259667"/>
                  </a:ext>
                </a:extLst>
              </a:tr>
              <a:tr h="1958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Iscritti totali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9.428.621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36,9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9957857"/>
                  </a:ext>
                </a:extLst>
              </a:tr>
              <a:tr h="1958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di cui: lavoratori dipendenti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6.971.300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37,6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9568154"/>
                  </a:ext>
                </a:extLst>
              </a:tr>
              <a:tr h="1958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di cui: lavoratori autonomi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1.185.207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23,5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7146630"/>
                  </a:ext>
                </a:extLst>
              </a:tr>
              <a:tr h="15082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6992764"/>
                  </a:ext>
                </a:extLst>
              </a:tr>
              <a:tr h="1958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Iscritti versanti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6.810.609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26,7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558462"/>
                  </a:ext>
                </a:extLst>
              </a:tr>
              <a:tr h="1958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di cui: lavoratori dipendenti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5.498.261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29,7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0718052"/>
                  </a:ext>
                </a:extLst>
              </a:tr>
              <a:tr h="1958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di cui: lavoratori autonomi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660.302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13,1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2289594"/>
                  </a:ext>
                </a:extLst>
              </a:tr>
              <a:tr h="195875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Per memoria: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4242375"/>
                  </a:ext>
                </a:extLst>
              </a:tr>
              <a:tr h="1958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Forze di lavoro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25.527.000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5205536"/>
                  </a:ext>
                </a:extLst>
              </a:tr>
              <a:tr h="1958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di cui: occupati lavoratori dipendenti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18.542.000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2701041"/>
                  </a:ext>
                </a:extLst>
              </a:tr>
              <a:tr h="1958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   di cui: occupati lavoratori autonomi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5.038.000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5FBF4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B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8275919"/>
                  </a:ext>
                </a:extLst>
              </a:tr>
              <a:tr h="1664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6144385"/>
                  </a:ext>
                </a:extLst>
              </a:tr>
              <a:tr h="812880">
                <a:tc gridSpan="5">
                  <a:txBody>
                    <a:bodyPr/>
                    <a:lstStyle/>
                    <a:p>
                      <a:pPr algn="just" fontAlgn="t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</a:rPr>
                        <a:t>I dati sugli iscritti sono al netto delle duplicazioni e si riferiscono a tutte le forme pensionistiche complementari, compresi i PIP istituiti precedentemente alla riforma del 2005 e non adeguati al Decreto lgs. 252/2005; essi non comprendono gli individui con meno di 15 anni di età. Il totale delle forze di lavoro è di fonte ISTAT, Rilevazione sulle forze di lavoro; esso comprende gli occupati e le persone in cerca di occupazione.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0001789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D620B908-FBEA-E59E-7058-15561EDEB42D}"/>
              </a:ext>
            </a:extLst>
          </p:cNvPr>
          <p:cNvSpPr txBox="1"/>
          <p:nvPr/>
        </p:nvSpPr>
        <p:spPr>
          <a:xfrm>
            <a:off x="0" y="6321256"/>
            <a:ext cx="9723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Fonte: Relazione annuale, 2023 - COVIP</a:t>
            </a:r>
          </a:p>
        </p:txBody>
      </p:sp>
      <p:sp>
        <p:nvSpPr>
          <p:cNvPr id="6" name="Segnaposto numero diapositiva 9">
            <a:extLst>
              <a:ext uri="{FF2B5EF4-FFF2-40B4-BE49-F238E27FC236}">
                <a16:creationId xmlns:a16="http://schemas.microsoft.com/office/drawing/2014/main" xmlns="" id="{A010272A-FBBD-A750-F482-80A467ACB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7251" y="6293389"/>
            <a:ext cx="2743200" cy="365125"/>
          </a:xfrm>
        </p:spPr>
        <p:txBody>
          <a:bodyPr/>
          <a:lstStyle/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xmlns="" id="{2ECF2F43-10D9-C819-E18C-ADC9BDB90ED6}"/>
              </a:ext>
            </a:extLst>
          </p:cNvPr>
          <p:cNvSpPr txBox="1">
            <a:spLocks/>
          </p:cNvSpPr>
          <p:nvPr/>
        </p:nvSpPr>
        <p:spPr>
          <a:xfrm>
            <a:off x="838200" y="352078"/>
            <a:ext cx="10515600" cy="960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4964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Partecipazione al II Pilastro</a:t>
            </a:r>
          </a:p>
        </p:txBody>
      </p:sp>
    </p:spTree>
    <p:extLst>
      <p:ext uri="{BB962C8B-B14F-4D97-AF65-F5344CB8AC3E}">
        <p14:creationId xmlns:p14="http://schemas.microsoft.com/office/powerpoint/2010/main" val="2517339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5572</TotalTime>
  <Words>1485</Words>
  <Application>Microsoft Office PowerPoint</Application>
  <PresentationFormat>Widescreen</PresentationFormat>
  <Paragraphs>606</Paragraphs>
  <Slides>15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Times New Roman</vt:lpstr>
      <vt:lpstr>Verdana</vt:lpstr>
      <vt:lpstr>Wingdings</vt:lpstr>
      <vt:lpstr>Tema di Office</vt:lpstr>
      <vt:lpstr>   Sfide e criticità nell'erogazione delle rendite nella previdenza complementare  </vt:lpstr>
      <vt:lpstr>Indice</vt:lpstr>
      <vt:lpstr>Popolazione italiana 2023</vt:lpstr>
      <vt:lpstr>Shift 2023 - 2100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Sfide e criticità nell'erogazione delle rendite nella previdenza complementare</dc:title>
  <dc:creator>Francesca Evangelista</dc:creator>
  <cp:lastModifiedBy>Account Microsoft</cp:lastModifiedBy>
  <cp:revision>266</cp:revision>
  <cp:lastPrinted>2024-09-12T08:18:48Z</cp:lastPrinted>
  <dcterms:created xsi:type="dcterms:W3CDTF">2024-09-04T07:55:31Z</dcterms:created>
  <dcterms:modified xsi:type="dcterms:W3CDTF">2024-09-12T13:53:30Z</dcterms:modified>
</cp:coreProperties>
</file>