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79" r:id="rId4"/>
    <p:sldId id="259" r:id="rId5"/>
    <p:sldId id="258" r:id="rId6"/>
    <p:sldId id="280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38"/>
  </p:normalViewPr>
  <p:slideViewPr>
    <p:cSldViewPr snapToGrid="0">
      <p:cViewPr varScale="1">
        <p:scale>
          <a:sx n="113" d="100"/>
          <a:sy n="113" d="100"/>
        </p:scale>
        <p:origin x="6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C6220-AA42-2145-9277-B0897AC95C82}" type="datetimeFigureOut">
              <a:rPr lang="it-IT" smtClean="0"/>
              <a:t>05/12/24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29AD3-F12B-4E4B-BFCB-23FF6A41E3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611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F29AD3-F12B-4E4B-BFCB-23FF6A41E39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54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3DB08C-A319-EB61-3619-ED8928BD4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74FFF10-9ECD-1118-B598-F88211B585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088E3D-B1A2-C41F-139C-99576D312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8B92-32D8-A047-9816-F737B8DA2B0C}" type="datetime1">
              <a:rPr lang="it-IT" smtClean="0"/>
              <a:t>05/12/24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4832A7-C964-2E06-AF71-23511A8F8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Elsa Fornero - Università di To e CeRP - Collegio Carlo Alberto - ottobre 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EB4CBC-372C-C604-2CFA-D6CCD060A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035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6B2EE2-4607-8A0D-7F7C-CBE2C717D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92743D4-D944-983E-C0C9-3609594AE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87B874-3A44-BDD4-66A3-49C15F6CA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57B4-5682-0D46-92EA-FC135CE17C0A}" type="datetime1">
              <a:rPr lang="it-IT" smtClean="0"/>
              <a:t>05/12/24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A41685-41CC-FC29-11DA-5A49E4382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Elsa Fornero - Università di To e CeRP - Collegio Carlo Alberto - ottobre 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962F8D-C43B-97DC-C8CE-69F4CD2B1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684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287FCF2-FB57-B0D7-95EE-500019702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F4B1D89-ECF7-268A-5EF0-00E6CEFA2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23349D-26B3-170B-07C4-AF888241A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D0AD-E6DD-584A-AC58-64705F847B5C}" type="datetime1">
              <a:rPr lang="it-IT" smtClean="0"/>
              <a:t>05/12/24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0346EF-2FDC-3CB5-3A0D-B1553909B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Elsa Fornero - Università di To e CeRP - Collegio Carlo Alberto - ottobre 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843DBD-6469-0EB0-FB25-AB9DF2CC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645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FC49A7-483B-20FD-01AC-6768CB7C2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16B6A0-526E-90B7-72F2-9E2CE202E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CBADC9-71A2-5BE1-A833-B671B6F6C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0AFA-195D-184A-8FC6-2207F882772A}" type="datetime1">
              <a:rPr lang="it-IT" smtClean="0"/>
              <a:t>05/12/24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755CEF-8097-2A0D-EE6C-D06B0246E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Elsa Fornero - Università di To e CeRP - Collegio Carlo Alberto - ottobre 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87FDEE-58A4-4CDF-A86E-60784970F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636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EC9797-0F0A-0E2F-80D1-ED342C4C5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30AFF9-56C6-FA9E-FE49-119A4084B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FCE8E4-B9E0-8A02-0957-33F19F025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A1DB-91AC-C946-9812-53F578D1FCF6}" type="datetime1">
              <a:rPr lang="it-IT" smtClean="0"/>
              <a:t>05/12/24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C1000D-471B-861E-1EF7-44EB0018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Elsa Fornero - Università di To e CeRP - Collegio Carlo Alberto - ottobre 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7A7650-A36C-B440-A8EF-F1839307C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985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E06786-E92B-E4C9-04C9-13176DAE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0CE707-128A-D4AA-D6D9-B0EDDEB7A8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028527-B2AD-D9FA-8EA1-BC3FC1B5A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CEED7F-8D0F-222A-A1E3-C9ABCD120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374A-CA0A-D542-B393-38651336CCDE}" type="datetime1">
              <a:rPr lang="it-IT" smtClean="0"/>
              <a:t>05/12/24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4BE7001-1881-BAC6-E5F2-5991F8406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Elsa Fornero - Università di To e CeRP - Collegio Carlo Alberto - ottobre 2024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2F05740-2604-8B34-2EC1-4EA8BAA76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080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85B28D-AA7C-7A6E-C5AA-629B65E56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EEFAD62-7E2A-D217-592A-AB7A57ACF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DDF229D-A18C-0C1D-9151-613777852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6E6F205-1BC4-BF9C-6634-8ACD33814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279A8BA-8570-0091-5B1A-D679665C22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334CE93-0B53-BCFC-B5A9-FB322F84A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D209-F758-2347-8E36-6157D87AD562}" type="datetime1">
              <a:rPr lang="it-IT" smtClean="0"/>
              <a:t>05/12/24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828F635-1FCB-2BA6-D22E-9A6948141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Elsa Fornero - Università di To e CeRP - Collegio Carlo Alberto - ottobre 2024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8054216-4CD8-920A-393B-9AB9EEC49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5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829B67-F594-90D0-BDC0-237947FFD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BED9670-21FF-0193-CD93-1A2120463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6CD-D040-1148-ACB1-BA6D14951AD1}" type="datetime1">
              <a:rPr lang="it-IT" smtClean="0"/>
              <a:t>05/12/24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D9380C9-4AE5-9841-7C5E-BA36BC0CA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Elsa Fornero - Università di To e CeRP - Collegio Carlo Alberto - ottobre 2024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3CA53E9-4D5F-5127-6816-F99AE23D1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4148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F91A6CA-1D79-54A4-94DC-31A79FBBB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5DEF-00D8-0643-8AEA-C9B62F0CB338}" type="datetime1">
              <a:rPr lang="it-IT" smtClean="0"/>
              <a:t>05/12/24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488E986-E9F9-2710-F5F0-A90B9A775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Elsa Fornero - Università di To e CeRP - Collegio Carlo Alberto - ottobre 2024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A2F45EA-A566-7B6D-3469-EEEBAA679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950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DD005-90A3-29EA-F756-7C20F8F8D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B3498C-BE59-D3B2-8BBD-4B5EF3CD8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2A13CE4-F93E-8027-39AF-851E17946E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7A7324-5964-01D2-A234-4C7ED559D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6752-0EA1-7440-BAAB-16482F0C1C5F}" type="datetime1">
              <a:rPr lang="it-IT" smtClean="0"/>
              <a:t>05/12/24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FFB4D06-80B0-E9A0-BB5B-F479E2E0B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Elsa Fornero - Università di To e CeRP - Collegio Carlo Alberto - ottobre 2024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BE74EB-C1E0-9DFF-5BCA-81DA1EB86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00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8B1025-BCE6-3059-E3CD-5A472F45F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58AFF61-A161-C2CB-3726-9CD3E54E87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4EE3335-396E-93B1-B9F0-F51758C60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2B2471-58A3-D0F3-8253-B4BEB33EB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4C74-C4C8-5141-9064-6F4EF79341A4}" type="datetime1">
              <a:rPr lang="it-IT" smtClean="0"/>
              <a:t>05/12/24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E25FB2E-5490-B739-0C07-F38F4C524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Elsa Fornero - Università di To e CeRP - Collegio Carlo Alberto - ottobre 2024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17204DA-B4B5-A1FD-B26A-9356F9CBC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982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294D3C1-53E2-0AFA-4E1A-38CF6451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6E2B36-7488-04DD-2175-F4E80E49F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523582-AC39-A5D5-6752-97F62CE78C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4DA1C1-D144-2544-BF14-53378229C44F}" type="datetime1">
              <a:rPr lang="it-IT" smtClean="0"/>
              <a:t>05/12/24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94B3B9-12C3-0C29-D2C3-024217451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it-IT"/>
              <a:t>Elsa Fornero - Università di To e CeRP - Collegio Carlo Alberto - ottobre 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E9F6E7-7B81-57AE-3B11-A683968BE9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EB1D93-187F-F942-B93A-8ACA549EBC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52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C9E2F6F-9CE2-1F38-D4EB-F190180B21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2459" y="4303890"/>
            <a:ext cx="9675541" cy="1655762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Elsa Fornero </a:t>
            </a:r>
          </a:p>
          <a:p>
            <a:r>
              <a:rPr lang="it-IT" sz="3200" dirty="0">
                <a:solidFill>
                  <a:srgbClr val="002060"/>
                </a:solidFill>
                <a:latin typeface="Garamond" panose="02020404030301010803" pitchFamily="18" charset="0"/>
              </a:rPr>
              <a:t>Università di Torino e </a:t>
            </a:r>
            <a:r>
              <a:rPr lang="it-IT" sz="3200" dirty="0" err="1">
                <a:solidFill>
                  <a:srgbClr val="002060"/>
                </a:solidFill>
                <a:latin typeface="Garamond" panose="02020404030301010803" pitchFamily="18" charset="0"/>
              </a:rPr>
              <a:t>CeRP</a:t>
            </a:r>
            <a:r>
              <a:rPr lang="it-IT" sz="3200" dirty="0">
                <a:solidFill>
                  <a:srgbClr val="002060"/>
                </a:solidFill>
                <a:latin typeface="Garamond" panose="02020404030301010803" pitchFamily="18" charset="0"/>
              </a:rPr>
              <a:t>- Collegio Carlo Alberto </a:t>
            </a:r>
          </a:p>
          <a:p>
            <a:r>
              <a:rPr lang="it-IT" sz="3200" dirty="0">
                <a:solidFill>
                  <a:srgbClr val="002060"/>
                </a:solidFill>
                <a:latin typeface="Garamond" panose="02020404030301010803" pitchFamily="18" charset="0"/>
              </a:rPr>
              <a:t>Torino ottobre 2024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2BEEEFBD-6F03-17E3-CD9D-A679EA4EC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624" y="312234"/>
            <a:ext cx="9675540" cy="2943729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br>
              <a:rPr lang="it-IT" i="1" kern="100" dirty="0"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it-IT" i="1" kern="100" dirty="0"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it-IT" i="1" kern="100" dirty="0"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it-IT" i="1" kern="100" dirty="0"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4400" b="1" kern="100" dirty="0">
                <a:solidFill>
                  <a:srgbClr val="C0000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Cosa occorre conoscere, e comprendere, per le scelte previdenziali  </a:t>
            </a:r>
            <a:br>
              <a:rPr lang="it-IT" sz="4400" b="1" kern="100" dirty="0">
                <a:solidFill>
                  <a:srgbClr val="C0000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4400" i="1" kern="100" dirty="0">
                <a:solidFill>
                  <a:srgbClr val="C0000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it-IT" sz="4000" i="1" kern="100" dirty="0">
                <a:solidFill>
                  <a:srgbClr val="C0000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 per non incoraggiare il populismo in politica)  </a:t>
            </a:r>
            <a:br>
              <a:rPr lang="it-IT" kern="100" dirty="0">
                <a:solidFill>
                  <a:srgbClr val="C0000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it-IT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2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C8CF80-E0D0-59E7-8A5F-552209C3C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171" y="-22302"/>
            <a:ext cx="10515600" cy="883812"/>
          </a:xfrm>
        </p:spPr>
        <p:txBody>
          <a:bodyPr/>
          <a:lstStyle/>
          <a:p>
            <a:pPr algn="ctr"/>
            <a:r>
              <a:rPr lang="it-IT" b="1" kern="100" dirty="0">
                <a:solidFill>
                  <a:srgbClr val="C0000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Concetti a livello individuale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6D094F-66CA-98FA-7566-133BEBC2E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082" y="931126"/>
            <a:ext cx="11890917" cy="5324708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</a:pP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Il «ciclo di vita» di </a:t>
            </a:r>
            <a:r>
              <a:rPr lang="it-IT" sz="2200" kern="100" dirty="0" err="1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</a:t>
            </a: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Modigliani (Nobel per l’economia 1985): il trasferimento di reddito dall’età attiva (giovane) a quella inattiva(anziana) </a:t>
            </a:r>
          </a:p>
          <a:p>
            <a:pPr lvl="0">
              <a:lnSpc>
                <a:spcPct val="115000"/>
              </a:lnSpc>
            </a:pP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 pensione (rendita) protegge dal </a:t>
            </a:r>
            <a:r>
              <a:rPr lang="it-IT" sz="22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rischio di longevità: </a:t>
            </a: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rischio di sopravvivere alle proprie risorse</a:t>
            </a:r>
          </a:p>
          <a:p>
            <a:pPr lvl="0">
              <a:lnSpc>
                <a:spcPct val="115000"/>
              </a:lnSpc>
            </a:pP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Il </a:t>
            </a:r>
            <a:r>
              <a:rPr lang="it-IT" sz="22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risparmio previdenziale: </a:t>
            </a: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«obbligatorio» («contributi»: sistema pubblico e casse dei professionisti) o volontario (fondi pensioni e assicurazioni sulla vita)  </a:t>
            </a:r>
          </a:p>
          <a:p>
            <a:pPr lvl="0">
              <a:lnSpc>
                <a:spcPct val="115000"/>
              </a:lnSpc>
            </a:pPr>
            <a:r>
              <a:rPr lang="it-IT" sz="2200" kern="100" dirty="0">
                <a:solidFill>
                  <a:srgbClr val="00206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 </a:t>
            </a:r>
            <a:r>
              <a:rPr lang="it-IT" sz="2200" b="1" kern="100" dirty="0">
                <a:solidFill>
                  <a:srgbClr val="00206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contributi</a:t>
            </a:r>
            <a:r>
              <a:rPr lang="it-IT" sz="2200" kern="100" dirty="0">
                <a:solidFill>
                  <a:srgbClr val="00206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di ogni periodo sono accreditati su un </a:t>
            </a: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“conto pensionistico” e fruttano rendimenti</a:t>
            </a:r>
          </a:p>
          <a:p>
            <a:pPr lvl="0">
              <a:lnSpc>
                <a:spcPct val="115000"/>
              </a:lnSpc>
            </a:pP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 </a:t>
            </a:r>
            <a:r>
              <a:rPr lang="it-IT" sz="22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capitalizzazione</a:t>
            </a: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è </a:t>
            </a:r>
            <a:r>
              <a:rPr lang="it-IT" sz="22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composta</a:t>
            </a: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(i rendimenti fruttano a loro volta); </a:t>
            </a:r>
          </a:p>
          <a:p>
            <a:pPr lvl="0">
              <a:lnSpc>
                <a:spcPct val="115000"/>
              </a:lnSpc>
            </a:pP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Il rendimento è </a:t>
            </a:r>
            <a:r>
              <a:rPr lang="it-IT" sz="22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finanziario</a:t>
            </a: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 legato </a:t>
            </a:r>
            <a:r>
              <a:rPr lang="it-IT" sz="22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all’andamento dell’economia reale </a:t>
            </a: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(PIL o redditi da lavoro)</a:t>
            </a:r>
          </a:p>
          <a:p>
            <a:pPr lvl="0">
              <a:lnSpc>
                <a:spcPct val="115000"/>
              </a:lnSpc>
            </a:pP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Il capitale maturato (finanziario nel privato o figurativo in un sistema a ripartizione) a ogni età e al pensionamento rappresenta la “</a:t>
            </a:r>
            <a:r>
              <a:rPr lang="it-IT" sz="22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ricchezza pensionistica</a:t>
            </a: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”</a:t>
            </a:r>
          </a:p>
          <a:p>
            <a:pPr lvl="0">
              <a:lnSpc>
                <a:spcPct val="115000"/>
              </a:lnSpc>
            </a:pP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 ricchezza è convertita in </a:t>
            </a:r>
            <a:r>
              <a:rPr lang="it-IT" sz="22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rendita</a:t>
            </a:r>
            <a:r>
              <a:rPr lang="it-IT" sz="22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 base alla longevità attesa (media di coorte) al pensionamento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7482DDE-7028-FD84-A4FE-28A45021A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8233" y="6356350"/>
            <a:ext cx="6735337" cy="365125"/>
          </a:xfrm>
        </p:spPr>
        <p:txBody>
          <a:bodyPr/>
          <a:lstStyle/>
          <a:p>
            <a:r>
              <a:rPr lang="it-IT" dirty="0">
                <a:solidFill>
                  <a:srgbClr val="002060"/>
                </a:solidFill>
              </a:rPr>
              <a:t>Elsa Fornero - Università di To e </a:t>
            </a:r>
            <a:r>
              <a:rPr lang="it-IT" dirty="0" err="1">
                <a:solidFill>
                  <a:srgbClr val="002060"/>
                </a:solidFill>
              </a:rPr>
              <a:t>CeRP</a:t>
            </a:r>
            <a:r>
              <a:rPr lang="it-IT" dirty="0">
                <a:solidFill>
                  <a:srgbClr val="002060"/>
                </a:solidFill>
              </a:rPr>
              <a:t> - Collegio Carlo Alberto - ottobre 2024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F1AB24C-67E8-0302-5FA0-24DCD4742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982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1094014"/>
            <a:ext cx="12192000" cy="5704610"/>
          </a:xfrm>
          <a:prstGeom prst="rect">
            <a:avLst/>
          </a:prstGeom>
        </p:spPr>
      </p:pic>
      <p:sp>
        <p:nvSpPr>
          <p:cNvPr id="3" name="Titolo 1">
            <a:extLst>
              <a:ext uri="{FF2B5EF4-FFF2-40B4-BE49-F238E27FC236}">
                <a16:creationId xmlns:a16="http://schemas.microsoft.com/office/drawing/2014/main" id="{5CE07BFF-E589-F79C-6349-4A824D737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0629" y="0"/>
            <a:ext cx="12322629" cy="1125415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  <a:latin typeface="Garamond" panose="02020404030301010803" pitchFamily="18" charset="0"/>
              </a:rPr>
              <a:t>Il </a:t>
            </a:r>
            <a:r>
              <a:rPr lang="en-US" sz="4000" dirty="0" err="1">
                <a:solidFill>
                  <a:srgbClr val="C00000"/>
                </a:solidFill>
                <a:latin typeface="Garamond" panose="02020404030301010803" pitchFamily="18" charset="0"/>
              </a:rPr>
              <a:t>modello</a:t>
            </a:r>
            <a:r>
              <a:rPr lang="en-US" sz="4000" dirty="0">
                <a:solidFill>
                  <a:srgbClr val="C00000"/>
                </a:solidFill>
                <a:latin typeface="Garamond" panose="02020404030301010803" pitchFamily="18" charset="0"/>
              </a:rPr>
              <a:t> del </a:t>
            </a:r>
            <a:r>
              <a:rPr lang="en-US" sz="4000" dirty="0" err="1">
                <a:solidFill>
                  <a:srgbClr val="C00000"/>
                </a:solidFill>
                <a:latin typeface="Garamond" panose="02020404030301010803" pitchFamily="18" charset="0"/>
              </a:rPr>
              <a:t>ciclo</a:t>
            </a:r>
            <a:r>
              <a:rPr lang="en-US" sz="4000" dirty="0">
                <a:solidFill>
                  <a:srgbClr val="C00000"/>
                </a:solidFill>
                <a:latin typeface="Garamond" panose="02020404030301010803" pitchFamily="18" charset="0"/>
              </a:rPr>
              <a:t> di vita</a:t>
            </a:r>
            <a:endParaRPr lang="en-US" b="1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1B2A1B-9946-930F-9D5A-6198DDED4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87444" y="6356350"/>
            <a:ext cx="6634976" cy="365125"/>
          </a:xfrm>
        </p:spPr>
        <p:txBody>
          <a:bodyPr/>
          <a:lstStyle/>
          <a:p>
            <a:r>
              <a:rPr lang="it-IT" dirty="0">
                <a:solidFill>
                  <a:srgbClr val="002060"/>
                </a:solidFill>
              </a:rPr>
              <a:t>Elsa Fornero - Università di To e </a:t>
            </a:r>
            <a:r>
              <a:rPr lang="it-IT" dirty="0" err="1">
                <a:solidFill>
                  <a:srgbClr val="002060"/>
                </a:solidFill>
              </a:rPr>
              <a:t>CeRP</a:t>
            </a:r>
            <a:r>
              <a:rPr lang="it-IT" dirty="0">
                <a:solidFill>
                  <a:srgbClr val="002060"/>
                </a:solidFill>
              </a:rPr>
              <a:t> - Collegio Carlo Alberto - ottobre 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244F12-2BBA-B168-7FA8-728C669D2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0361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9370DE-FCAA-F3C3-3F4B-15BDDEF78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4791"/>
            <a:ext cx="12192000" cy="5124702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Molte buone ragioni per l’istituzione di un sistema previdenziale pubblico (</a:t>
            </a:r>
            <a:r>
              <a:rPr lang="it-IT" sz="2400" b="1" i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universale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), con gestione diretta della raccolta dei contributi e erogazione delle pensioni </a:t>
            </a:r>
            <a:r>
              <a:rPr lang="it-IT" sz="2400" kern="100" dirty="0">
                <a:solidFill>
                  <a:srgbClr val="00206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lungimiranza delle persone e capacità del mercato di proteggerle in età avanzata limitate: miopia e imperfezioni del mercato)</a:t>
            </a:r>
            <a:endParaRPr lang="it-IT" sz="2400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 un sistema </a:t>
            </a:r>
            <a:r>
              <a:rPr lang="it-IT" sz="24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multi-pilastro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quello principale è definito dalla legge e gestito dallo Stato; le prestazioni </a:t>
            </a:r>
            <a:r>
              <a:rPr lang="it-IT" sz="24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integrative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provengono dai fondi pensione professionali e dai conti individuali, soggetti a regolamentazione e controlli (COVIP) per la tutela dei lavoratori</a:t>
            </a:r>
            <a:endParaRPr lang="it-IT" sz="2400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 combinazione di schemi pubblici e privati 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​​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diversifica le fonti pensionistiche e riduce il rischio di inadeguatezza della pensione</a:t>
            </a:r>
            <a:endParaRPr lang="it-IT" sz="2400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Il pilastro pubblico è finanziato a </a:t>
            </a:r>
            <a:r>
              <a:rPr lang="it-IT" sz="24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ripartizione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non da riserve finanziarie: si fonda su un contratto tra generazioni e i suoi pilastri sono la demografia e l’economia (occupazione e redditi da lavoro)</a:t>
            </a:r>
            <a:endParaRPr lang="it-IT" sz="2400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6C2D7661-FB87-EDBD-15F2-CE7046AF8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44790"/>
          </a:xfrm>
        </p:spPr>
        <p:txBody>
          <a:bodyPr>
            <a:normAutofit/>
          </a:bodyPr>
          <a:lstStyle/>
          <a:p>
            <a:pPr marL="457200">
              <a:lnSpc>
                <a:spcPct val="115000"/>
              </a:lnSpc>
            </a:pPr>
            <a:r>
              <a:rPr lang="it-IT" b="1" kern="100" dirty="0">
                <a:solidFill>
                  <a:srgbClr val="C0000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Nozioni per capire il sistema pensionistico</a:t>
            </a:r>
            <a:endParaRPr lang="it-IT" b="1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D758960F-246D-46F3-3A63-F34CD9F3B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0761" y="6356350"/>
            <a:ext cx="6322741" cy="365125"/>
          </a:xfrm>
        </p:spPr>
        <p:txBody>
          <a:bodyPr/>
          <a:lstStyle/>
          <a:p>
            <a:r>
              <a:rPr lang="it-IT" dirty="0">
                <a:solidFill>
                  <a:srgbClr val="002060"/>
                </a:solidFill>
              </a:rPr>
              <a:t>Elsa Fornero - Università di To e </a:t>
            </a:r>
            <a:r>
              <a:rPr lang="it-IT" dirty="0" err="1">
                <a:solidFill>
                  <a:srgbClr val="002060"/>
                </a:solidFill>
              </a:rPr>
              <a:t>CeRP</a:t>
            </a:r>
            <a:r>
              <a:rPr lang="it-IT" dirty="0">
                <a:solidFill>
                  <a:srgbClr val="002060"/>
                </a:solidFill>
              </a:rPr>
              <a:t> - Collegio Carlo Alberto - ottobre 2024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338C0BC-A6F4-AECB-3DD7-E4445C498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1605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DA3A8C31-A8E6-CDB7-3F29-D73861EC36C9}"/>
              </a:ext>
            </a:extLst>
          </p:cNvPr>
          <p:cNvSpPr txBox="1"/>
          <p:nvPr/>
        </p:nvSpPr>
        <p:spPr>
          <a:xfrm>
            <a:off x="390293" y="443120"/>
            <a:ext cx="11801707" cy="5317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Font typeface="Symbol" pitchFamily="2" charset="2"/>
              <a:buChar char=""/>
            </a:pP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 </a:t>
            </a:r>
            <a:r>
              <a:rPr lang="it-IT" sz="24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sostenibilità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del sistema è garantita da prestazioni basate su: intero flusso dei contributi individuali, età di pensionamento e tasso di crescita dei redditi da lavoro </a:t>
            </a:r>
          </a:p>
          <a:p>
            <a:pPr marL="342900" lvl="0" indent="-3429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Font typeface="Symbol" pitchFamily="2" charset="2"/>
              <a:buChar char=""/>
            </a:pP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Eccezioni alla formula contributiva per promuovere la </a:t>
            </a:r>
            <a:r>
              <a:rPr lang="it-IT" sz="24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solidarietà sociale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e tutelare dal rischio di povertà/fragilità finanziaria nell’età </a:t>
            </a:r>
            <a:r>
              <a:rPr lang="it-IT" sz="2400" kern="100" dirty="0">
                <a:solidFill>
                  <a:srgbClr val="00206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anziana (</a:t>
            </a:r>
            <a:r>
              <a:rPr lang="it-IT" sz="2400" b="1" i="1" kern="100" dirty="0">
                <a:solidFill>
                  <a:srgbClr val="00206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non per creare privilegi</a:t>
            </a:r>
            <a:r>
              <a:rPr lang="it-IT" sz="2400" kern="100" dirty="0">
                <a:solidFill>
                  <a:srgbClr val="00206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it-IT" sz="2400" kern="100" dirty="0">
              <a:solidFill>
                <a:srgbClr val="002060"/>
              </a:solidFill>
              <a:effectLst/>
              <a:latin typeface="Garamond" panose="02020404030301010803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Font typeface="Symbol" pitchFamily="2" charset="2"/>
              <a:buChar char=""/>
            </a:pP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Varie forme di solidarietà: </a:t>
            </a:r>
            <a:r>
              <a:rPr lang="it-IT" sz="24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pensionamento anticipato 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senza penalizzazione, contributi nozionali (finanziati da imposte) per </a:t>
            </a:r>
            <a:r>
              <a:rPr lang="it-IT" sz="2400" kern="100" dirty="0">
                <a:solidFill>
                  <a:srgbClr val="00206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disoccupazione, 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lavori usuranti, assistenza a lungo termine</a:t>
            </a:r>
          </a:p>
          <a:p>
            <a:pPr marL="342900" lvl="0" indent="-3429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Font typeface="Symbol" pitchFamily="2" charset="2"/>
              <a:buChar char=""/>
            </a:pP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 sfida principale </a:t>
            </a:r>
            <a:r>
              <a:rPr lang="it-IT" sz="2400" kern="100" dirty="0">
                <a:solidFill>
                  <a:srgbClr val="00206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per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la ripartizione pubblica è la necessità di adattarsi ai principali cambiamenti demografici ed economici </a:t>
            </a:r>
            <a:r>
              <a:rPr lang="it-IT" sz="2400" kern="100" dirty="0">
                <a:solidFill>
                  <a:srgbClr val="00206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avversi  </a:t>
            </a:r>
          </a:p>
          <a:p>
            <a:pPr marL="342900" lvl="0" indent="-3429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Font typeface="Symbol" pitchFamily="2" charset="2"/>
              <a:buChar char=""/>
            </a:pPr>
            <a:r>
              <a:rPr lang="it-IT" sz="2400" b="1" kern="100" dirty="0">
                <a:solidFill>
                  <a:srgbClr val="00206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Riforme per la sostenibilità e l’equità </a:t>
            </a:r>
            <a:r>
              <a:rPr lang="it-IT" sz="2400" kern="100" dirty="0">
                <a:solidFill>
                  <a:srgbClr val="00206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(formula retributiva fonte di privilegi) </a:t>
            </a:r>
            <a:endParaRPr lang="it-IT" sz="2400" kern="100" dirty="0">
              <a:solidFill>
                <a:srgbClr val="002060"/>
              </a:solidFill>
              <a:effectLst/>
              <a:latin typeface="Garamond" panose="02020404030301010803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Font typeface="Symbol" pitchFamily="2" charset="2"/>
              <a:buChar char=""/>
            </a:pP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Il sistema previdenziale non può essere separato dal </a:t>
            </a:r>
            <a:r>
              <a:rPr lang="it-IT" sz="24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mercato del lavoro e dall’economia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La </a:t>
            </a:r>
            <a:r>
              <a:rPr lang="it-IT" sz="24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crescita economica 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 mondo del lavoro </a:t>
            </a:r>
            <a:r>
              <a:rPr lang="it-IT" sz="2400" b="1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inclusivo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>
                <a:solidFill>
                  <a:srgbClr val="002060"/>
                </a:solidFill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 ad alta produttività </a:t>
            </a:r>
            <a:r>
              <a:rPr lang="it-IT" sz="2400" kern="10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sono il miglior prerequisito per sistemi pensionistici adeguati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9AD143F-5258-64C9-551C-9BE8037F7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64780" y="6356350"/>
            <a:ext cx="6869152" cy="365125"/>
          </a:xfrm>
        </p:spPr>
        <p:txBody>
          <a:bodyPr/>
          <a:lstStyle/>
          <a:p>
            <a:r>
              <a:rPr lang="it-IT" dirty="0">
                <a:solidFill>
                  <a:srgbClr val="002060"/>
                </a:solidFill>
              </a:rPr>
              <a:t>Elsa Fornero - Università di To e </a:t>
            </a:r>
            <a:r>
              <a:rPr lang="it-IT" dirty="0" err="1">
                <a:solidFill>
                  <a:srgbClr val="002060"/>
                </a:solidFill>
              </a:rPr>
              <a:t>CeRP</a:t>
            </a:r>
            <a:r>
              <a:rPr lang="it-IT" dirty="0">
                <a:solidFill>
                  <a:srgbClr val="002060"/>
                </a:solidFill>
              </a:rPr>
              <a:t> - Collegio Carlo Alberto - ottobre 2024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EF3AD03-FD27-D0CD-26D5-7AD23B5C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8933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506FEE-8682-1C58-7953-012A5333C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022" y="315912"/>
            <a:ext cx="10766778" cy="605719"/>
          </a:xfrm>
        </p:spPr>
        <p:txBody>
          <a:bodyPr>
            <a:noAutofit/>
          </a:bodyPr>
          <a:lstStyle/>
          <a:p>
            <a:pPr algn="ctr"/>
            <a:r>
              <a:rPr lang="it-IT" sz="4000" dirty="0">
                <a:solidFill>
                  <a:srgbClr val="C00000"/>
                </a:solidFill>
                <a:latin typeface="Garamond" panose="02020404030301010803" pitchFamily="18" charset="0"/>
              </a:rPr>
              <a:t>Riferimenti bibliografici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6ABE8E-A212-C0C3-8591-7683FC10A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44" y="1561062"/>
            <a:ext cx="10220609" cy="5115807"/>
          </a:xfrm>
        </p:spPr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002060"/>
                </a:solidFill>
                <a:latin typeface="Garamond" panose="02020404030301010803" pitchFamily="18" charset="0"/>
              </a:rPr>
              <a:t>“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Chi ha paura delle riforme</a:t>
            </a:r>
            <a:r>
              <a:rPr lang="it-IT" dirty="0">
                <a:solidFill>
                  <a:srgbClr val="002060"/>
                </a:solidFill>
                <a:latin typeface="Garamond" panose="02020404030301010803" pitchFamily="18" charset="0"/>
              </a:rPr>
              <a:t>”, Bocconi editore, Milano, 2018 </a:t>
            </a:r>
          </a:p>
          <a:p>
            <a:r>
              <a:rPr lang="it-IT" dirty="0">
                <a:solidFill>
                  <a:srgbClr val="002060"/>
                </a:solidFill>
                <a:latin typeface="Garamond" panose="02020404030301010803" pitchFamily="18" charset="0"/>
              </a:rPr>
              <a:t>(with Oggero, Figari, Rossi), 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Support for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pension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reforms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: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What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is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the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role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of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financial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literacy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and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pension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knowledge</a:t>
            </a:r>
            <a:r>
              <a:rPr lang="it-IT" dirty="0">
                <a:solidFill>
                  <a:srgbClr val="002060"/>
                </a:solidFill>
                <a:latin typeface="Garamond" panose="02020404030301010803" pitchFamily="18" charset="0"/>
              </a:rPr>
              <a:t>?, Journal of Accounting and Public Policy, 2023 (https://</a:t>
            </a:r>
            <a:r>
              <a:rPr lang="it-IT" dirty="0" err="1">
                <a:solidFill>
                  <a:srgbClr val="002060"/>
                </a:solidFill>
                <a:latin typeface="Garamond" panose="02020404030301010803" pitchFamily="18" charset="0"/>
              </a:rPr>
              <a:t>doi.org</a:t>
            </a:r>
            <a:r>
              <a:rPr lang="it-IT" dirty="0">
                <a:solidFill>
                  <a:srgbClr val="002060"/>
                </a:solidFill>
                <a:latin typeface="Garamond" panose="02020404030301010803" pitchFamily="18" charset="0"/>
              </a:rPr>
              <a:t>/10.1016/j.jaccpubpol.2023.107096)</a:t>
            </a:r>
          </a:p>
          <a:p>
            <a:r>
              <a:rPr lang="it-IT" dirty="0">
                <a:solidFill>
                  <a:srgbClr val="002060"/>
                </a:solidFill>
                <a:latin typeface="Garamond" panose="02020404030301010803" pitchFamily="18" charset="0"/>
              </a:rPr>
              <a:t>(with </a:t>
            </a:r>
            <a:r>
              <a:rPr lang="it-IT" dirty="0" err="1">
                <a:solidFill>
                  <a:srgbClr val="002060"/>
                </a:solidFill>
                <a:latin typeface="Garamond" panose="02020404030301010803" pitchFamily="18" charset="0"/>
              </a:rPr>
              <a:t>A.Lo</a:t>
            </a:r>
            <a:r>
              <a:rPr lang="it-IT" dirty="0">
                <a:solidFill>
                  <a:srgbClr val="002060"/>
                </a:solidFill>
                <a:latin typeface="Garamond" panose="02020404030301010803" pitchFamily="18" charset="0"/>
              </a:rPr>
              <a:t> Prete) 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Financial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education:From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better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personal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finance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to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improved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citizenship</a:t>
            </a:r>
            <a:r>
              <a:rPr lang="it-IT" dirty="0">
                <a:solidFill>
                  <a:srgbClr val="002060"/>
                </a:solidFill>
                <a:latin typeface="Garamond" panose="02020404030301010803" pitchFamily="18" charset="0"/>
              </a:rPr>
              <a:t>, Cambridge Journal of Financial </a:t>
            </a:r>
            <a:r>
              <a:rPr lang="it-IT" dirty="0" err="1">
                <a:solidFill>
                  <a:srgbClr val="002060"/>
                </a:solidFill>
                <a:latin typeface="Garamond" panose="02020404030301010803" pitchFamily="18" charset="0"/>
              </a:rPr>
              <a:t>Literacy</a:t>
            </a:r>
            <a:r>
              <a:rPr lang="it-IT" dirty="0">
                <a:solidFill>
                  <a:srgbClr val="002060"/>
                </a:solidFill>
                <a:latin typeface="Garamond" panose="02020404030301010803" pitchFamily="18" charset="0"/>
              </a:rPr>
              <a:t> and </a:t>
            </a:r>
            <a:r>
              <a:rPr lang="it-IT" dirty="0" err="1">
                <a:solidFill>
                  <a:srgbClr val="002060"/>
                </a:solidFill>
                <a:latin typeface="Garamond" panose="02020404030301010803" pitchFamily="18" charset="0"/>
              </a:rPr>
              <a:t>Wellbeing</a:t>
            </a:r>
            <a:r>
              <a:rPr lang="it-IT" dirty="0">
                <a:solidFill>
                  <a:srgbClr val="002060"/>
                </a:solidFill>
                <a:latin typeface="Garamond" panose="02020404030301010803" pitchFamily="18" charset="0"/>
              </a:rPr>
              <a:t>, April 2023 </a:t>
            </a:r>
          </a:p>
          <a:p>
            <a:r>
              <a:rPr lang="it-IT" dirty="0">
                <a:solidFill>
                  <a:srgbClr val="002060"/>
                </a:solidFill>
                <a:latin typeface="Garamond" panose="02020404030301010803" pitchFamily="18" charset="0"/>
              </a:rPr>
              <a:t>Review of: OECD,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Towards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Improved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Retirement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Savings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it-IT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Outcome</a:t>
            </a:r>
            <a:r>
              <a:rPr lang="it-IT" i="1" dirty="0">
                <a:solidFill>
                  <a:srgbClr val="002060"/>
                </a:solidFill>
                <a:latin typeface="Garamond" panose="02020404030301010803" pitchFamily="18" charset="0"/>
              </a:rPr>
              <a:t> for Women</a:t>
            </a:r>
            <a:r>
              <a:rPr lang="it-IT" dirty="0">
                <a:solidFill>
                  <a:srgbClr val="002060"/>
                </a:solidFill>
                <a:latin typeface="Garamond" panose="02020404030301010803" pitchFamily="18" charset="0"/>
              </a:rPr>
              <a:t>, 2021</a:t>
            </a:r>
          </a:p>
          <a:p>
            <a:r>
              <a:rPr lang="en-US" sz="2800" dirty="0">
                <a:solidFill>
                  <a:srgbClr val="002060"/>
                </a:solidFill>
                <a:latin typeface="Garamond" panose="02020404030301010803" pitchFamily="18" charset="0"/>
              </a:rPr>
              <a:t>(with </a:t>
            </a:r>
            <a:r>
              <a:rPr lang="en-US" sz="2800" dirty="0" err="1">
                <a:solidFill>
                  <a:srgbClr val="002060"/>
                </a:solidFill>
                <a:latin typeface="Garamond" panose="02020404030301010803" pitchFamily="18" charset="0"/>
              </a:rPr>
              <a:t>Monticone</a:t>
            </a:r>
            <a:r>
              <a:rPr lang="en-US" sz="2800" dirty="0">
                <a:solidFill>
                  <a:srgbClr val="002060"/>
                </a:solidFill>
                <a:latin typeface="Garamond" panose="02020404030301010803" pitchFamily="18" charset="0"/>
              </a:rPr>
              <a:t> C.) </a:t>
            </a:r>
            <a:r>
              <a:rPr lang="en-US" sz="2800" i="1" dirty="0">
                <a:solidFill>
                  <a:srgbClr val="002060"/>
                </a:solidFill>
                <a:latin typeface="Garamond" panose="02020404030301010803" pitchFamily="18" charset="0"/>
              </a:rPr>
              <a:t>Financial literacy and pension plan participation in Italy</a:t>
            </a:r>
            <a:r>
              <a:rPr lang="en-US" sz="2800" dirty="0">
                <a:solidFill>
                  <a:srgbClr val="002060"/>
                </a:solidFill>
                <a:latin typeface="Garamond" panose="02020404030301010803" pitchFamily="18" charset="0"/>
              </a:rPr>
              <a:t>, Journal of Pension Economics and Finance, 2011, vol. 10, issue 4, 547-564</a:t>
            </a:r>
          </a:p>
          <a:p>
            <a:endParaRPr lang="it-IT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endParaRPr lang="it-IT" dirty="0">
              <a:latin typeface="Garamond" panose="02020404030301010803" pitchFamily="18" charset="0"/>
            </a:endParaRP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100630A-64EE-DDEF-0962-9596EC96B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98618" y="6356350"/>
            <a:ext cx="5354782" cy="365125"/>
          </a:xfrm>
        </p:spPr>
        <p:txBody>
          <a:bodyPr/>
          <a:lstStyle/>
          <a:p>
            <a:r>
              <a:rPr lang="it-IT" dirty="0"/>
              <a:t>Elsa Fornero - Università di To e </a:t>
            </a:r>
            <a:r>
              <a:rPr lang="it-IT" dirty="0" err="1"/>
              <a:t>CeRP</a:t>
            </a:r>
            <a:r>
              <a:rPr lang="it-IT" dirty="0"/>
              <a:t> - Collegio Carlo Alberto - ottobre 2024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BE7D6C3-9705-1ED2-3770-DABD02D4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1D93-187F-F942-B93A-8ACA549EBC96}" type="slidenum">
              <a:rPr lang="it-IT" smtClean="0"/>
              <a:t>6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4934418-187F-CD79-3D9B-2BC7C50573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7253" y="921631"/>
            <a:ext cx="961292" cy="131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572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724</Words>
  <Application>Microsoft Macintosh PowerPoint</Application>
  <PresentationFormat>Widescreen</PresentationFormat>
  <Paragraphs>43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Aptos</vt:lpstr>
      <vt:lpstr>Aptos Display</vt:lpstr>
      <vt:lpstr>Arial</vt:lpstr>
      <vt:lpstr>Garamond</vt:lpstr>
      <vt:lpstr>Symbol</vt:lpstr>
      <vt:lpstr>Times New Roman</vt:lpstr>
      <vt:lpstr>Tema di Office</vt:lpstr>
      <vt:lpstr>    Cosa occorre conoscere, e comprendere, per le scelte previdenziali   (e per non incoraggiare il populismo in politica)   </vt:lpstr>
      <vt:lpstr>Concetti a livello individuale</vt:lpstr>
      <vt:lpstr>Il modello del ciclo di vita</vt:lpstr>
      <vt:lpstr>Nozioni per capire il sistema pensionistico</vt:lpstr>
      <vt:lpstr>Presentazione standard di PowerPoint</vt:lpstr>
      <vt:lpstr>Riferimenti bibliografici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Elsa Fornero</dc:creator>
  <cp:lastModifiedBy>Elsa Fornero</cp:lastModifiedBy>
  <cp:revision>9</cp:revision>
  <dcterms:created xsi:type="dcterms:W3CDTF">2024-10-01T20:10:58Z</dcterms:created>
  <dcterms:modified xsi:type="dcterms:W3CDTF">2024-12-05T12:19:07Z</dcterms:modified>
</cp:coreProperties>
</file>