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3"/>
  </p:notesMasterIdLst>
  <p:sldIdLst>
    <p:sldId id="275" r:id="rId3"/>
    <p:sldId id="256" r:id="rId4"/>
    <p:sldId id="257" r:id="rId5"/>
    <p:sldId id="258" r:id="rId6"/>
    <p:sldId id="272" r:id="rId7"/>
    <p:sldId id="273"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92" autoAdjust="0"/>
    <p:restoredTop sz="86379" autoAdjust="0"/>
  </p:normalViewPr>
  <p:slideViewPr>
    <p:cSldViewPr snapToGrid="0" snapToObjects="1">
      <p:cViewPr>
        <p:scale>
          <a:sx n="82" d="100"/>
          <a:sy n="82" d="100"/>
        </p:scale>
        <p:origin x="-1476" y="18"/>
      </p:cViewPr>
      <p:guideLst>
        <p:guide orient="horz" pos="2160"/>
        <p:guide pos="2880"/>
      </p:guideLst>
    </p:cSldViewPr>
  </p:slideViewPr>
  <p:outlineViewPr>
    <p:cViewPr>
      <p:scale>
        <a:sx n="33" d="100"/>
        <a:sy n="33" d="100"/>
      </p:scale>
      <p:origin x="84" y="390426"/>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0" d="100"/>
          <a:sy n="60" d="100"/>
        </p:scale>
        <p:origin x="-256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A9CC53-79C1-8144-8349-B6B779BA0E5E}" type="doc">
      <dgm:prSet loTypeId="urn:microsoft.com/office/officeart/2005/8/layout/vList2" loCatId="" qsTypeId="urn:microsoft.com/office/officeart/2005/8/quickstyle/simple3" qsCatId="simple" csTypeId="urn:microsoft.com/office/officeart/2005/8/colors/accent1_2" csCatId="accent1" phldr="1"/>
      <dgm:spPr/>
      <dgm:t>
        <a:bodyPr/>
        <a:lstStyle/>
        <a:p>
          <a:endParaRPr lang="en-US"/>
        </a:p>
      </dgm:t>
    </dgm:pt>
    <dgm:pt modelId="{747A3608-365B-E842-A22D-2C4E49718359}">
      <dgm:prSet phldrT="[Text]"/>
      <dgm:spPr/>
      <dgm:t>
        <a:bodyPr/>
        <a:lstStyle/>
        <a:p>
          <a:r>
            <a:rPr lang="en-US" dirty="0" smtClean="0"/>
            <a:t> Degree of maturity of  African financial markets</a:t>
          </a:r>
          <a:endParaRPr lang="en-US" dirty="0"/>
        </a:p>
      </dgm:t>
    </dgm:pt>
    <dgm:pt modelId="{9D95A493-8EA9-7349-8355-8C9555CD6BE9}" type="parTrans" cxnId="{D5ACE496-C553-4E41-9A84-03746E9858AB}">
      <dgm:prSet/>
      <dgm:spPr/>
      <dgm:t>
        <a:bodyPr/>
        <a:lstStyle/>
        <a:p>
          <a:endParaRPr lang="en-US"/>
        </a:p>
      </dgm:t>
    </dgm:pt>
    <dgm:pt modelId="{C38E2733-0A73-E444-ADDD-7D31AF4EB774}" type="sibTrans" cxnId="{D5ACE496-C553-4E41-9A84-03746E9858AB}">
      <dgm:prSet/>
      <dgm:spPr/>
      <dgm:t>
        <a:bodyPr/>
        <a:lstStyle/>
        <a:p>
          <a:endParaRPr lang="en-US"/>
        </a:p>
      </dgm:t>
    </dgm:pt>
    <dgm:pt modelId="{8987C6EB-5EC1-4D44-A627-E2145EEAA34D}">
      <dgm:prSet phldrT="[Text]"/>
      <dgm:spPr/>
      <dgm:t>
        <a:bodyPr/>
        <a:lstStyle/>
        <a:p>
          <a:r>
            <a:rPr lang="en-US" dirty="0" smtClean="0"/>
            <a:t>  Central banks Risk  management of electronic money  and Mobile banking   </a:t>
          </a:r>
          <a:endParaRPr lang="en-US" dirty="0"/>
        </a:p>
      </dgm:t>
    </dgm:pt>
    <dgm:pt modelId="{094EA44E-2C12-A64A-97B7-782B54B5497F}" type="parTrans" cxnId="{E96ACDD4-D481-9844-919D-A37EDCBE5F98}">
      <dgm:prSet/>
      <dgm:spPr/>
      <dgm:t>
        <a:bodyPr/>
        <a:lstStyle/>
        <a:p>
          <a:endParaRPr lang="en-US"/>
        </a:p>
      </dgm:t>
    </dgm:pt>
    <dgm:pt modelId="{1B46831A-70FD-E648-AF67-21C4B92BC34B}" type="sibTrans" cxnId="{E96ACDD4-D481-9844-919D-A37EDCBE5F98}">
      <dgm:prSet/>
      <dgm:spPr/>
      <dgm:t>
        <a:bodyPr/>
        <a:lstStyle/>
        <a:p>
          <a:endParaRPr lang="en-US"/>
        </a:p>
      </dgm:t>
    </dgm:pt>
    <dgm:pt modelId="{10492962-EB56-F34A-9317-F31CF0489F03}">
      <dgm:prSet phldrT="[Text]"/>
      <dgm:spPr/>
      <dgm:t>
        <a:bodyPr/>
        <a:lstStyle/>
        <a:p>
          <a:r>
            <a:rPr lang="en-US" dirty="0" smtClean="0"/>
            <a:t> Focus on the Risk management of  Trade banks default payments – risk  credit challenges of central banks   </a:t>
          </a:r>
          <a:endParaRPr lang="en-US" dirty="0"/>
        </a:p>
      </dgm:t>
    </dgm:pt>
    <dgm:pt modelId="{2668EEE0-3BE8-3843-8E60-A31214002772}" type="parTrans" cxnId="{2A319B8F-60E0-2D49-98C4-D484F4E30CA4}">
      <dgm:prSet/>
      <dgm:spPr/>
      <dgm:t>
        <a:bodyPr/>
        <a:lstStyle/>
        <a:p>
          <a:endParaRPr lang="en-US"/>
        </a:p>
      </dgm:t>
    </dgm:pt>
    <dgm:pt modelId="{2AF62F3E-C0D0-DB4F-9ACD-CF7F67A4DDBF}" type="sibTrans" cxnId="{2A319B8F-60E0-2D49-98C4-D484F4E30CA4}">
      <dgm:prSet/>
      <dgm:spPr/>
      <dgm:t>
        <a:bodyPr/>
        <a:lstStyle/>
        <a:p>
          <a:endParaRPr lang="en-US"/>
        </a:p>
      </dgm:t>
    </dgm:pt>
    <dgm:pt modelId="{E0B4298E-B900-094A-AB1C-667BD21E9A66}">
      <dgm:prSet phldrT="[Text]"/>
      <dgm:spPr/>
      <dgm:t>
        <a:bodyPr/>
        <a:lstStyle/>
        <a:p>
          <a:r>
            <a:rPr lang="en-US" dirty="0" smtClean="0"/>
            <a:t> Central banks and risk management framework-focus on the monetary policy </a:t>
          </a:r>
          <a:endParaRPr lang="en-US" dirty="0"/>
        </a:p>
      </dgm:t>
    </dgm:pt>
    <dgm:pt modelId="{9E2863BF-D5B6-0143-A2AA-0375EA708F50}" type="parTrans" cxnId="{7E34E766-D07B-244B-A8C6-7278F1F02FEE}">
      <dgm:prSet/>
      <dgm:spPr/>
      <dgm:t>
        <a:bodyPr/>
        <a:lstStyle/>
        <a:p>
          <a:endParaRPr lang="en-US"/>
        </a:p>
      </dgm:t>
    </dgm:pt>
    <dgm:pt modelId="{B45FC4AE-3BF7-7E4A-9CB2-B40105F5F7E9}" type="sibTrans" cxnId="{7E34E766-D07B-244B-A8C6-7278F1F02FEE}">
      <dgm:prSet/>
      <dgm:spPr/>
      <dgm:t>
        <a:bodyPr/>
        <a:lstStyle/>
        <a:p>
          <a:endParaRPr lang="en-US"/>
        </a:p>
      </dgm:t>
    </dgm:pt>
    <dgm:pt modelId="{BF0DB848-CBD0-9742-BCFC-915CAD9F434F}">
      <dgm:prSet phldrT="[Text]"/>
      <dgm:spPr/>
      <dgm:t>
        <a:bodyPr/>
        <a:lstStyle/>
        <a:p>
          <a:r>
            <a:rPr lang="en-US" dirty="0" smtClean="0"/>
            <a:t> Promoting  actuarial function in risk management staff  and use of Big data    </a:t>
          </a:r>
          <a:endParaRPr lang="en-US" dirty="0"/>
        </a:p>
      </dgm:t>
    </dgm:pt>
    <dgm:pt modelId="{67E37E3B-BE95-824D-AD71-81647AF6DB3B}" type="parTrans" cxnId="{00BCF916-D7D7-EB49-B069-1291B4C68C21}">
      <dgm:prSet/>
      <dgm:spPr/>
      <dgm:t>
        <a:bodyPr/>
        <a:lstStyle/>
        <a:p>
          <a:endParaRPr lang="en-US"/>
        </a:p>
      </dgm:t>
    </dgm:pt>
    <dgm:pt modelId="{350F5324-51C9-D141-8956-D4FBE41D5AD0}" type="sibTrans" cxnId="{00BCF916-D7D7-EB49-B069-1291B4C68C21}">
      <dgm:prSet/>
      <dgm:spPr/>
      <dgm:t>
        <a:bodyPr/>
        <a:lstStyle/>
        <a:p>
          <a:endParaRPr lang="en-US"/>
        </a:p>
      </dgm:t>
    </dgm:pt>
    <dgm:pt modelId="{DD295A84-B33B-4C4F-B29D-2BC51390D1F9}">
      <dgm:prSet phldrT="[Text]"/>
      <dgm:spPr/>
      <dgm:t>
        <a:bodyPr/>
        <a:lstStyle/>
        <a:p>
          <a:r>
            <a:rPr lang="en-US" dirty="0" smtClean="0"/>
            <a:t>   conclusion    </a:t>
          </a:r>
          <a:endParaRPr lang="en-US" dirty="0"/>
        </a:p>
      </dgm:t>
    </dgm:pt>
    <dgm:pt modelId="{5F4F7A5A-CE8E-F743-BE25-E79AE8A9C564}" type="parTrans" cxnId="{F8763C85-B369-7E46-8939-51FE65804A86}">
      <dgm:prSet/>
      <dgm:spPr/>
      <dgm:t>
        <a:bodyPr/>
        <a:lstStyle/>
        <a:p>
          <a:endParaRPr lang="en-US"/>
        </a:p>
      </dgm:t>
    </dgm:pt>
    <dgm:pt modelId="{A3739688-DF5E-4F44-A5FD-7C1BFB33EE4E}" type="sibTrans" cxnId="{F8763C85-B369-7E46-8939-51FE65804A86}">
      <dgm:prSet/>
      <dgm:spPr/>
      <dgm:t>
        <a:bodyPr/>
        <a:lstStyle/>
        <a:p>
          <a:endParaRPr lang="en-US"/>
        </a:p>
      </dgm:t>
    </dgm:pt>
    <dgm:pt modelId="{9DE40A9F-CBD2-624E-AD18-A3A249B8E22D}" type="pres">
      <dgm:prSet presAssocID="{A3A9CC53-79C1-8144-8349-B6B779BA0E5E}" presName="linear" presStyleCnt="0">
        <dgm:presLayoutVars>
          <dgm:animLvl val="lvl"/>
          <dgm:resizeHandles val="exact"/>
        </dgm:presLayoutVars>
      </dgm:prSet>
      <dgm:spPr/>
      <dgm:t>
        <a:bodyPr/>
        <a:lstStyle/>
        <a:p>
          <a:endParaRPr lang="en-US"/>
        </a:p>
      </dgm:t>
    </dgm:pt>
    <dgm:pt modelId="{939002FE-89C7-EB40-9E54-11FFA20923C8}" type="pres">
      <dgm:prSet presAssocID="{747A3608-365B-E842-A22D-2C4E49718359}" presName="parentText" presStyleLbl="node1" presStyleIdx="0" presStyleCnt="6" custAng="10800000" custFlipVert="1" custScaleY="12531" custLinFactY="-83115" custLinFactNeighborY="-100000">
        <dgm:presLayoutVars>
          <dgm:chMax val="0"/>
          <dgm:bulletEnabled val="1"/>
        </dgm:presLayoutVars>
      </dgm:prSet>
      <dgm:spPr/>
      <dgm:t>
        <a:bodyPr/>
        <a:lstStyle/>
        <a:p>
          <a:endParaRPr lang="en-US"/>
        </a:p>
      </dgm:t>
    </dgm:pt>
    <dgm:pt modelId="{30B3CD82-0BE9-2D48-A0F2-48353BC3BA7D}" type="pres">
      <dgm:prSet presAssocID="{C38E2733-0A73-E444-ADDD-7D31AF4EB774}" presName="spacer" presStyleCnt="0"/>
      <dgm:spPr/>
    </dgm:pt>
    <dgm:pt modelId="{BD720C78-C546-3343-B99F-7D13246DDCD3}" type="pres">
      <dgm:prSet presAssocID="{8987C6EB-5EC1-4D44-A627-E2145EEAA34D}" presName="parentText" presStyleLbl="node1" presStyleIdx="1" presStyleCnt="6" custAng="10800000" custFlipVert="1" custScaleY="9109" custLinFactY="22678" custLinFactNeighborY="100000">
        <dgm:presLayoutVars>
          <dgm:chMax val="0"/>
          <dgm:bulletEnabled val="1"/>
        </dgm:presLayoutVars>
      </dgm:prSet>
      <dgm:spPr/>
      <dgm:t>
        <a:bodyPr/>
        <a:lstStyle/>
        <a:p>
          <a:endParaRPr lang="en-US"/>
        </a:p>
      </dgm:t>
    </dgm:pt>
    <dgm:pt modelId="{F169E8AC-E996-644E-840B-54BFE29A7633}" type="pres">
      <dgm:prSet presAssocID="{1B46831A-70FD-E648-AF67-21C4B92BC34B}" presName="spacer" presStyleCnt="0"/>
      <dgm:spPr/>
    </dgm:pt>
    <dgm:pt modelId="{9033A5B4-6487-8640-A4E0-8443C34A625C}" type="pres">
      <dgm:prSet presAssocID="{10492962-EB56-F34A-9317-F31CF0489F03}" presName="parentText" presStyleLbl="node1" presStyleIdx="2" presStyleCnt="6" custAng="10800000" custFlipVert="1" custScaleY="10182" custLinFactY="-10604" custLinFactNeighborY="-100000">
        <dgm:presLayoutVars>
          <dgm:chMax val="0"/>
          <dgm:bulletEnabled val="1"/>
        </dgm:presLayoutVars>
      </dgm:prSet>
      <dgm:spPr/>
      <dgm:t>
        <a:bodyPr/>
        <a:lstStyle/>
        <a:p>
          <a:endParaRPr lang="en-US"/>
        </a:p>
      </dgm:t>
    </dgm:pt>
    <dgm:pt modelId="{CB0354CC-CE93-7847-82FA-EFC52AAF7688}" type="pres">
      <dgm:prSet presAssocID="{2AF62F3E-C0D0-DB4F-9ACD-CF7F67A4DDBF}" presName="spacer" presStyleCnt="0"/>
      <dgm:spPr/>
    </dgm:pt>
    <dgm:pt modelId="{B2032236-1354-D140-AB29-1D29CEDD9F08}" type="pres">
      <dgm:prSet presAssocID="{E0B4298E-B900-094A-AB1C-667BD21E9A66}" presName="parentText" presStyleLbl="node1" presStyleIdx="3" presStyleCnt="6" custAng="10800000" custFlipVert="1" custScaleY="13166" custLinFactY="-11565" custLinFactNeighborY="-100000">
        <dgm:presLayoutVars>
          <dgm:chMax val="0"/>
          <dgm:bulletEnabled val="1"/>
        </dgm:presLayoutVars>
      </dgm:prSet>
      <dgm:spPr/>
      <dgm:t>
        <a:bodyPr/>
        <a:lstStyle/>
        <a:p>
          <a:endParaRPr lang="en-US"/>
        </a:p>
      </dgm:t>
    </dgm:pt>
    <dgm:pt modelId="{B395F41F-C05B-A94A-9097-712C8D06873B}" type="pres">
      <dgm:prSet presAssocID="{B45FC4AE-3BF7-7E4A-9CB2-B40105F5F7E9}" presName="spacer" presStyleCnt="0"/>
      <dgm:spPr/>
    </dgm:pt>
    <dgm:pt modelId="{40C7F3AD-DF0C-6241-A6A9-6D0F86804982}" type="pres">
      <dgm:prSet presAssocID="{BF0DB848-CBD0-9742-BCFC-915CAD9F434F}" presName="parentText" presStyleLbl="node1" presStyleIdx="4" presStyleCnt="6" custAng="10800000" custFlipVert="1" custScaleY="9109" custLinFactY="-576" custLinFactNeighborY="-100000">
        <dgm:presLayoutVars>
          <dgm:chMax val="0"/>
          <dgm:bulletEnabled val="1"/>
        </dgm:presLayoutVars>
      </dgm:prSet>
      <dgm:spPr/>
      <dgm:t>
        <a:bodyPr/>
        <a:lstStyle/>
        <a:p>
          <a:endParaRPr lang="en-US"/>
        </a:p>
      </dgm:t>
    </dgm:pt>
    <dgm:pt modelId="{8B9BBD4E-EAEF-BA44-932B-4B51177F1A13}" type="pres">
      <dgm:prSet presAssocID="{350F5324-51C9-D141-8956-D4FBE41D5AD0}" presName="spacer" presStyleCnt="0"/>
      <dgm:spPr/>
    </dgm:pt>
    <dgm:pt modelId="{7BC1F90A-DA63-D947-8E79-0D56A9841CA7}" type="pres">
      <dgm:prSet presAssocID="{DD295A84-B33B-4C4F-B29D-2BC51390D1F9}" presName="parentText" presStyleLbl="node1" presStyleIdx="5" presStyleCnt="6" custAng="10800000" custFlipVert="1" custScaleY="9109" custLinFactY="-2984" custLinFactNeighborY="-100000">
        <dgm:presLayoutVars>
          <dgm:chMax val="0"/>
          <dgm:bulletEnabled val="1"/>
        </dgm:presLayoutVars>
      </dgm:prSet>
      <dgm:spPr/>
      <dgm:t>
        <a:bodyPr/>
        <a:lstStyle/>
        <a:p>
          <a:endParaRPr lang="en-US"/>
        </a:p>
      </dgm:t>
    </dgm:pt>
  </dgm:ptLst>
  <dgm:cxnLst>
    <dgm:cxn modelId="{F8763C85-B369-7E46-8939-51FE65804A86}" srcId="{A3A9CC53-79C1-8144-8349-B6B779BA0E5E}" destId="{DD295A84-B33B-4C4F-B29D-2BC51390D1F9}" srcOrd="5" destOrd="0" parTransId="{5F4F7A5A-CE8E-F743-BE25-E79AE8A9C564}" sibTransId="{A3739688-DF5E-4F44-A5FD-7C1BFB33EE4E}"/>
    <dgm:cxn modelId="{E96ACDD4-D481-9844-919D-A37EDCBE5F98}" srcId="{A3A9CC53-79C1-8144-8349-B6B779BA0E5E}" destId="{8987C6EB-5EC1-4D44-A627-E2145EEAA34D}" srcOrd="1" destOrd="0" parTransId="{094EA44E-2C12-A64A-97B7-782B54B5497F}" sibTransId="{1B46831A-70FD-E648-AF67-21C4B92BC34B}"/>
    <dgm:cxn modelId="{D5ACE496-C553-4E41-9A84-03746E9858AB}" srcId="{A3A9CC53-79C1-8144-8349-B6B779BA0E5E}" destId="{747A3608-365B-E842-A22D-2C4E49718359}" srcOrd="0" destOrd="0" parTransId="{9D95A493-8EA9-7349-8355-8C9555CD6BE9}" sibTransId="{C38E2733-0A73-E444-ADDD-7D31AF4EB774}"/>
    <dgm:cxn modelId="{2A319B8F-60E0-2D49-98C4-D484F4E30CA4}" srcId="{A3A9CC53-79C1-8144-8349-B6B779BA0E5E}" destId="{10492962-EB56-F34A-9317-F31CF0489F03}" srcOrd="2" destOrd="0" parTransId="{2668EEE0-3BE8-3843-8E60-A31214002772}" sibTransId="{2AF62F3E-C0D0-DB4F-9ACD-CF7F67A4DDBF}"/>
    <dgm:cxn modelId="{7E34E766-D07B-244B-A8C6-7278F1F02FEE}" srcId="{A3A9CC53-79C1-8144-8349-B6B779BA0E5E}" destId="{E0B4298E-B900-094A-AB1C-667BD21E9A66}" srcOrd="3" destOrd="0" parTransId="{9E2863BF-D5B6-0143-A2AA-0375EA708F50}" sibTransId="{B45FC4AE-3BF7-7E4A-9CB2-B40105F5F7E9}"/>
    <dgm:cxn modelId="{55B73B40-F0CB-A542-8983-3AF9E3A8A07C}" type="presOf" srcId="{A3A9CC53-79C1-8144-8349-B6B779BA0E5E}" destId="{9DE40A9F-CBD2-624E-AD18-A3A249B8E22D}" srcOrd="0" destOrd="0" presId="urn:microsoft.com/office/officeart/2005/8/layout/vList2"/>
    <dgm:cxn modelId="{0F00A11A-9CD3-B444-B9A1-8B56B43E1F4D}" type="presOf" srcId="{8987C6EB-5EC1-4D44-A627-E2145EEAA34D}" destId="{BD720C78-C546-3343-B99F-7D13246DDCD3}" srcOrd="0" destOrd="0" presId="urn:microsoft.com/office/officeart/2005/8/layout/vList2"/>
    <dgm:cxn modelId="{480B2C78-D267-3E42-AB1A-672F04EC0FC4}" type="presOf" srcId="{E0B4298E-B900-094A-AB1C-667BD21E9A66}" destId="{B2032236-1354-D140-AB29-1D29CEDD9F08}" srcOrd="0" destOrd="0" presId="urn:microsoft.com/office/officeart/2005/8/layout/vList2"/>
    <dgm:cxn modelId="{2E1084E7-3867-304E-999A-A0B00A6D3E83}" type="presOf" srcId="{10492962-EB56-F34A-9317-F31CF0489F03}" destId="{9033A5B4-6487-8640-A4E0-8443C34A625C}" srcOrd="0" destOrd="0" presId="urn:microsoft.com/office/officeart/2005/8/layout/vList2"/>
    <dgm:cxn modelId="{36F6C611-178A-1540-88CF-53AD4B55B7C0}" type="presOf" srcId="{747A3608-365B-E842-A22D-2C4E49718359}" destId="{939002FE-89C7-EB40-9E54-11FFA20923C8}" srcOrd="0" destOrd="0" presId="urn:microsoft.com/office/officeart/2005/8/layout/vList2"/>
    <dgm:cxn modelId="{E0FC67E4-D2F6-1C4A-9E91-C722D6E49524}" type="presOf" srcId="{DD295A84-B33B-4C4F-B29D-2BC51390D1F9}" destId="{7BC1F90A-DA63-D947-8E79-0D56A9841CA7}" srcOrd="0" destOrd="0" presId="urn:microsoft.com/office/officeart/2005/8/layout/vList2"/>
    <dgm:cxn modelId="{00BCF916-D7D7-EB49-B069-1291B4C68C21}" srcId="{A3A9CC53-79C1-8144-8349-B6B779BA0E5E}" destId="{BF0DB848-CBD0-9742-BCFC-915CAD9F434F}" srcOrd="4" destOrd="0" parTransId="{67E37E3B-BE95-824D-AD71-81647AF6DB3B}" sibTransId="{350F5324-51C9-D141-8956-D4FBE41D5AD0}"/>
    <dgm:cxn modelId="{967D2CB7-DB6A-4745-8C33-B7E73F3BFA31}" type="presOf" srcId="{BF0DB848-CBD0-9742-BCFC-915CAD9F434F}" destId="{40C7F3AD-DF0C-6241-A6A9-6D0F86804982}" srcOrd="0" destOrd="0" presId="urn:microsoft.com/office/officeart/2005/8/layout/vList2"/>
    <dgm:cxn modelId="{7E8DC608-9FDA-2042-BB2E-E2C2D721689E}" type="presParOf" srcId="{9DE40A9F-CBD2-624E-AD18-A3A249B8E22D}" destId="{939002FE-89C7-EB40-9E54-11FFA20923C8}" srcOrd="0" destOrd="0" presId="urn:microsoft.com/office/officeart/2005/8/layout/vList2"/>
    <dgm:cxn modelId="{117EABDB-2BD7-1F4B-80BF-E9D0FCD3473C}" type="presParOf" srcId="{9DE40A9F-CBD2-624E-AD18-A3A249B8E22D}" destId="{30B3CD82-0BE9-2D48-A0F2-48353BC3BA7D}" srcOrd="1" destOrd="0" presId="urn:microsoft.com/office/officeart/2005/8/layout/vList2"/>
    <dgm:cxn modelId="{27CD1977-CC86-C64F-87A3-E4E0AEF667A8}" type="presParOf" srcId="{9DE40A9F-CBD2-624E-AD18-A3A249B8E22D}" destId="{BD720C78-C546-3343-B99F-7D13246DDCD3}" srcOrd="2" destOrd="0" presId="urn:microsoft.com/office/officeart/2005/8/layout/vList2"/>
    <dgm:cxn modelId="{84D0A533-6033-B54E-B9AE-1977BE61747B}" type="presParOf" srcId="{9DE40A9F-CBD2-624E-AD18-A3A249B8E22D}" destId="{F169E8AC-E996-644E-840B-54BFE29A7633}" srcOrd="3" destOrd="0" presId="urn:microsoft.com/office/officeart/2005/8/layout/vList2"/>
    <dgm:cxn modelId="{DB54F8FA-7AC6-0C4B-ACA4-7CEAF8C7730E}" type="presParOf" srcId="{9DE40A9F-CBD2-624E-AD18-A3A249B8E22D}" destId="{9033A5B4-6487-8640-A4E0-8443C34A625C}" srcOrd="4" destOrd="0" presId="urn:microsoft.com/office/officeart/2005/8/layout/vList2"/>
    <dgm:cxn modelId="{F51A0779-AA45-2741-8D40-E6D2A9ADFE63}" type="presParOf" srcId="{9DE40A9F-CBD2-624E-AD18-A3A249B8E22D}" destId="{CB0354CC-CE93-7847-82FA-EFC52AAF7688}" srcOrd="5" destOrd="0" presId="urn:microsoft.com/office/officeart/2005/8/layout/vList2"/>
    <dgm:cxn modelId="{C981B192-7CC5-CF44-B3A0-14D59ECBFDD8}" type="presParOf" srcId="{9DE40A9F-CBD2-624E-AD18-A3A249B8E22D}" destId="{B2032236-1354-D140-AB29-1D29CEDD9F08}" srcOrd="6" destOrd="0" presId="urn:microsoft.com/office/officeart/2005/8/layout/vList2"/>
    <dgm:cxn modelId="{740E960D-23B3-8144-9D17-832466F7C3B6}" type="presParOf" srcId="{9DE40A9F-CBD2-624E-AD18-A3A249B8E22D}" destId="{B395F41F-C05B-A94A-9097-712C8D06873B}" srcOrd="7" destOrd="0" presId="urn:microsoft.com/office/officeart/2005/8/layout/vList2"/>
    <dgm:cxn modelId="{78B1D398-E479-6A4B-85D1-232A6BE11244}" type="presParOf" srcId="{9DE40A9F-CBD2-624E-AD18-A3A249B8E22D}" destId="{40C7F3AD-DF0C-6241-A6A9-6D0F86804982}" srcOrd="8" destOrd="0" presId="urn:microsoft.com/office/officeart/2005/8/layout/vList2"/>
    <dgm:cxn modelId="{67CE34FA-0BA5-EF49-8159-3378E91BF184}" type="presParOf" srcId="{9DE40A9F-CBD2-624E-AD18-A3A249B8E22D}" destId="{8B9BBD4E-EAEF-BA44-932B-4B51177F1A13}" srcOrd="9" destOrd="0" presId="urn:microsoft.com/office/officeart/2005/8/layout/vList2"/>
    <dgm:cxn modelId="{7656553D-E8AC-9540-AD9B-026A49824785}" type="presParOf" srcId="{9DE40A9F-CBD2-624E-AD18-A3A249B8E22D}" destId="{7BC1F90A-DA63-D947-8E79-0D56A9841CA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D1261A-DB68-A24D-AC2D-8B65E62877CC}" type="doc">
      <dgm:prSet loTypeId="urn:microsoft.com/office/officeart/2005/8/layout/radial6" loCatId="" qsTypeId="urn:microsoft.com/office/officeart/2005/8/quickstyle/simple4" qsCatId="simple" csTypeId="urn:microsoft.com/office/officeart/2005/8/colors/accent1_2" csCatId="accent1" phldr="1"/>
      <dgm:spPr/>
      <dgm:t>
        <a:bodyPr/>
        <a:lstStyle/>
        <a:p>
          <a:endParaRPr lang="en-US"/>
        </a:p>
      </dgm:t>
    </dgm:pt>
    <dgm:pt modelId="{9CC1897A-034D-654A-8EF5-D01D7C91CFD0}">
      <dgm:prSet phldrT="[Text]" custT="1"/>
      <dgm:spPr/>
      <dgm:t>
        <a:bodyPr/>
        <a:lstStyle/>
        <a:p>
          <a:r>
            <a:rPr lang="en-US" sz="2000" dirty="0" smtClean="0"/>
            <a:t> economic</a:t>
          </a:r>
        </a:p>
        <a:p>
          <a:r>
            <a:rPr lang="en-US" sz="2000" dirty="0" smtClean="0"/>
            <a:t>Growth </a:t>
          </a:r>
          <a:endParaRPr lang="en-US" sz="2000" dirty="0"/>
        </a:p>
      </dgm:t>
    </dgm:pt>
    <dgm:pt modelId="{E1F356D3-763E-034B-BAE3-D7D04A6382AD}" type="parTrans" cxnId="{3B4EEC14-B85D-2F4D-9C7B-E91F57B95735}">
      <dgm:prSet/>
      <dgm:spPr/>
      <dgm:t>
        <a:bodyPr/>
        <a:lstStyle/>
        <a:p>
          <a:endParaRPr lang="en-US"/>
        </a:p>
      </dgm:t>
    </dgm:pt>
    <dgm:pt modelId="{D8B0456D-542C-0A48-937F-07D3B3FAD417}" type="sibTrans" cxnId="{3B4EEC14-B85D-2F4D-9C7B-E91F57B95735}">
      <dgm:prSet/>
      <dgm:spPr/>
      <dgm:t>
        <a:bodyPr/>
        <a:lstStyle/>
        <a:p>
          <a:endParaRPr lang="en-US"/>
        </a:p>
      </dgm:t>
    </dgm:pt>
    <dgm:pt modelId="{BF54F6FE-27DF-FA42-9AE4-08F31D8C9230}">
      <dgm:prSet phldrT="[Text]" custT="1"/>
      <dgm:spPr/>
      <dgm:t>
        <a:bodyPr/>
        <a:lstStyle/>
        <a:p>
          <a:r>
            <a:rPr lang="en-US" sz="2000" dirty="0" smtClean="0"/>
            <a:t>Maturity of  banks </a:t>
          </a:r>
          <a:endParaRPr lang="en-US" sz="2000" dirty="0"/>
        </a:p>
      </dgm:t>
    </dgm:pt>
    <dgm:pt modelId="{A6F5435A-826F-6045-82FE-B502FD9EEA8E}" type="parTrans" cxnId="{2593CB33-5C51-2D43-A13C-A2921C98C8F7}">
      <dgm:prSet/>
      <dgm:spPr/>
      <dgm:t>
        <a:bodyPr/>
        <a:lstStyle/>
        <a:p>
          <a:endParaRPr lang="en-US"/>
        </a:p>
      </dgm:t>
    </dgm:pt>
    <dgm:pt modelId="{E3FCA7D4-55DF-7140-9F53-602E6816B48D}" type="sibTrans" cxnId="{2593CB33-5C51-2D43-A13C-A2921C98C8F7}">
      <dgm:prSet/>
      <dgm:spPr/>
      <dgm:t>
        <a:bodyPr/>
        <a:lstStyle/>
        <a:p>
          <a:endParaRPr lang="en-US"/>
        </a:p>
      </dgm:t>
    </dgm:pt>
    <dgm:pt modelId="{E1647D9D-90B1-EE49-8675-8B03FEEF491A}">
      <dgm:prSet phldrT="[Text]" custT="1"/>
      <dgm:spPr/>
      <dgm:t>
        <a:bodyPr/>
        <a:lstStyle/>
        <a:p>
          <a:r>
            <a:rPr lang="en-US" sz="2000" dirty="0" smtClean="0"/>
            <a:t>Capital markets development</a:t>
          </a:r>
        </a:p>
        <a:p>
          <a:r>
            <a:rPr lang="en-US" sz="2000" dirty="0" smtClean="0"/>
            <a:t> yield curve </a:t>
          </a:r>
          <a:endParaRPr lang="en-US" sz="2000" dirty="0"/>
        </a:p>
      </dgm:t>
    </dgm:pt>
    <dgm:pt modelId="{1916E52A-DE2A-1843-9CDA-F19C7459518B}" type="parTrans" cxnId="{98B0EBF4-2116-B04C-B23F-4CB247FB4B6B}">
      <dgm:prSet/>
      <dgm:spPr/>
      <dgm:t>
        <a:bodyPr/>
        <a:lstStyle/>
        <a:p>
          <a:endParaRPr lang="en-US"/>
        </a:p>
      </dgm:t>
    </dgm:pt>
    <dgm:pt modelId="{12C0EF1D-741A-7C43-8CEF-E223ECAA61A7}" type="sibTrans" cxnId="{98B0EBF4-2116-B04C-B23F-4CB247FB4B6B}">
      <dgm:prSet/>
      <dgm:spPr/>
      <dgm:t>
        <a:bodyPr/>
        <a:lstStyle/>
        <a:p>
          <a:endParaRPr lang="en-US"/>
        </a:p>
      </dgm:t>
    </dgm:pt>
    <dgm:pt modelId="{C7E40B11-D331-C54F-B37A-DE8B27A16650}">
      <dgm:prSet phldrT="[Text]" custT="1"/>
      <dgm:spPr/>
      <dgm:t>
        <a:bodyPr/>
        <a:lstStyle/>
        <a:p>
          <a:r>
            <a:rPr lang="en-US" sz="2000" dirty="0" err="1" smtClean="0"/>
            <a:t>Cotation</a:t>
          </a:r>
          <a:r>
            <a:rPr lang="en-US" sz="2000" dirty="0" smtClean="0"/>
            <a:t> enterprise's – Financial transparency – standards IFRS</a:t>
          </a:r>
          <a:endParaRPr lang="en-US" sz="2000" dirty="0"/>
        </a:p>
      </dgm:t>
    </dgm:pt>
    <dgm:pt modelId="{4E9B6848-09B9-0B48-8707-864CE67064B5}" type="parTrans" cxnId="{FEF71C47-F927-3D43-9DF1-C93801CCF149}">
      <dgm:prSet/>
      <dgm:spPr/>
      <dgm:t>
        <a:bodyPr/>
        <a:lstStyle/>
        <a:p>
          <a:endParaRPr lang="en-US"/>
        </a:p>
      </dgm:t>
    </dgm:pt>
    <dgm:pt modelId="{43F1E289-5D9F-B441-ABEC-83A49FBACB65}" type="sibTrans" cxnId="{FEF71C47-F927-3D43-9DF1-C93801CCF149}">
      <dgm:prSet/>
      <dgm:spPr/>
      <dgm:t>
        <a:bodyPr/>
        <a:lstStyle/>
        <a:p>
          <a:endParaRPr lang="en-US"/>
        </a:p>
      </dgm:t>
    </dgm:pt>
    <dgm:pt modelId="{D1FE8D94-5736-4A41-8340-F55B2F3F228F}">
      <dgm:prSet phldrT="[Text]" custT="1"/>
      <dgm:spPr/>
      <dgm:t>
        <a:bodyPr/>
        <a:lstStyle/>
        <a:p>
          <a:r>
            <a:rPr lang="en-US" sz="2000" dirty="0" smtClean="0"/>
            <a:t>Public savings  - Employees shareholding </a:t>
          </a:r>
          <a:endParaRPr lang="en-US" sz="2000" dirty="0" smtClean="0"/>
        </a:p>
        <a:p>
          <a:r>
            <a:rPr lang="en-US" sz="2000" dirty="0" smtClean="0"/>
            <a:t>Support of FUNDS   </a:t>
          </a:r>
          <a:r>
            <a:rPr lang="en-US" sz="2000" dirty="0" smtClean="0"/>
            <a:t>SFI/WB</a:t>
          </a:r>
          <a:endParaRPr lang="en-US" sz="2000" dirty="0"/>
        </a:p>
      </dgm:t>
    </dgm:pt>
    <dgm:pt modelId="{80C3CFEF-0BB7-6C42-A53E-78ACCCA3B052}" type="parTrans" cxnId="{0293865B-E867-F04E-96E2-0C00EC7851B3}">
      <dgm:prSet/>
      <dgm:spPr/>
      <dgm:t>
        <a:bodyPr/>
        <a:lstStyle/>
        <a:p>
          <a:endParaRPr lang="en-US"/>
        </a:p>
      </dgm:t>
    </dgm:pt>
    <dgm:pt modelId="{BFE2785D-B483-174A-A9D3-8B9B08613157}" type="sibTrans" cxnId="{0293865B-E867-F04E-96E2-0C00EC7851B3}">
      <dgm:prSet/>
      <dgm:spPr/>
      <dgm:t>
        <a:bodyPr/>
        <a:lstStyle/>
        <a:p>
          <a:endParaRPr lang="en-US"/>
        </a:p>
      </dgm:t>
    </dgm:pt>
    <dgm:pt modelId="{20399FC3-A215-464F-BE0F-59353193F2D3}" type="pres">
      <dgm:prSet presAssocID="{D1D1261A-DB68-A24D-AC2D-8B65E62877CC}" presName="Name0" presStyleCnt="0">
        <dgm:presLayoutVars>
          <dgm:chMax val="1"/>
          <dgm:dir/>
          <dgm:animLvl val="ctr"/>
          <dgm:resizeHandles val="exact"/>
        </dgm:presLayoutVars>
      </dgm:prSet>
      <dgm:spPr/>
      <dgm:t>
        <a:bodyPr/>
        <a:lstStyle/>
        <a:p>
          <a:endParaRPr lang="fr-FR"/>
        </a:p>
      </dgm:t>
    </dgm:pt>
    <dgm:pt modelId="{8075AEC3-D9E5-7641-8825-9F8E8B5C6A57}" type="pres">
      <dgm:prSet presAssocID="{9CC1897A-034D-654A-8EF5-D01D7C91CFD0}" presName="centerShape" presStyleLbl="node0" presStyleIdx="0" presStyleCnt="1" custScaleX="111869" custScaleY="81598"/>
      <dgm:spPr/>
      <dgm:t>
        <a:bodyPr/>
        <a:lstStyle/>
        <a:p>
          <a:endParaRPr lang="fr-FR"/>
        </a:p>
      </dgm:t>
    </dgm:pt>
    <dgm:pt modelId="{8EEC6FD2-C6AC-4B41-8A92-0FF450911806}" type="pres">
      <dgm:prSet presAssocID="{BF54F6FE-27DF-FA42-9AE4-08F31D8C9230}" presName="node" presStyleLbl="node1" presStyleIdx="0" presStyleCnt="4" custScaleX="260354" custRadScaleRad="100154" custRadScaleInc="3527">
        <dgm:presLayoutVars>
          <dgm:bulletEnabled val="1"/>
        </dgm:presLayoutVars>
      </dgm:prSet>
      <dgm:spPr/>
      <dgm:t>
        <a:bodyPr/>
        <a:lstStyle/>
        <a:p>
          <a:endParaRPr lang="fr-FR"/>
        </a:p>
      </dgm:t>
    </dgm:pt>
    <dgm:pt modelId="{E3884D46-C075-044E-934A-19DEDE2F39E7}" type="pres">
      <dgm:prSet presAssocID="{BF54F6FE-27DF-FA42-9AE4-08F31D8C9230}" presName="dummy" presStyleCnt="0"/>
      <dgm:spPr/>
    </dgm:pt>
    <dgm:pt modelId="{233A793C-BAD3-1C4D-BE43-2F4960FB7EC9}" type="pres">
      <dgm:prSet presAssocID="{E3FCA7D4-55DF-7140-9F53-602E6816B48D}" presName="sibTrans" presStyleLbl="sibTrans2D1" presStyleIdx="0" presStyleCnt="4"/>
      <dgm:spPr/>
      <dgm:t>
        <a:bodyPr/>
        <a:lstStyle/>
        <a:p>
          <a:endParaRPr lang="fr-FR"/>
        </a:p>
      </dgm:t>
    </dgm:pt>
    <dgm:pt modelId="{AA2F2DEB-E749-334E-89A8-98B8D00CA427}" type="pres">
      <dgm:prSet presAssocID="{E1647D9D-90B1-EE49-8675-8B03FEEF491A}" presName="node" presStyleLbl="node1" presStyleIdx="1" presStyleCnt="4" custScaleX="194924">
        <dgm:presLayoutVars>
          <dgm:bulletEnabled val="1"/>
        </dgm:presLayoutVars>
      </dgm:prSet>
      <dgm:spPr/>
      <dgm:t>
        <a:bodyPr/>
        <a:lstStyle/>
        <a:p>
          <a:endParaRPr lang="en-US"/>
        </a:p>
      </dgm:t>
    </dgm:pt>
    <dgm:pt modelId="{2E6686EF-2BC8-9D46-A00F-B86C20D107F7}" type="pres">
      <dgm:prSet presAssocID="{E1647D9D-90B1-EE49-8675-8B03FEEF491A}" presName="dummy" presStyleCnt="0"/>
      <dgm:spPr/>
    </dgm:pt>
    <dgm:pt modelId="{ED6A8075-7CC0-CD4A-A5EA-0D7A29180E6A}" type="pres">
      <dgm:prSet presAssocID="{12C0EF1D-741A-7C43-8CEF-E223ECAA61A7}" presName="sibTrans" presStyleLbl="sibTrans2D1" presStyleIdx="1" presStyleCnt="4"/>
      <dgm:spPr/>
      <dgm:t>
        <a:bodyPr/>
        <a:lstStyle/>
        <a:p>
          <a:endParaRPr lang="fr-FR"/>
        </a:p>
      </dgm:t>
    </dgm:pt>
    <dgm:pt modelId="{E84CDE3F-5CC9-0C43-ADB9-4B41836A90A2}" type="pres">
      <dgm:prSet presAssocID="{C7E40B11-D331-C54F-B37A-DE8B27A16650}" presName="node" presStyleLbl="node1" presStyleIdx="2" presStyleCnt="4" custScaleX="404885">
        <dgm:presLayoutVars>
          <dgm:bulletEnabled val="1"/>
        </dgm:presLayoutVars>
      </dgm:prSet>
      <dgm:spPr/>
      <dgm:t>
        <a:bodyPr/>
        <a:lstStyle/>
        <a:p>
          <a:endParaRPr lang="en-US"/>
        </a:p>
      </dgm:t>
    </dgm:pt>
    <dgm:pt modelId="{D1E7006D-A552-8C4A-A901-07024AE2F28A}" type="pres">
      <dgm:prSet presAssocID="{C7E40B11-D331-C54F-B37A-DE8B27A16650}" presName="dummy" presStyleCnt="0"/>
      <dgm:spPr/>
    </dgm:pt>
    <dgm:pt modelId="{064DF773-73A8-4A4F-ADEC-D4EE3AF78DA2}" type="pres">
      <dgm:prSet presAssocID="{43F1E289-5D9F-B441-ABEC-83A49FBACB65}" presName="sibTrans" presStyleLbl="sibTrans2D1" presStyleIdx="2" presStyleCnt="4"/>
      <dgm:spPr/>
      <dgm:t>
        <a:bodyPr/>
        <a:lstStyle/>
        <a:p>
          <a:endParaRPr lang="fr-FR"/>
        </a:p>
      </dgm:t>
    </dgm:pt>
    <dgm:pt modelId="{6C985B49-EA2B-274F-9F92-BE423EBDD02C}" type="pres">
      <dgm:prSet presAssocID="{D1FE8D94-5736-4A41-8340-F55B2F3F228F}" presName="node" presStyleLbl="node1" presStyleIdx="3" presStyleCnt="4" custScaleX="189720" custScaleY="200256">
        <dgm:presLayoutVars>
          <dgm:bulletEnabled val="1"/>
        </dgm:presLayoutVars>
      </dgm:prSet>
      <dgm:spPr/>
      <dgm:t>
        <a:bodyPr/>
        <a:lstStyle/>
        <a:p>
          <a:endParaRPr lang="fr-FR"/>
        </a:p>
      </dgm:t>
    </dgm:pt>
    <dgm:pt modelId="{C5634FD9-FEFE-544D-ACE0-FB856F9804CA}" type="pres">
      <dgm:prSet presAssocID="{D1FE8D94-5736-4A41-8340-F55B2F3F228F}" presName="dummy" presStyleCnt="0"/>
      <dgm:spPr/>
    </dgm:pt>
    <dgm:pt modelId="{9B4AE9E2-624B-3145-86EA-9E6A4E8056F6}" type="pres">
      <dgm:prSet presAssocID="{BFE2785D-B483-174A-A9D3-8B9B08613157}" presName="sibTrans" presStyleLbl="sibTrans2D1" presStyleIdx="3" presStyleCnt="4"/>
      <dgm:spPr/>
      <dgm:t>
        <a:bodyPr/>
        <a:lstStyle/>
        <a:p>
          <a:endParaRPr lang="fr-FR"/>
        </a:p>
      </dgm:t>
    </dgm:pt>
  </dgm:ptLst>
  <dgm:cxnLst>
    <dgm:cxn modelId="{301BC23E-A409-7B49-83E1-DDB2CEFF46E8}" type="presOf" srcId="{E1647D9D-90B1-EE49-8675-8B03FEEF491A}" destId="{AA2F2DEB-E749-334E-89A8-98B8D00CA427}" srcOrd="0" destOrd="0" presId="urn:microsoft.com/office/officeart/2005/8/layout/radial6"/>
    <dgm:cxn modelId="{FEF71C47-F927-3D43-9DF1-C93801CCF149}" srcId="{9CC1897A-034D-654A-8EF5-D01D7C91CFD0}" destId="{C7E40B11-D331-C54F-B37A-DE8B27A16650}" srcOrd="2" destOrd="0" parTransId="{4E9B6848-09B9-0B48-8707-864CE67064B5}" sibTransId="{43F1E289-5D9F-B441-ABEC-83A49FBACB65}"/>
    <dgm:cxn modelId="{E44C474B-10BD-4643-8FC1-AF8D8538A566}" type="presOf" srcId="{9CC1897A-034D-654A-8EF5-D01D7C91CFD0}" destId="{8075AEC3-D9E5-7641-8825-9F8E8B5C6A57}" srcOrd="0" destOrd="0" presId="urn:microsoft.com/office/officeart/2005/8/layout/radial6"/>
    <dgm:cxn modelId="{0293865B-E867-F04E-96E2-0C00EC7851B3}" srcId="{9CC1897A-034D-654A-8EF5-D01D7C91CFD0}" destId="{D1FE8D94-5736-4A41-8340-F55B2F3F228F}" srcOrd="3" destOrd="0" parTransId="{80C3CFEF-0BB7-6C42-A53E-78ACCCA3B052}" sibTransId="{BFE2785D-B483-174A-A9D3-8B9B08613157}"/>
    <dgm:cxn modelId="{06EE7A2E-52C0-A741-A9F4-2CB62CF4442B}" type="presOf" srcId="{BF54F6FE-27DF-FA42-9AE4-08F31D8C9230}" destId="{8EEC6FD2-C6AC-4B41-8A92-0FF450911806}" srcOrd="0" destOrd="0" presId="urn:microsoft.com/office/officeart/2005/8/layout/radial6"/>
    <dgm:cxn modelId="{2593CB33-5C51-2D43-A13C-A2921C98C8F7}" srcId="{9CC1897A-034D-654A-8EF5-D01D7C91CFD0}" destId="{BF54F6FE-27DF-FA42-9AE4-08F31D8C9230}" srcOrd="0" destOrd="0" parTransId="{A6F5435A-826F-6045-82FE-B502FD9EEA8E}" sibTransId="{E3FCA7D4-55DF-7140-9F53-602E6816B48D}"/>
    <dgm:cxn modelId="{534B1C0D-242F-3742-BBEE-4A2BE86B6BB4}" type="presOf" srcId="{C7E40B11-D331-C54F-B37A-DE8B27A16650}" destId="{E84CDE3F-5CC9-0C43-ADB9-4B41836A90A2}" srcOrd="0" destOrd="0" presId="urn:microsoft.com/office/officeart/2005/8/layout/radial6"/>
    <dgm:cxn modelId="{668AA3E5-DEFB-6E4B-BD79-2AD5A3FCCABF}" type="presOf" srcId="{D1FE8D94-5736-4A41-8340-F55B2F3F228F}" destId="{6C985B49-EA2B-274F-9F92-BE423EBDD02C}" srcOrd="0" destOrd="0" presId="urn:microsoft.com/office/officeart/2005/8/layout/radial6"/>
    <dgm:cxn modelId="{ACD0066F-E8C4-104F-9E70-A87F59859816}" type="presOf" srcId="{43F1E289-5D9F-B441-ABEC-83A49FBACB65}" destId="{064DF773-73A8-4A4F-ADEC-D4EE3AF78DA2}" srcOrd="0" destOrd="0" presId="urn:microsoft.com/office/officeart/2005/8/layout/radial6"/>
    <dgm:cxn modelId="{35A6C461-8765-7845-89B5-3547D1854105}" type="presOf" srcId="{12C0EF1D-741A-7C43-8CEF-E223ECAA61A7}" destId="{ED6A8075-7CC0-CD4A-A5EA-0D7A29180E6A}" srcOrd="0" destOrd="0" presId="urn:microsoft.com/office/officeart/2005/8/layout/radial6"/>
    <dgm:cxn modelId="{3B4EEC14-B85D-2F4D-9C7B-E91F57B95735}" srcId="{D1D1261A-DB68-A24D-AC2D-8B65E62877CC}" destId="{9CC1897A-034D-654A-8EF5-D01D7C91CFD0}" srcOrd="0" destOrd="0" parTransId="{E1F356D3-763E-034B-BAE3-D7D04A6382AD}" sibTransId="{D8B0456D-542C-0A48-937F-07D3B3FAD417}"/>
    <dgm:cxn modelId="{98B0EBF4-2116-B04C-B23F-4CB247FB4B6B}" srcId="{9CC1897A-034D-654A-8EF5-D01D7C91CFD0}" destId="{E1647D9D-90B1-EE49-8675-8B03FEEF491A}" srcOrd="1" destOrd="0" parTransId="{1916E52A-DE2A-1843-9CDA-F19C7459518B}" sibTransId="{12C0EF1D-741A-7C43-8CEF-E223ECAA61A7}"/>
    <dgm:cxn modelId="{31A7D3E2-13FB-F04B-AF83-0C1FC78CC9C4}" type="presOf" srcId="{D1D1261A-DB68-A24D-AC2D-8B65E62877CC}" destId="{20399FC3-A215-464F-BE0F-59353193F2D3}" srcOrd="0" destOrd="0" presId="urn:microsoft.com/office/officeart/2005/8/layout/radial6"/>
    <dgm:cxn modelId="{ABAF6A0F-ED44-9E45-B24E-3CE0614D2630}" type="presOf" srcId="{BFE2785D-B483-174A-A9D3-8B9B08613157}" destId="{9B4AE9E2-624B-3145-86EA-9E6A4E8056F6}" srcOrd="0" destOrd="0" presId="urn:microsoft.com/office/officeart/2005/8/layout/radial6"/>
    <dgm:cxn modelId="{A967E76E-9ACB-4840-86FD-A37353A90020}" type="presOf" srcId="{E3FCA7D4-55DF-7140-9F53-602E6816B48D}" destId="{233A793C-BAD3-1C4D-BE43-2F4960FB7EC9}" srcOrd="0" destOrd="0" presId="urn:microsoft.com/office/officeart/2005/8/layout/radial6"/>
    <dgm:cxn modelId="{B009029D-6FF1-8F4B-8222-C2946A50513D}" type="presParOf" srcId="{20399FC3-A215-464F-BE0F-59353193F2D3}" destId="{8075AEC3-D9E5-7641-8825-9F8E8B5C6A57}" srcOrd="0" destOrd="0" presId="urn:microsoft.com/office/officeart/2005/8/layout/radial6"/>
    <dgm:cxn modelId="{15DD967B-5488-4645-A1E2-7B8D6368C87A}" type="presParOf" srcId="{20399FC3-A215-464F-BE0F-59353193F2D3}" destId="{8EEC6FD2-C6AC-4B41-8A92-0FF450911806}" srcOrd="1" destOrd="0" presId="urn:microsoft.com/office/officeart/2005/8/layout/radial6"/>
    <dgm:cxn modelId="{FE5CA763-B09B-AA44-9525-7E69C6054C34}" type="presParOf" srcId="{20399FC3-A215-464F-BE0F-59353193F2D3}" destId="{E3884D46-C075-044E-934A-19DEDE2F39E7}" srcOrd="2" destOrd="0" presId="urn:microsoft.com/office/officeart/2005/8/layout/radial6"/>
    <dgm:cxn modelId="{F50AD826-5D95-FC4A-8010-B0DEDA43A7D8}" type="presParOf" srcId="{20399FC3-A215-464F-BE0F-59353193F2D3}" destId="{233A793C-BAD3-1C4D-BE43-2F4960FB7EC9}" srcOrd="3" destOrd="0" presId="urn:microsoft.com/office/officeart/2005/8/layout/radial6"/>
    <dgm:cxn modelId="{8844843A-9FBE-8948-A8CC-D41C7D9FE57A}" type="presParOf" srcId="{20399FC3-A215-464F-BE0F-59353193F2D3}" destId="{AA2F2DEB-E749-334E-89A8-98B8D00CA427}" srcOrd="4" destOrd="0" presId="urn:microsoft.com/office/officeart/2005/8/layout/radial6"/>
    <dgm:cxn modelId="{E1470D03-B8E9-9A4A-8CDB-1EC6AFF1A012}" type="presParOf" srcId="{20399FC3-A215-464F-BE0F-59353193F2D3}" destId="{2E6686EF-2BC8-9D46-A00F-B86C20D107F7}" srcOrd="5" destOrd="0" presId="urn:microsoft.com/office/officeart/2005/8/layout/radial6"/>
    <dgm:cxn modelId="{D42A5E30-874B-624C-9C61-BD1E96DC8754}" type="presParOf" srcId="{20399FC3-A215-464F-BE0F-59353193F2D3}" destId="{ED6A8075-7CC0-CD4A-A5EA-0D7A29180E6A}" srcOrd="6" destOrd="0" presId="urn:microsoft.com/office/officeart/2005/8/layout/radial6"/>
    <dgm:cxn modelId="{C2971B33-EA11-6D4E-B8AD-5823F5725931}" type="presParOf" srcId="{20399FC3-A215-464F-BE0F-59353193F2D3}" destId="{E84CDE3F-5CC9-0C43-ADB9-4B41836A90A2}" srcOrd="7" destOrd="0" presId="urn:microsoft.com/office/officeart/2005/8/layout/radial6"/>
    <dgm:cxn modelId="{1397F561-4ADF-404E-ABBB-2D46316AE4F9}" type="presParOf" srcId="{20399FC3-A215-464F-BE0F-59353193F2D3}" destId="{D1E7006D-A552-8C4A-A901-07024AE2F28A}" srcOrd="8" destOrd="0" presId="urn:microsoft.com/office/officeart/2005/8/layout/radial6"/>
    <dgm:cxn modelId="{8B7D868C-B491-624D-AF9D-D96B821E0D9F}" type="presParOf" srcId="{20399FC3-A215-464F-BE0F-59353193F2D3}" destId="{064DF773-73A8-4A4F-ADEC-D4EE3AF78DA2}" srcOrd="9" destOrd="0" presId="urn:microsoft.com/office/officeart/2005/8/layout/radial6"/>
    <dgm:cxn modelId="{56FAF3D0-6F5C-6542-B445-967E83039F83}" type="presParOf" srcId="{20399FC3-A215-464F-BE0F-59353193F2D3}" destId="{6C985B49-EA2B-274F-9F92-BE423EBDD02C}" srcOrd="10" destOrd="0" presId="urn:microsoft.com/office/officeart/2005/8/layout/radial6"/>
    <dgm:cxn modelId="{B9C7D0AE-F224-4D41-8A76-08CE2C5BCD6D}" type="presParOf" srcId="{20399FC3-A215-464F-BE0F-59353193F2D3}" destId="{C5634FD9-FEFE-544D-ACE0-FB856F9804CA}" srcOrd="11" destOrd="0" presId="urn:microsoft.com/office/officeart/2005/8/layout/radial6"/>
    <dgm:cxn modelId="{9B887B9A-3CAF-C847-9543-664662B5E56C}" type="presParOf" srcId="{20399FC3-A215-464F-BE0F-59353193F2D3}" destId="{9B4AE9E2-624B-3145-86EA-9E6A4E8056F6}"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002FE-89C7-EB40-9E54-11FFA20923C8}">
      <dsp:nvSpPr>
        <dsp:cNvPr id="0" name=""/>
        <dsp:cNvSpPr/>
      </dsp:nvSpPr>
      <dsp:spPr>
        <a:xfrm rot="10800000" flipV="1">
          <a:off x="0" y="0"/>
          <a:ext cx="7594876" cy="72341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 Degree of maturity of  African financial markets</a:t>
          </a:r>
          <a:endParaRPr lang="en-US" sz="1400" kern="1200" dirty="0"/>
        </a:p>
      </dsp:txBody>
      <dsp:txXfrm rot="-10800000">
        <a:off x="35314" y="35314"/>
        <a:ext cx="7524248" cy="652784"/>
      </dsp:txXfrm>
    </dsp:sp>
    <dsp:sp modelId="{BD720C78-C546-3343-B99F-7D13246DDCD3}">
      <dsp:nvSpPr>
        <dsp:cNvPr id="0" name=""/>
        <dsp:cNvSpPr/>
      </dsp:nvSpPr>
      <dsp:spPr>
        <a:xfrm rot="10800000" flipV="1">
          <a:off x="0" y="2385868"/>
          <a:ext cx="7594876" cy="5258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  Central banks Risk  management of electronic money  and Mobile banking   </a:t>
          </a:r>
          <a:endParaRPr lang="en-US" sz="1400" kern="1200" dirty="0"/>
        </a:p>
      </dsp:txBody>
      <dsp:txXfrm rot="-10800000">
        <a:off x="25670" y="2411538"/>
        <a:ext cx="7543536" cy="474521"/>
      </dsp:txXfrm>
    </dsp:sp>
    <dsp:sp modelId="{9033A5B4-6487-8640-A4E0-8443C34A625C}">
      <dsp:nvSpPr>
        <dsp:cNvPr id="0" name=""/>
        <dsp:cNvSpPr/>
      </dsp:nvSpPr>
      <dsp:spPr>
        <a:xfrm rot="10800000" flipV="1">
          <a:off x="0" y="826205"/>
          <a:ext cx="7594876" cy="58780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 Focus on the Risk management of  Trade banks default payments – risk  credit challenges of central banks   </a:t>
          </a:r>
          <a:endParaRPr lang="en-US" sz="1400" kern="1200" dirty="0"/>
        </a:p>
      </dsp:txBody>
      <dsp:txXfrm rot="-10800000">
        <a:off x="28694" y="854899"/>
        <a:ext cx="7537488" cy="530417"/>
      </dsp:txXfrm>
    </dsp:sp>
    <dsp:sp modelId="{B2032236-1354-D140-AB29-1D29CEDD9F08}">
      <dsp:nvSpPr>
        <dsp:cNvPr id="0" name=""/>
        <dsp:cNvSpPr/>
      </dsp:nvSpPr>
      <dsp:spPr>
        <a:xfrm rot="10800000" flipV="1">
          <a:off x="0" y="1522691"/>
          <a:ext cx="7594876" cy="76007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 Central banks and risk management framework-focus on the monetary policy </a:t>
          </a:r>
          <a:endParaRPr lang="en-US" sz="1400" kern="1200" dirty="0"/>
        </a:p>
      </dsp:txBody>
      <dsp:txXfrm rot="-10800000">
        <a:off x="37104" y="1559795"/>
        <a:ext cx="7520668" cy="685862"/>
      </dsp:txXfrm>
    </dsp:sp>
    <dsp:sp modelId="{40C7F3AD-DF0C-6241-A6A9-6D0F86804982}">
      <dsp:nvSpPr>
        <dsp:cNvPr id="0" name=""/>
        <dsp:cNvSpPr/>
      </dsp:nvSpPr>
      <dsp:spPr>
        <a:xfrm rot="10800000" flipV="1">
          <a:off x="0" y="3081315"/>
          <a:ext cx="7594876" cy="5258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 Promoting  actuarial function in risk management staff  and use of Big data    </a:t>
          </a:r>
          <a:endParaRPr lang="en-US" sz="1400" kern="1200" dirty="0"/>
        </a:p>
      </dsp:txBody>
      <dsp:txXfrm rot="-10800000">
        <a:off x="25670" y="3106985"/>
        <a:ext cx="7543536" cy="474521"/>
      </dsp:txXfrm>
    </dsp:sp>
    <dsp:sp modelId="{7BC1F90A-DA63-D947-8E79-0D56A9841CA7}">
      <dsp:nvSpPr>
        <dsp:cNvPr id="0" name=""/>
        <dsp:cNvSpPr/>
      </dsp:nvSpPr>
      <dsp:spPr>
        <a:xfrm rot="10800000" flipV="1">
          <a:off x="0" y="3632323"/>
          <a:ext cx="7594876" cy="5258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   conclusion    </a:t>
          </a:r>
          <a:endParaRPr lang="en-US" sz="1400" kern="1200" dirty="0"/>
        </a:p>
      </dsp:txBody>
      <dsp:txXfrm rot="-10800000">
        <a:off x="25670" y="3657993"/>
        <a:ext cx="7543536" cy="4745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4AE9E2-624B-3145-86EA-9E6A4E8056F6}">
      <dsp:nvSpPr>
        <dsp:cNvPr id="0" name=""/>
        <dsp:cNvSpPr/>
      </dsp:nvSpPr>
      <dsp:spPr>
        <a:xfrm>
          <a:off x="2176562" y="574603"/>
          <a:ext cx="3844230" cy="3844230"/>
        </a:xfrm>
        <a:prstGeom prst="blockArc">
          <a:avLst>
            <a:gd name="adj1" fmla="val 10794720"/>
            <a:gd name="adj2" fmla="val 16263588"/>
            <a:gd name="adj3" fmla="val 4641"/>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64DF773-73A8-4A4F-ADEC-D4EE3AF78DA2}">
      <dsp:nvSpPr>
        <dsp:cNvPr id="0" name=""/>
        <dsp:cNvSpPr/>
      </dsp:nvSpPr>
      <dsp:spPr>
        <a:xfrm>
          <a:off x="2176564" y="577486"/>
          <a:ext cx="3844230" cy="3844230"/>
        </a:xfrm>
        <a:prstGeom prst="blockArc">
          <a:avLst>
            <a:gd name="adj1" fmla="val 5400000"/>
            <a:gd name="adj2" fmla="val 10800000"/>
            <a:gd name="adj3" fmla="val 4641"/>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D6A8075-7CC0-CD4A-A5EA-0D7A29180E6A}">
      <dsp:nvSpPr>
        <dsp:cNvPr id="0" name=""/>
        <dsp:cNvSpPr/>
      </dsp:nvSpPr>
      <dsp:spPr>
        <a:xfrm>
          <a:off x="2176564" y="577486"/>
          <a:ext cx="3844230" cy="3844230"/>
        </a:xfrm>
        <a:prstGeom prst="blockArc">
          <a:avLst>
            <a:gd name="adj1" fmla="val 0"/>
            <a:gd name="adj2" fmla="val 5400000"/>
            <a:gd name="adj3" fmla="val 4641"/>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33A793C-BAD3-1C4D-BE43-2F4960FB7EC9}">
      <dsp:nvSpPr>
        <dsp:cNvPr id="0" name=""/>
        <dsp:cNvSpPr/>
      </dsp:nvSpPr>
      <dsp:spPr>
        <a:xfrm>
          <a:off x="2176566" y="574603"/>
          <a:ext cx="3844230" cy="3844230"/>
        </a:xfrm>
        <a:prstGeom prst="blockArc">
          <a:avLst>
            <a:gd name="adj1" fmla="val 16263580"/>
            <a:gd name="adj2" fmla="val 5280"/>
            <a:gd name="adj3" fmla="val 4641"/>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075AEC3-D9E5-7641-8825-9F8E8B5C6A57}">
      <dsp:nvSpPr>
        <dsp:cNvPr id="0" name=""/>
        <dsp:cNvSpPr/>
      </dsp:nvSpPr>
      <dsp:spPr>
        <a:xfrm>
          <a:off x="3108590" y="1777424"/>
          <a:ext cx="1980178" cy="1444355"/>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 economic</a:t>
          </a:r>
        </a:p>
        <a:p>
          <a:pPr lvl="0" algn="ctr" defTabSz="889000">
            <a:lnSpc>
              <a:spcPct val="90000"/>
            </a:lnSpc>
            <a:spcBef>
              <a:spcPct val="0"/>
            </a:spcBef>
            <a:spcAft>
              <a:spcPct val="35000"/>
            </a:spcAft>
          </a:pPr>
          <a:r>
            <a:rPr lang="en-US" sz="2000" kern="1200" dirty="0" smtClean="0"/>
            <a:t>Growth </a:t>
          </a:r>
          <a:endParaRPr lang="en-US" sz="2000" kern="1200" dirty="0"/>
        </a:p>
      </dsp:txBody>
      <dsp:txXfrm>
        <a:off x="3398580" y="1988945"/>
        <a:ext cx="1400198" cy="1021313"/>
      </dsp:txXfrm>
    </dsp:sp>
    <dsp:sp modelId="{8EEC6FD2-C6AC-4B41-8A92-0FF450911806}">
      <dsp:nvSpPr>
        <dsp:cNvPr id="0" name=""/>
        <dsp:cNvSpPr/>
      </dsp:nvSpPr>
      <dsp:spPr>
        <a:xfrm>
          <a:off x="2520431" y="0"/>
          <a:ext cx="3225945" cy="123906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Maturity of  banks </a:t>
          </a:r>
          <a:endParaRPr lang="en-US" sz="2000" kern="1200" dirty="0"/>
        </a:p>
      </dsp:txBody>
      <dsp:txXfrm>
        <a:off x="2992860" y="181456"/>
        <a:ext cx="2281087" cy="876149"/>
      </dsp:txXfrm>
    </dsp:sp>
    <dsp:sp modelId="{AA2F2DEB-E749-334E-89A8-98B8D00CA427}">
      <dsp:nvSpPr>
        <dsp:cNvPr id="0" name=""/>
        <dsp:cNvSpPr/>
      </dsp:nvSpPr>
      <dsp:spPr>
        <a:xfrm>
          <a:off x="4768574" y="1880071"/>
          <a:ext cx="2415227" cy="123906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Capital markets development</a:t>
          </a:r>
        </a:p>
        <a:p>
          <a:pPr lvl="0" algn="ctr" defTabSz="889000">
            <a:lnSpc>
              <a:spcPct val="90000"/>
            </a:lnSpc>
            <a:spcBef>
              <a:spcPct val="0"/>
            </a:spcBef>
            <a:spcAft>
              <a:spcPct val="35000"/>
            </a:spcAft>
          </a:pPr>
          <a:r>
            <a:rPr lang="en-US" sz="2000" kern="1200" dirty="0" smtClean="0"/>
            <a:t> yield curve </a:t>
          </a:r>
          <a:endParaRPr lang="en-US" sz="2000" kern="1200" dirty="0"/>
        </a:p>
      </dsp:txBody>
      <dsp:txXfrm>
        <a:off x="5122276" y="2061527"/>
        <a:ext cx="1707823" cy="876149"/>
      </dsp:txXfrm>
    </dsp:sp>
    <dsp:sp modelId="{E84CDE3F-5CC9-0C43-ADB9-4B41836A90A2}">
      <dsp:nvSpPr>
        <dsp:cNvPr id="0" name=""/>
        <dsp:cNvSpPr/>
      </dsp:nvSpPr>
      <dsp:spPr>
        <a:xfrm>
          <a:off x="1590293" y="3757580"/>
          <a:ext cx="5016772" cy="123906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err="1" smtClean="0"/>
            <a:t>Cotation</a:t>
          </a:r>
          <a:r>
            <a:rPr lang="en-US" sz="2000" kern="1200" dirty="0" smtClean="0"/>
            <a:t> enterprise's – Financial transparency – standards IFRS</a:t>
          </a:r>
          <a:endParaRPr lang="en-US" sz="2000" kern="1200" dirty="0"/>
        </a:p>
      </dsp:txBody>
      <dsp:txXfrm>
        <a:off x="2324982" y="3939036"/>
        <a:ext cx="3547394" cy="876149"/>
      </dsp:txXfrm>
    </dsp:sp>
    <dsp:sp modelId="{6C985B49-EA2B-274F-9F92-BE423EBDD02C}">
      <dsp:nvSpPr>
        <dsp:cNvPr id="0" name=""/>
        <dsp:cNvSpPr/>
      </dsp:nvSpPr>
      <dsp:spPr>
        <a:xfrm>
          <a:off x="1045797" y="1258954"/>
          <a:ext cx="2350746" cy="2481294"/>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Public savings  - Employees shareholding </a:t>
          </a:r>
          <a:endParaRPr lang="en-US" sz="2000" kern="1200" dirty="0" smtClean="0"/>
        </a:p>
        <a:p>
          <a:pPr lvl="0" algn="ctr" defTabSz="889000">
            <a:lnSpc>
              <a:spcPct val="90000"/>
            </a:lnSpc>
            <a:spcBef>
              <a:spcPct val="0"/>
            </a:spcBef>
            <a:spcAft>
              <a:spcPct val="35000"/>
            </a:spcAft>
          </a:pPr>
          <a:r>
            <a:rPr lang="en-US" sz="2000" kern="1200" dirty="0" smtClean="0"/>
            <a:t>Support of FUNDS   </a:t>
          </a:r>
          <a:r>
            <a:rPr lang="en-US" sz="2000" kern="1200" dirty="0" smtClean="0"/>
            <a:t>SFI/WB</a:t>
          </a:r>
          <a:endParaRPr lang="en-US" sz="2000" kern="1200" dirty="0"/>
        </a:p>
      </dsp:txBody>
      <dsp:txXfrm>
        <a:off x="1390056" y="1622331"/>
        <a:ext cx="1662228" cy="17545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69E301-7A6A-7245-806F-DC79FD1A2E22}" type="datetimeFigureOut">
              <a:rPr lang="en-US" smtClean="0"/>
              <a:t>5/21/2019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620355-F800-9348-9320-D25661FB29A7}" type="slidenum">
              <a:rPr lang="en-US" smtClean="0"/>
              <a:t>‹N°›</a:t>
            </a:fld>
            <a:endParaRPr lang="en-US"/>
          </a:p>
        </p:txBody>
      </p:sp>
    </p:spTree>
    <p:extLst>
      <p:ext uri="{BB962C8B-B14F-4D97-AF65-F5344CB8AC3E}">
        <p14:creationId xmlns:p14="http://schemas.microsoft.com/office/powerpoint/2010/main" val="39934116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EC75517-AE1F-49E2-A0C0-673BDC867929}" type="slidenum">
              <a:rPr lang="it-IT" smtClean="0">
                <a:solidFill>
                  <a:prstClr val="black"/>
                </a:solidFill>
              </a:rPr>
              <a:pPr/>
              <a:t>1</a:t>
            </a:fld>
            <a:endParaRPr lang="it-IT">
              <a:solidFill>
                <a:prstClr val="black"/>
              </a:solidFill>
            </a:endParaRPr>
          </a:p>
        </p:txBody>
      </p:sp>
    </p:spTree>
    <p:extLst>
      <p:ext uri="{BB962C8B-B14F-4D97-AF65-F5344CB8AC3E}">
        <p14:creationId xmlns:p14="http://schemas.microsoft.com/office/powerpoint/2010/main" val="409730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620355-F800-9348-9320-D25661FB29A7}" type="slidenum">
              <a:rPr lang="en-US" smtClean="0"/>
              <a:t>2</a:t>
            </a:fld>
            <a:endParaRPr lang="en-US"/>
          </a:p>
        </p:txBody>
      </p:sp>
    </p:spTree>
    <p:extLst>
      <p:ext uri="{BB962C8B-B14F-4D97-AF65-F5344CB8AC3E}">
        <p14:creationId xmlns:p14="http://schemas.microsoft.com/office/powerpoint/2010/main" val="886686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F620355-F800-9348-9320-D25661FB29A7}" type="slidenum">
              <a:rPr lang="en-US" smtClean="0"/>
              <a:t>3</a:t>
            </a:fld>
            <a:endParaRPr lang="en-US"/>
          </a:p>
        </p:txBody>
      </p:sp>
    </p:spTree>
    <p:extLst>
      <p:ext uri="{BB962C8B-B14F-4D97-AF65-F5344CB8AC3E}">
        <p14:creationId xmlns:p14="http://schemas.microsoft.com/office/powerpoint/2010/main" val="2300424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41A91D-001F-AD40-917B-845357E70C6E}"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1411254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p>
            <a:fld id="{2D41A91D-001F-AD40-917B-845357E70C6E}"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288552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p>
            <a:fld id="{2D41A91D-001F-AD40-917B-845357E70C6E}"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1656041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2" name="Immagine 1"/>
          <p:cNvPicPr>
            <a:picLocks noChangeAspect="1"/>
          </p:cNvPicPr>
          <p:nvPr userDrawn="1"/>
        </p:nvPicPr>
        <p:blipFill>
          <a:blip r:embed="rId2"/>
          <a:stretch>
            <a:fillRect/>
          </a:stretch>
        </p:blipFill>
        <p:spPr>
          <a:xfrm>
            <a:off x="169692" y="3838074"/>
            <a:ext cx="1547038" cy="2779294"/>
          </a:xfrm>
          <a:prstGeom prst="rect">
            <a:avLst/>
          </a:prstGeom>
        </p:spPr>
      </p:pic>
      <p:grpSp>
        <p:nvGrpSpPr>
          <p:cNvPr id="5" name="Gruppo 4"/>
          <p:cNvGrpSpPr>
            <a:grpSpLocks noChangeAspect="1"/>
          </p:cNvGrpSpPr>
          <p:nvPr userDrawn="1"/>
        </p:nvGrpSpPr>
        <p:grpSpPr>
          <a:xfrm>
            <a:off x="7092971" y="5909058"/>
            <a:ext cx="1465071" cy="828000"/>
            <a:chOff x="8572876" y="5894069"/>
            <a:chExt cx="1678029" cy="711267"/>
          </a:xfrm>
        </p:grpSpPr>
        <p:pic>
          <p:nvPicPr>
            <p:cNvPr id="3" name="Immagine 2"/>
            <p:cNvPicPr>
              <a:picLocks noChangeAspect="1"/>
            </p:cNvPicPr>
            <p:nvPr userDrawn="1"/>
          </p:nvPicPr>
          <p:blipFill>
            <a:blip r:embed="rId3"/>
            <a:stretch>
              <a:fillRect/>
            </a:stretch>
          </p:blipFill>
          <p:spPr>
            <a:xfrm>
              <a:off x="8572876" y="5894069"/>
              <a:ext cx="763193" cy="711267"/>
            </a:xfrm>
            <a:prstGeom prst="rect">
              <a:avLst/>
            </a:prstGeom>
          </p:spPr>
        </p:pic>
        <p:pic>
          <p:nvPicPr>
            <p:cNvPr id="4" name="Immagine 3"/>
            <p:cNvPicPr>
              <a:picLocks noChangeAspect="1"/>
            </p:cNvPicPr>
            <p:nvPr userDrawn="1"/>
          </p:nvPicPr>
          <p:blipFill>
            <a:blip r:embed="rId4"/>
            <a:stretch>
              <a:fillRect/>
            </a:stretch>
          </p:blipFill>
          <p:spPr>
            <a:xfrm>
              <a:off x="9487276" y="6099876"/>
              <a:ext cx="763629" cy="299652"/>
            </a:xfrm>
            <a:prstGeom prst="rect">
              <a:avLst/>
            </a:prstGeom>
          </p:spPr>
        </p:pic>
      </p:grpSp>
      <p:pic>
        <p:nvPicPr>
          <p:cNvPr id="6" name="Immagine 5"/>
          <p:cNvPicPr>
            <a:picLocks noChangeAspect="1"/>
          </p:cNvPicPr>
          <p:nvPr userDrawn="1"/>
        </p:nvPicPr>
        <p:blipFill>
          <a:blip r:embed="rId5"/>
          <a:stretch>
            <a:fillRect/>
          </a:stretch>
        </p:blipFill>
        <p:spPr>
          <a:xfrm>
            <a:off x="3340387" y="5532102"/>
            <a:ext cx="2255921" cy="1325898"/>
          </a:xfrm>
          <a:prstGeom prst="rect">
            <a:avLst/>
          </a:prstGeom>
        </p:spPr>
      </p:pic>
    </p:spTree>
    <p:extLst>
      <p:ext uri="{BB962C8B-B14F-4D97-AF65-F5344CB8AC3E}">
        <p14:creationId xmlns:p14="http://schemas.microsoft.com/office/powerpoint/2010/main" val="372399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9144000" cy="805776"/>
          </a:xfrm>
        </p:spPr>
        <p:txBody>
          <a:bodyPr>
            <a:normAutofit/>
          </a:bodyPr>
          <a:lstStyle>
            <a:lvl1pPr>
              <a:defRPr sz="3600" b="1">
                <a:latin typeface="+mj-lt"/>
              </a:defRPr>
            </a:lvl1pPr>
          </a:lstStyle>
          <a:p>
            <a:r>
              <a:rPr lang="it-IT" dirty="0"/>
              <a:t>Fare clic per modificare lo stile del titolo</a:t>
            </a:r>
          </a:p>
        </p:txBody>
      </p:sp>
      <p:sp>
        <p:nvSpPr>
          <p:cNvPr id="3" name="Segnaposto contenuto 2"/>
          <p:cNvSpPr>
            <a:spLocks noGrp="1"/>
          </p:cNvSpPr>
          <p:nvPr>
            <p:ph idx="1"/>
          </p:nvPr>
        </p:nvSpPr>
        <p:spPr>
          <a:xfrm>
            <a:off x="272034" y="1118489"/>
            <a:ext cx="8625078" cy="4939436"/>
          </a:xfrm>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numero diapositiva 5"/>
          <p:cNvSpPr>
            <a:spLocks noGrp="1"/>
          </p:cNvSpPr>
          <p:nvPr>
            <p:ph type="sldNum" sz="quarter" idx="12"/>
          </p:nvPr>
        </p:nvSpPr>
        <p:spPr>
          <a:xfrm>
            <a:off x="4390020" y="6266412"/>
            <a:ext cx="357940" cy="365125"/>
          </a:xfrm>
        </p:spPr>
        <p:txBody>
          <a:bodyPr/>
          <a:lstStyle/>
          <a:p>
            <a:fld id="{2BA1292A-03A9-4707-88A2-3F81F831B259}" type="slidenum">
              <a:rPr lang="it-IT" smtClean="0">
                <a:solidFill>
                  <a:prstClr val="black">
                    <a:tint val="75000"/>
                  </a:prstClr>
                </a:solidFill>
              </a:rPr>
              <a:pPr/>
              <a:t>‹N°›</a:t>
            </a:fld>
            <a:endParaRPr lang="it-IT" dirty="0">
              <a:solidFill>
                <a:prstClr val="black">
                  <a:tint val="75000"/>
                </a:prstClr>
              </a:solidFill>
            </a:endParaRPr>
          </a:p>
        </p:txBody>
      </p:sp>
      <p:cxnSp>
        <p:nvCxnSpPr>
          <p:cNvPr id="15" name="Connettore 1 14"/>
          <p:cNvCxnSpPr/>
          <p:nvPr userDrawn="1"/>
        </p:nvCxnSpPr>
        <p:spPr>
          <a:xfrm>
            <a:off x="-3011" y="772050"/>
            <a:ext cx="9144000" cy="0"/>
          </a:xfrm>
          <a:prstGeom prst="line">
            <a:avLst/>
          </a:prstGeom>
        </p:spPr>
        <p:style>
          <a:lnRef idx="3">
            <a:schemeClr val="accent2"/>
          </a:lnRef>
          <a:fillRef idx="0">
            <a:schemeClr val="accent2"/>
          </a:fillRef>
          <a:effectRef idx="2">
            <a:schemeClr val="accent2"/>
          </a:effectRef>
          <a:fontRef idx="minor">
            <a:schemeClr val="tx1"/>
          </a:fontRef>
        </p:style>
      </p:cxnSp>
      <p:pic>
        <p:nvPicPr>
          <p:cNvPr id="12" name="Immagine 11"/>
          <p:cNvPicPr>
            <a:picLocks noChangeAspect="1"/>
          </p:cNvPicPr>
          <p:nvPr userDrawn="1"/>
        </p:nvPicPr>
        <p:blipFill>
          <a:blip r:embed="rId2"/>
          <a:stretch>
            <a:fillRect/>
          </a:stretch>
        </p:blipFill>
        <p:spPr>
          <a:xfrm>
            <a:off x="272035" y="5360094"/>
            <a:ext cx="776867" cy="1395663"/>
          </a:xfrm>
          <a:prstGeom prst="rect">
            <a:avLst/>
          </a:prstGeom>
        </p:spPr>
      </p:pic>
      <p:grpSp>
        <p:nvGrpSpPr>
          <p:cNvPr id="13" name="Gruppo 12"/>
          <p:cNvGrpSpPr>
            <a:grpSpLocks noChangeAspect="1"/>
          </p:cNvGrpSpPr>
          <p:nvPr userDrawn="1"/>
        </p:nvGrpSpPr>
        <p:grpSpPr>
          <a:xfrm>
            <a:off x="7815061" y="6205280"/>
            <a:ext cx="974018" cy="550476"/>
            <a:chOff x="8572876" y="5894069"/>
            <a:chExt cx="1678029" cy="711267"/>
          </a:xfrm>
        </p:grpSpPr>
        <p:pic>
          <p:nvPicPr>
            <p:cNvPr id="17" name="Immagine 16"/>
            <p:cNvPicPr>
              <a:picLocks noChangeAspect="1"/>
            </p:cNvPicPr>
            <p:nvPr userDrawn="1"/>
          </p:nvPicPr>
          <p:blipFill>
            <a:blip r:embed="rId3"/>
            <a:stretch>
              <a:fillRect/>
            </a:stretch>
          </p:blipFill>
          <p:spPr>
            <a:xfrm>
              <a:off x="8572876" y="5894069"/>
              <a:ext cx="763193" cy="711267"/>
            </a:xfrm>
            <a:prstGeom prst="rect">
              <a:avLst/>
            </a:prstGeom>
          </p:spPr>
        </p:pic>
        <p:pic>
          <p:nvPicPr>
            <p:cNvPr id="18" name="Immagine 17"/>
            <p:cNvPicPr>
              <a:picLocks noChangeAspect="1"/>
            </p:cNvPicPr>
            <p:nvPr userDrawn="1"/>
          </p:nvPicPr>
          <p:blipFill>
            <a:blip r:embed="rId4"/>
            <a:stretch>
              <a:fillRect/>
            </a:stretch>
          </p:blipFill>
          <p:spPr>
            <a:xfrm>
              <a:off x="9487276" y="6099876"/>
              <a:ext cx="763629" cy="299652"/>
            </a:xfrm>
            <a:prstGeom prst="rect">
              <a:avLst/>
            </a:prstGeom>
          </p:spPr>
        </p:pic>
      </p:grpSp>
      <p:pic>
        <p:nvPicPr>
          <p:cNvPr id="19" name="Immagine 18"/>
          <p:cNvPicPr>
            <a:picLocks noChangeAspect="1"/>
          </p:cNvPicPr>
          <p:nvPr userDrawn="1"/>
        </p:nvPicPr>
        <p:blipFill rotWithShape="1">
          <a:blip r:embed="rId5"/>
          <a:srcRect t="10574" b="14603"/>
          <a:stretch/>
        </p:blipFill>
        <p:spPr>
          <a:xfrm>
            <a:off x="5754763" y="6106075"/>
            <a:ext cx="1559474" cy="685801"/>
          </a:xfrm>
          <a:prstGeom prst="rect">
            <a:avLst/>
          </a:prstGeom>
        </p:spPr>
      </p:pic>
    </p:spTree>
    <p:extLst>
      <p:ext uri="{BB962C8B-B14F-4D97-AF65-F5344CB8AC3E}">
        <p14:creationId xmlns:p14="http://schemas.microsoft.com/office/powerpoint/2010/main" val="1578946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D2FFA53-78E0-446F-83E0-5D7BE9E5FF07}" type="datetimeFigureOut">
              <a:rPr lang="it-IT" smtClean="0">
                <a:solidFill>
                  <a:prstClr val="black">
                    <a:tint val="75000"/>
                  </a:prstClr>
                </a:solidFill>
              </a:rPr>
              <a:pPr/>
              <a:t>21/05/2019</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BA1292A-03A9-4707-88A2-3F81F831B25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687695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28650" y="1825625"/>
            <a:ext cx="38862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29150" y="1825625"/>
            <a:ext cx="38862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D2FFA53-78E0-446F-83E0-5D7BE9E5FF07}" type="datetimeFigureOut">
              <a:rPr lang="it-IT" smtClean="0">
                <a:solidFill>
                  <a:prstClr val="black">
                    <a:tint val="75000"/>
                  </a:prstClr>
                </a:solidFill>
              </a:rPr>
              <a:pPr/>
              <a:t>21/05/2019</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BA1292A-03A9-4707-88A2-3F81F831B25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400899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6"/>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391"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D2FFA53-78E0-446F-83E0-5D7BE9E5FF07}" type="datetimeFigureOut">
              <a:rPr lang="it-IT" smtClean="0">
                <a:solidFill>
                  <a:prstClr val="black">
                    <a:tint val="75000"/>
                  </a:prstClr>
                </a:solidFill>
              </a:rPr>
              <a:pPr/>
              <a:t>21/05/2019</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2BA1292A-03A9-4707-88A2-3F81F831B25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720049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D2FFA53-78E0-446F-83E0-5D7BE9E5FF07}" type="datetimeFigureOut">
              <a:rPr lang="it-IT" smtClean="0">
                <a:solidFill>
                  <a:prstClr val="black">
                    <a:tint val="75000"/>
                  </a:prstClr>
                </a:solidFill>
              </a:rPr>
              <a:pPr/>
              <a:t>21/05/2019</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2BA1292A-03A9-4707-88A2-3F81F831B25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4267703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D2FFA53-78E0-446F-83E0-5D7BE9E5FF07}" type="datetimeFigureOut">
              <a:rPr lang="it-IT" smtClean="0">
                <a:solidFill>
                  <a:prstClr val="black">
                    <a:tint val="75000"/>
                  </a:prstClr>
                </a:solidFill>
              </a:rPr>
              <a:pPr/>
              <a:t>21/05/2019</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2BA1292A-03A9-4707-88A2-3F81F831B25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0866262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D2FFA53-78E0-446F-83E0-5D7BE9E5FF07}" type="datetimeFigureOut">
              <a:rPr lang="it-IT" smtClean="0">
                <a:solidFill>
                  <a:prstClr val="black">
                    <a:tint val="75000"/>
                  </a:prstClr>
                </a:solidFill>
              </a:rPr>
              <a:pPr/>
              <a:t>21/05/2019</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BA1292A-03A9-4707-88A2-3F81F831B25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64948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Content Placeholder 2"/>
          <p:cNvSpPr>
            <a:spLocks noGrp="1"/>
          </p:cNvSpPr>
          <p:nvPr>
            <p:ph idx="1"/>
          </p:nvPr>
        </p:nvSpPr>
        <p:spPr/>
        <p:txBody>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p>
            <a:fld id="{2D41A91D-001F-AD40-917B-845357E70C6E}"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14885445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D2FFA53-78E0-446F-83E0-5D7BE9E5FF07}" type="datetimeFigureOut">
              <a:rPr lang="it-IT" smtClean="0">
                <a:solidFill>
                  <a:prstClr val="black">
                    <a:tint val="75000"/>
                  </a:prstClr>
                </a:solidFill>
              </a:rPr>
              <a:pPr/>
              <a:t>21/05/2019</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BA1292A-03A9-4707-88A2-3F81F831B25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4032998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D2FFA53-78E0-446F-83E0-5D7BE9E5FF07}" type="datetimeFigureOut">
              <a:rPr lang="it-IT" smtClean="0">
                <a:solidFill>
                  <a:prstClr val="black">
                    <a:tint val="75000"/>
                  </a:prstClr>
                </a:solidFill>
              </a:rPr>
              <a:pPr/>
              <a:t>21/05/2019</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BA1292A-03A9-4707-88A2-3F81F831B25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9985758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28650" y="365125"/>
            <a:ext cx="5800725"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D2FFA53-78E0-446F-83E0-5D7BE9E5FF07}" type="datetimeFigureOut">
              <a:rPr lang="it-IT" smtClean="0">
                <a:solidFill>
                  <a:prstClr val="black">
                    <a:tint val="75000"/>
                  </a:prstClr>
                </a:solidFill>
              </a:rPr>
              <a:pPr/>
              <a:t>21/05/2019</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BA1292A-03A9-4707-88A2-3F81F831B25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965633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Click to edit Master text styles</a:t>
            </a:r>
          </a:p>
        </p:txBody>
      </p:sp>
      <p:sp>
        <p:nvSpPr>
          <p:cNvPr id="4" name="Date Placeholder 3"/>
          <p:cNvSpPr>
            <a:spLocks noGrp="1"/>
          </p:cNvSpPr>
          <p:nvPr>
            <p:ph type="dt" sz="half" idx="10"/>
          </p:nvPr>
        </p:nvSpPr>
        <p:spPr/>
        <p:txBody>
          <a:bodyPr/>
          <a:lstStyle/>
          <a:p>
            <a:fld id="{2D41A91D-001F-AD40-917B-845357E70C6E}" type="datetimeFigureOut">
              <a:rPr lang="en-US" smtClean="0"/>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855549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5" name="Date Placeholder 4"/>
          <p:cNvSpPr>
            <a:spLocks noGrp="1"/>
          </p:cNvSpPr>
          <p:nvPr>
            <p:ph type="dt" sz="half" idx="10"/>
          </p:nvPr>
        </p:nvSpPr>
        <p:spPr/>
        <p:txBody>
          <a:bodyPr/>
          <a:lstStyle/>
          <a:p>
            <a:fld id="{2D41A91D-001F-AD40-917B-845357E70C6E}" type="datetimeFigureOut">
              <a:rPr lang="en-US" smtClean="0"/>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529391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7" name="Date Placeholder 6"/>
          <p:cNvSpPr>
            <a:spLocks noGrp="1"/>
          </p:cNvSpPr>
          <p:nvPr>
            <p:ph type="dt" sz="half" idx="10"/>
          </p:nvPr>
        </p:nvSpPr>
        <p:spPr/>
        <p:txBody>
          <a:bodyPr/>
          <a:lstStyle/>
          <a:p>
            <a:fld id="{2D41A91D-001F-AD40-917B-845357E70C6E}" type="datetimeFigureOut">
              <a:rPr lang="en-US" smtClean="0"/>
              <a:t>5/21/2019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59426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Date Placeholder 2"/>
          <p:cNvSpPr>
            <a:spLocks noGrp="1"/>
          </p:cNvSpPr>
          <p:nvPr>
            <p:ph type="dt" sz="half" idx="10"/>
          </p:nvPr>
        </p:nvSpPr>
        <p:spPr/>
        <p:txBody>
          <a:bodyPr/>
          <a:lstStyle/>
          <a:p>
            <a:fld id="{2D41A91D-001F-AD40-917B-845357E70C6E}" type="datetimeFigureOut">
              <a:rPr lang="en-US" smtClean="0"/>
              <a:t>5/21/2019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683957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41A91D-001F-AD40-917B-845357E70C6E}" type="datetimeFigureOut">
              <a:rPr lang="en-US" smtClean="0"/>
              <a:t>5/21/2019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2722728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
        <p:nvSpPr>
          <p:cNvPr id="5" name="Date Placeholder 4"/>
          <p:cNvSpPr>
            <a:spLocks noGrp="1"/>
          </p:cNvSpPr>
          <p:nvPr>
            <p:ph type="dt" sz="half" idx="10"/>
          </p:nvPr>
        </p:nvSpPr>
        <p:spPr/>
        <p:txBody>
          <a:bodyPr/>
          <a:lstStyle/>
          <a:p>
            <a:fld id="{2D41A91D-001F-AD40-917B-845357E70C6E}" type="datetimeFigureOut">
              <a:rPr lang="en-US" smtClean="0"/>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196604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
        <p:nvSpPr>
          <p:cNvPr id="5" name="Date Placeholder 4"/>
          <p:cNvSpPr>
            <a:spLocks noGrp="1"/>
          </p:cNvSpPr>
          <p:nvPr>
            <p:ph type="dt" sz="half" idx="10"/>
          </p:nvPr>
        </p:nvSpPr>
        <p:spPr/>
        <p:txBody>
          <a:bodyPr/>
          <a:lstStyle/>
          <a:p>
            <a:fld id="{2D41A91D-001F-AD40-917B-845357E70C6E}" type="datetimeFigureOut">
              <a:rPr lang="en-US" smtClean="0"/>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D15FC1-BC3D-A84F-825F-2D7EADACF252}" type="slidenum">
              <a:rPr lang="en-US" smtClean="0"/>
              <a:t>‹N°›</a:t>
            </a:fld>
            <a:endParaRPr lang="en-US"/>
          </a:p>
        </p:txBody>
      </p:sp>
    </p:spTree>
    <p:extLst>
      <p:ext uri="{BB962C8B-B14F-4D97-AF65-F5344CB8AC3E}">
        <p14:creationId xmlns:p14="http://schemas.microsoft.com/office/powerpoint/2010/main" val="3870190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41A91D-001F-AD40-917B-845357E70C6E}" type="datetimeFigureOut">
              <a:rPr lang="en-US" smtClean="0"/>
              <a:t>5/21/2019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15FC1-BC3D-A84F-825F-2D7EADACF252}" type="slidenum">
              <a:rPr lang="en-US" smtClean="0"/>
              <a:t>‹N°›</a:t>
            </a:fld>
            <a:endParaRPr lang="en-US"/>
          </a:p>
        </p:txBody>
      </p:sp>
    </p:spTree>
    <p:extLst>
      <p:ext uri="{BB962C8B-B14F-4D97-AF65-F5344CB8AC3E}">
        <p14:creationId xmlns:p14="http://schemas.microsoft.com/office/powerpoint/2010/main" val="1767115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FD2FFA53-78E0-446F-83E0-5D7BE9E5FF07}" type="datetimeFigureOut">
              <a:rPr lang="it-IT" smtClean="0">
                <a:solidFill>
                  <a:prstClr val="black">
                    <a:tint val="75000"/>
                  </a:prstClr>
                </a:solidFill>
              </a:rPr>
              <a:pPr defTabSz="914400"/>
              <a:t>21/05/2019</a:t>
            </a:fld>
            <a:endParaRPr lang="it-IT">
              <a:solidFill>
                <a:prstClr val="black">
                  <a:tint val="75000"/>
                </a:prstClr>
              </a:solidFill>
            </a:endParaRPr>
          </a:p>
        </p:txBody>
      </p:sp>
      <p:sp>
        <p:nvSpPr>
          <p:cNvPr id="5" name="Segnaposto piè di pa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it-IT">
              <a:solidFill>
                <a:prstClr val="black">
                  <a:tint val="75000"/>
                </a:prstClr>
              </a:solidFill>
            </a:endParaRPr>
          </a:p>
        </p:txBody>
      </p:sp>
      <p:sp>
        <p:nvSpPr>
          <p:cNvPr id="6" name="Segnaposto numero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BA1292A-03A9-4707-88A2-3F81F831B259}" type="slidenum">
              <a:rPr lang="it-IT" smtClean="0">
                <a:solidFill>
                  <a:prstClr val="black">
                    <a:tint val="75000"/>
                  </a:prstClr>
                </a:solidFill>
              </a:rPr>
              <a:pPr defTabSz="914400"/>
              <a:t>‹N°›</a:t>
            </a:fld>
            <a:endParaRPr lang="it-IT">
              <a:solidFill>
                <a:prstClr val="black">
                  <a:tint val="75000"/>
                </a:prstClr>
              </a:solidFill>
            </a:endParaRPr>
          </a:p>
        </p:txBody>
      </p:sp>
      <p:sp>
        <p:nvSpPr>
          <p:cNvPr id="7" name="fl"/>
          <p:cNvSpPr txBox="1"/>
          <p:nvPr userDrawn="1"/>
        </p:nvSpPr>
        <p:spPr>
          <a:xfrm>
            <a:off x="0" y="6545580"/>
            <a:ext cx="9144000" cy="215444"/>
          </a:xfrm>
          <a:prstGeom prst="rect">
            <a:avLst/>
          </a:prstGeom>
          <a:noFill/>
        </p:spPr>
        <p:txBody>
          <a:bodyPr vert="horz" rtlCol="0">
            <a:spAutoFit/>
          </a:bodyPr>
          <a:lstStyle/>
          <a:p>
            <a:pPr defTabSz="914400"/>
            <a:endParaRPr lang="it-IT" sz="800">
              <a:solidFill>
                <a:srgbClr val="990000"/>
              </a:solidFill>
              <a:latin typeface="arial" panose="020B0604020202020204" pitchFamily="34" charset="0"/>
            </a:endParaRPr>
          </a:p>
        </p:txBody>
      </p:sp>
    </p:spTree>
    <p:extLst>
      <p:ext uri="{BB962C8B-B14F-4D97-AF65-F5344CB8AC3E}">
        <p14:creationId xmlns:p14="http://schemas.microsoft.com/office/powerpoint/2010/main" val="4163670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768096" y="534892"/>
            <a:ext cx="7580376" cy="2610090"/>
          </a:xfrm>
        </p:spPr>
        <p:txBody>
          <a:bodyPr>
            <a:normAutofit/>
          </a:bodyPr>
          <a:lstStyle/>
          <a:p>
            <a:pPr algn="ctr"/>
            <a:r>
              <a:rPr lang="en-US" dirty="0" smtClean="0">
                <a:solidFill>
                  <a:srgbClr val="9A0000"/>
                </a:solidFill>
                <a:latin typeface="Georgia" panose="02040502050405020303" pitchFamily="18" charset="0"/>
              </a:rPr>
              <a:t>Focus on the Risk management of African Central Banks</a:t>
            </a:r>
            <a:endParaRPr lang="it-IT" dirty="0"/>
          </a:p>
        </p:txBody>
      </p:sp>
      <p:sp>
        <p:nvSpPr>
          <p:cNvPr id="5" name="Sottotitolo 2"/>
          <p:cNvSpPr txBox="1">
            <a:spLocks/>
          </p:cNvSpPr>
          <p:nvPr/>
        </p:nvSpPr>
        <p:spPr>
          <a:xfrm>
            <a:off x="1647771" y="4694080"/>
            <a:ext cx="6304037" cy="4765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it-IT" sz="3200" i="1" dirty="0" smtClean="0">
                <a:solidFill>
                  <a:prstClr val="black"/>
                </a:solidFill>
              </a:rPr>
              <a:t>22/05/2019</a:t>
            </a:r>
            <a:endParaRPr lang="it-IT" sz="3200" i="1" dirty="0">
              <a:solidFill>
                <a:prstClr val="black"/>
              </a:solidFill>
            </a:endParaRPr>
          </a:p>
        </p:txBody>
      </p:sp>
      <p:sp>
        <p:nvSpPr>
          <p:cNvPr id="6" name="Sottotitolo 2"/>
          <p:cNvSpPr txBox="1">
            <a:spLocks/>
          </p:cNvSpPr>
          <p:nvPr/>
        </p:nvSpPr>
        <p:spPr>
          <a:xfrm>
            <a:off x="772668" y="3934692"/>
            <a:ext cx="7580376" cy="7593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it-IT" sz="3600" b="1" dirty="0" smtClean="0">
                <a:solidFill>
                  <a:prstClr val="black"/>
                </a:solidFill>
              </a:rPr>
              <a:t>Balde  alpha mamoudou</a:t>
            </a:r>
            <a:r>
              <a:rPr lang="it-IT" sz="3600" b="1" dirty="0">
                <a:solidFill>
                  <a:prstClr val="black"/>
                </a:solidFill>
              </a:rPr>
              <a:t/>
            </a:r>
            <a:br>
              <a:rPr lang="it-IT" sz="3600" b="1" dirty="0">
                <a:solidFill>
                  <a:prstClr val="black"/>
                </a:solidFill>
              </a:rPr>
            </a:br>
            <a:endParaRPr lang="it-IT" sz="3600" b="1" dirty="0">
              <a:solidFill>
                <a:prstClr val="black"/>
              </a:solidFill>
            </a:endParaRPr>
          </a:p>
        </p:txBody>
      </p:sp>
      <p:sp>
        <p:nvSpPr>
          <p:cNvPr id="4" name="hlFirstPage"/>
          <p:cNvSpPr txBox="1"/>
          <p:nvPr/>
        </p:nvSpPr>
        <p:spPr>
          <a:xfrm>
            <a:off x="190502" y="4381500"/>
            <a:ext cx="184731" cy="369332"/>
          </a:xfrm>
          <a:prstGeom prst="rect">
            <a:avLst/>
          </a:prstGeom>
          <a:noFill/>
        </p:spPr>
        <p:txBody>
          <a:bodyPr vert="horz" wrap="none" rtlCol="0">
            <a:spAutoFit/>
          </a:bodyPr>
          <a:lstStyle/>
          <a:p>
            <a:pPr defTabSz="914400"/>
            <a:endParaRPr lang="it-IT">
              <a:solidFill>
                <a:prstClr val="black"/>
              </a:solidFill>
            </a:endParaRPr>
          </a:p>
        </p:txBody>
      </p:sp>
    </p:spTree>
    <p:extLst>
      <p:ext uri="{BB962C8B-B14F-4D97-AF65-F5344CB8AC3E}">
        <p14:creationId xmlns:p14="http://schemas.microsoft.com/office/powerpoint/2010/main" val="1238659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474" y="-112070"/>
            <a:ext cx="9451474" cy="1712269"/>
          </a:xfrm>
        </p:spPr>
        <p:txBody>
          <a:bodyPr>
            <a:normAutofit fontScale="90000"/>
          </a:bodyPr>
          <a:lstStyle/>
          <a:p>
            <a:pPr lvl="0"/>
            <a:r>
              <a:rPr lang="en-US" dirty="0" smtClean="0"/>
              <a:t/>
            </a:r>
            <a:br>
              <a:rPr lang="en-US" dirty="0" smtClean="0"/>
            </a:br>
            <a:r>
              <a:rPr lang="en-US" dirty="0" smtClean="0"/>
              <a:t/>
            </a:r>
            <a:br>
              <a:rPr lang="en-US" dirty="0" smtClean="0"/>
            </a:br>
            <a:r>
              <a:rPr lang="en-US" b="1" dirty="0" smtClean="0">
                <a:solidFill>
                  <a:schemeClr val="tx2">
                    <a:lumMod val="60000"/>
                    <a:lumOff val="40000"/>
                  </a:schemeClr>
                </a:solidFill>
              </a:rPr>
              <a:t>Focus </a:t>
            </a:r>
            <a:r>
              <a:rPr lang="en-US" b="1" dirty="0">
                <a:solidFill>
                  <a:schemeClr val="tx2">
                    <a:lumMod val="60000"/>
                    <a:lumOff val="40000"/>
                  </a:schemeClr>
                </a:solidFill>
              </a:rPr>
              <a:t>on the Risk management </a:t>
            </a:r>
            <a:r>
              <a:rPr lang="en-US" b="1" dirty="0" smtClean="0">
                <a:solidFill>
                  <a:schemeClr val="tx2">
                    <a:lumMod val="60000"/>
                    <a:lumOff val="40000"/>
                  </a:schemeClr>
                </a:solidFill>
              </a:rPr>
              <a:t> banks default </a:t>
            </a:r>
            <a:r>
              <a:rPr lang="en-US" b="1" dirty="0">
                <a:solidFill>
                  <a:schemeClr val="tx2">
                    <a:lumMod val="60000"/>
                    <a:lumOff val="40000"/>
                  </a:schemeClr>
                </a:solidFill>
              </a:rPr>
              <a:t>payments – </a:t>
            </a:r>
            <a:r>
              <a:rPr lang="en-US" b="1" dirty="0" smtClean="0">
                <a:solidFill>
                  <a:schemeClr val="tx2">
                    <a:lumMod val="60000"/>
                    <a:lumOff val="40000"/>
                  </a:schemeClr>
                </a:solidFill>
              </a:rPr>
              <a:t/>
            </a:r>
            <a:br>
              <a:rPr lang="en-US" b="1" dirty="0" smtClean="0">
                <a:solidFill>
                  <a:schemeClr val="tx2">
                    <a:lumMod val="60000"/>
                    <a:lumOff val="40000"/>
                  </a:schemeClr>
                </a:solidFill>
              </a:rPr>
            </a:br>
            <a:r>
              <a:rPr lang="en-US" b="1" dirty="0" smtClean="0">
                <a:solidFill>
                  <a:schemeClr val="tx2">
                    <a:lumMod val="60000"/>
                    <a:lumOff val="40000"/>
                  </a:schemeClr>
                </a:solidFill>
              </a:rPr>
              <a:t>Risk  </a:t>
            </a:r>
            <a:r>
              <a:rPr lang="en-US" b="1" dirty="0">
                <a:solidFill>
                  <a:schemeClr val="tx2">
                    <a:lumMod val="60000"/>
                    <a:lumOff val="40000"/>
                  </a:schemeClr>
                </a:solidFill>
              </a:rPr>
              <a:t>credit challenges of central </a:t>
            </a:r>
            <a:r>
              <a:rPr lang="en-US" b="1" dirty="0" smtClean="0">
                <a:solidFill>
                  <a:schemeClr val="tx2">
                    <a:lumMod val="60000"/>
                    <a:lumOff val="40000"/>
                  </a:schemeClr>
                </a:solidFill>
              </a:rPr>
              <a:t>banks   </a:t>
            </a:r>
            <a:r>
              <a:rPr lang="en-US" dirty="0"/>
              <a:t/>
            </a:r>
            <a:br>
              <a:rPr lang="en-US" dirty="0"/>
            </a:br>
            <a:endParaRPr lang="en-US" dirty="0"/>
          </a:p>
        </p:txBody>
      </p:sp>
      <p:sp>
        <p:nvSpPr>
          <p:cNvPr id="3" name="Content Placeholder 2"/>
          <p:cNvSpPr>
            <a:spLocks noGrp="1"/>
          </p:cNvSpPr>
          <p:nvPr>
            <p:ph idx="1"/>
          </p:nvPr>
        </p:nvSpPr>
        <p:spPr>
          <a:xfrm>
            <a:off x="457200" y="1942529"/>
            <a:ext cx="8229600" cy="4183634"/>
          </a:xfrm>
        </p:spPr>
        <p:txBody>
          <a:bodyPr>
            <a:normAutofit/>
          </a:bodyPr>
          <a:lstStyle/>
          <a:p>
            <a:r>
              <a:rPr lang="en-US" sz="2000" dirty="0"/>
              <a:t>M</a:t>
            </a:r>
            <a:r>
              <a:rPr lang="en-GB" sz="2000" dirty="0"/>
              <a:t>any countries are thinking of more innovative solutions to support economic growth in coaching this risk of bank defaults. </a:t>
            </a:r>
            <a:endParaRPr lang="en-GB" sz="2000" dirty="0" smtClean="0"/>
          </a:p>
          <a:p>
            <a:r>
              <a:rPr lang="en-GB" sz="2000" dirty="0" smtClean="0"/>
              <a:t>There </a:t>
            </a:r>
            <a:r>
              <a:rPr lang="en-GB" sz="2000" dirty="0"/>
              <a:t>is a classic formula for categorizing bank </a:t>
            </a:r>
            <a:r>
              <a:rPr lang="en-GB" sz="2000" dirty="0" smtClean="0"/>
              <a:t>claims </a:t>
            </a:r>
            <a:r>
              <a:rPr lang="en-GB" sz="2000" dirty="0"/>
              <a:t>according to their degree of risk: </a:t>
            </a:r>
            <a:endParaRPr lang="en-GB" sz="2000" dirty="0" smtClean="0"/>
          </a:p>
          <a:p>
            <a:r>
              <a:rPr lang="en-GB" sz="2000" dirty="0" smtClean="0"/>
              <a:t>sound </a:t>
            </a:r>
            <a:r>
              <a:rPr lang="en-GB" sz="2000" dirty="0"/>
              <a:t>debts (probability of total recovery close to 1) and outstanding debts. </a:t>
            </a:r>
            <a:endParaRPr lang="en-GB" sz="2000" dirty="0" smtClean="0"/>
          </a:p>
          <a:p>
            <a:r>
              <a:rPr lang="en-GB" sz="2000" dirty="0" smtClean="0"/>
              <a:t>Accounts </a:t>
            </a:r>
            <a:r>
              <a:rPr lang="en-GB" sz="2000" dirty="0"/>
              <a:t>receivable also consist of pre-doubtful accounts (the payment did not occur 90 days after the end)</a:t>
            </a:r>
            <a:r>
              <a:rPr lang="en-GB" sz="2000" dirty="0" smtClean="0"/>
              <a:t>;</a:t>
            </a:r>
          </a:p>
          <a:p>
            <a:r>
              <a:rPr lang="en-GB" sz="2000" dirty="0" smtClean="0"/>
              <a:t> </a:t>
            </a:r>
            <a:r>
              <a:rPr lang="en-GB" sz="2000" dirty="0"/>
              <a:t>(The payment did not occur 180 days after the end) and the debts were compromised (the payment did not occur 380 days after the due date). </a:t>
            </a:r>
            <a:endParaRPr lang="en-US" sz="2000" dirty="0"/>
          </a:p>
        </p:txBody>
      </p:sp>
    </p:spTree>
    <p:extLst>
      <p:ext uri="{BB962C8B-B14F-4D97-AF65-F5344CB8AC3E}">
        <p14:creationId xmlns:p14="http://schemas.microsoft.com/office/powerpoint/2010/main" val="2041507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789" y="92598"/>
            <a:ext cx="9317789" cy="1507602"/>
          </a:xfrm>
        </p:spPr>
        <p:txBody>
          <a:bodyPr>
            <a:normAutofit fontScale="90000"/>
          </a:bodyPr>
          <a:lstStyle/>
          <a:p>
            <a:pPr lvl="0"/>
            <a:r>
              <a:rPr lang="en-US" dirty="0" smtClean="0"/>
              <a:t/>
            </a:r>
            <a:br>
              <a:rPr lang="en-US" dirty="0" smtClean="0"/>
            </a:br>
            <a:r>
              <a:rPr lang="en-US" b="1" dirty="0" smtClean="0">
                <a:solidFill>
                  <a:schemeClr val="tx2">
                    <a:lumMod val="60000"/>
                    <a:lumOff val="40000"/>
                  </a:schemeClr>
                </a:solidFill>
              </a:rPr>
              <a:t>Focus </a:t>
            </a:r>
            <a:r>
              <a:rPr lang="en-US" b="1" dirty="0">
                <a:solidFill>
                  <a:schemeClr val="tx2">
                    <a:lumMod val="60000"/>
                    <a:lumOff val="40000"/>
                  </a:schemeClr>
                </a:solidFill>
              </a:rPr>
              <a:t>on the Risk management </a:t>
            </a:r>
            <a:r>
              <a:rPr lang="en-US" b="1" dirty="0" smtClean="0">
                <a:solidFill>
                  <a:schemeClr val="tx2">
                    <a:lumMod val="60000"/>
                    <a:lumOff val="40000"/>
                  </a:schemeClr>
                </a:solidFill>
              </a:rPr>
              <a:t> banks default payments </a:t>
            </a:r>
            <a:r>
              <a:rPr lang="en-US" b="1" dirty="0">
                <a:solidFill>
                  <a:schemeClr val="tx2">
                    <a:lumMod val="60000"/>
                    <a:lumOff val="40000"/>
                  </a:schemeClr>
                </a:solidFill>
              </a:rPr>
              <a:t>challenges of </a:t>
            </a:r>
            <a:r>
              <a:rPr lang="en-US" b="1" dirty="0" smtClean="0">
                <a:solidFill>
                  <a:schemeClr val="tx2">
                    <a:lumMod val="60000"/>
                    <a:lumOff val="40000"/>
                  </a:schemeClr>
                </a:solidFill>
              </a:rPr>
              <a:t>central banks   </a:t>
            </a:r>
            <a:r>
              <a:rPr lang="en-US" b="1" dirty="0">
                <a:solidFill>
                  <a:schemeClr val="tx2">
                    <a:lumMod val="60000"/>
                    <a:lumOff val="40000"/>
                  </a:schemeClr>
                </a:solidFill>
              </a:rPr>
              <a:t/>
            </a:r>
            <a:br>
              <a:rPr lang="en-US" b="1" dirty="0">
                <a:solidFill>
                  <a:schemeClr val="tx2">
                    <a:lumMod val="60000"/>
                    <a:lumOff val="40000"/>
                  </a:schemeClr>
                </a:solidFill>
              </a:rPr>
            </a:br>
            <a:endParaRPr lang="en-US" b="1" dirty="0">
              <a:solidFill>
                <a:schemeClr val="tx2">
                  <a:lumMod val="60000"/>
                  <a:lumOff val="40000"/>
                </a:schemeClr>
              </a:solidFill>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pPr>
              <a:buFont typeface="Wingdings" charset="2"/>
              <a:buChar char="q"/>
            </a:pPr>
            <a:r>
              <a:rPr lang="en-GB" sz="2000" dirty="0"/>
              <a:t>The </a:t>
            </a:r>
            <a:r>
              <a:rPr lang="en-GB" sz="2000" dirty="0" smtClean="0"/>
              <a:t>Risk </a:t>
            </a:r>
            <a:r>
              <a:rPr lang="en-GB" sz="2000" dirty="0"/>
              <a:t>and litigation departments of the banks often have a lot of work on the board to clean up bank defaults. The automatic triggering of legal proceedings becomes inappropriate especially in developing countries due to the complexity of the large files and the number of litigation clients; </a:t>
            </a:r>
            <a:r>
              <a:rPr lang="en-GB" sz="2000" dirty="0" smtClean="0"/>
              <a:t> and the loss value of assets during the long Time of legal procedures.</a:t>
            </a:r>
          </a:p>
          <a:p>
            <a:pPr>
              <a:buFont typeface="Wingdings" charset="2"/>
              <a:buChar char="q"/>
            </a:pPr>
            <a:r>
              <a:rPr lang="en-GB" sz="2000" dirty="0" smtClean="0"/>
              <a:t>Bank </a:t>
            </a:r>
            <a:r>
              <a:rPr lang="en-GB" sz="2000" dirty="0"/>
              <a:t>management is aware of this reality and must </a:t>
            </a:r>
            <a:r>
              <a:rPr lang="en-GB" sz="2000" dirty="0" smtClean="0"/>
              <a:t> in favour </a:t>
            </a:r>
            <a:r>
              <a:rPr lang="en-GB" sz="2000" dirty="0"/>
              <a:t>negotiated solutions because putting a credit in litigation often means that it has not been well </a:t>
            </a:r>
            <a:r>
              <a:rPr lang="en-GB" sz="2000" dirty="0" smtClean="0"/>
              <a:t>launched at underwriting </a:t>
            </a:r>
            <a:r>
              <a:rPr lang="en-GB" sz="2000" dirty="0"/>
              <a:t>or has not been well followed following its </a:t>
            </a:r>
            <a:r>
              <a:rPr lang="en-GB" sz="2000" dirty="0" smtClean="0"/>
              <a:t>implementation rules </a:t>
            </a:r>
            <a:r>
              <a:rPr lang="en-GB" sz="2000" dirty="0"/>
              <a:t>; </a:t>
            </a:r>
            <a:endParaRPr lang="en-GB" sz="2000" dirty="0" smtClean="0"/>
          </a:p>
          <a:p>
            <a:pPr>
              <a:buFont typeface="Wingdings" charset="2"/>
              <a:buChar char="q"/>
            </a:pPr>
            <a:r>
              <a:rPr lang="en-GB" sz="2000" dirty="0" smtClean="0"/>
              <a:t>This </a:t>
            </a:r>
            <a:r>
              <a:rPr lang="en-GB" sz="2000" dirty="0"/>
              <a:t>also reflects the inability of both parties, the bank and the customer to find a solution able to preserve their relationships. </a:t>
            </a:r>
            <a:endParaRPr lang="en-GB" sz="2000" dirty="0" smtClean="0"/>
          </a:p>
          <a:p>
            <a:pPr>
              <a:buFont typeface="Wingdings" charset="2"/>
              <a:buChar char="q"/>
            </a:pPr>
            <a:r>
              <a:rPr lang="en-GB" sz="2000" dirty="0"/>
              <a:t>Banks must seek to negotiate to cover the maximum through reprofiling formulas; Rescheduling; Lower rates; Postponement of maturities or partial abandonment of the claim accompanied by a "return to better client" clause.</a:t>
            </a:r>
          </a:p>
          <a:p>
            <a:pPr>
              <a:buFont typeface="Wingdings" charset="2"/>
              <a:buChar char="q"/>
            </a:pPr>
            <a:endParaRPr lang="en-GB" sz="2000" dirty="0" smtClean="0"/>
          </a:p>
        </p:txBody>
      </p:sp>
    </p:spTree>
    <p:extLst>
      <p:ext uri="{BB962C8B-B14F-4D97-AF65-F5344CB8AC3E}">
        <p14:creationId xmlns:p14="http://schemas.microsoft.com/office/powerpoint/2010/main" val="1983306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60000"/>
                    <a:lumOff val="40000"/>
                  </a:schemeClr>
                </a:solidFill>
              </a:rPr>
              <a:t>Challenges default payments of Moroccan banks</a:t>
            </a:r>
            <a:endParaRPr lang="en-US" b="1"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r>
              <a:rPr lang="en-GB" dirty="0"/>
              <a:t>the </a:t>
            </a:r>
            <a:r>
              <a:rPr lang="en-GB" dirty="0" smtClean="0"/>
              <a:t>Bank al </a:t>
            </a:r>
            <a:r>
              <a:rPr lang="en-GB" dirty="0" err="1" smtClean="0"/>
              <a:t>Maghrib</a:t>
            </a:r>
            <a:r>
              <a:rPr lang="en-GB" dirty="0" smtClean="0"/>
              <a:t> has set </a:t>
            </a:r>
            <a:r>
              <a:rPr lang="en-GB" dirty="0"/>
              <a:t>up a large </a:t>
            </a:r>
            <a:r>
              <a:rPr lang="en-GB" dirty="0" smtClean="0"/>
              <a:t> </a:t>
            </a:r>
            <a:r>
              <a:rPr lang="en-GB" dirty="0"/>
              <a:t>mediation </a:t>
            </a:r>
            <a:r>
              <a:rPr lang="en-GB" dirty="0" err="1"/>
              <a:t>center</a:t>
            </a:r>
            <a:r>
              <a:rPr lang="en-GB" dirty="0"/>
              <a:t> and also strengthen its capacities through quantitative credit </a:t>
            </a:r>
            <a:r>
              <a:rPr lang="en-GB" dirty="0" smtClean="0"/>
              <a:t>rating and minimising the </a:t>
            </a:r>
            <a:r>
              <a:rPr lang="en-GB" dirty="0" err="1" smtClean="0"/>
              <a:t>volum</a:t>
            </a:r>
            <a:r>
              <a:rPr lang="en-GB" dirty="0" smtClean="0"/>
              <a:t> of defaults payments and clients behaviour,</a:t>
            </a:r>
          </a:p>
          <a:p>
            <a:r>
              <a:rPr lang="en-US" dirty="0" smtClean="0"/>
              <a:t>T</a:t>
            </a:r>
            <a:r>
              <a:rPr lang="en-GB" dirty="0" smtClean="0"/>
              <a:t>he bank al </a:t>
            </a:r>
            <a:r>
              <a:rPr lang="en-GB" dirty="0" err="1" smtClean="0"/>
              <a:t>maghrib</a:t>
            </a:r>
            <a:r>
              <a:rPr lang="en-GB" dirty="0" smtClean="0"/>
              <a:t> has outsourced it central of risk to a the Extern operator called “</a:t>
            </a:r>
            <a:r>
              <a:rPr lang="en-GB" dirty="0" err="1" smtClean="0"/>
              <a:t>experia</a:t>
            </a:r>
            <a:r>
              <a:rPr lang="en-GB" dirty="0" smtClean="0"/>
              <a:t>“ in  order to share database of  clients  banks credits and  to bring more information to credit decision </a:t>
            </a:r>
            <a:r>
              <a:rPr lang="en-US" dirty="0" smtClean="0"/>
              <a:t>–</a:t>
            </a:r>
            <a:r>
              <a:rPr lang="en-GB" dirty="0" smtClean="0"/>
              <a:t>makers;  </a:t>
            </a:r>
            <a:endParaRPr lang="en-US" dirty="0"/>
          </a:p>
        </p:txBody>
      </p:sp>
    </p:spTree>
    <p:extLst>
      <p:ext uri="{BB962C8B-B14F-4D97-AF65-F5344CB8AC3E}">
        <p14:creationId xmlns:p14="http://schemas.microsoft.com/office/powerpoint/2010/main" val="2849641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1362"/>
          </a:xfrm>
        </p:spPr>
        <p:txBody>
          <a:bodyPr>
            <a:normAutofit fontScale="90000"/>
          </a:bodyPr>
          <a:lstStyle/>
          <a:p>
            <a:r>
              <a:rPr lang="en-US" b="1" dirty="0" smtClean="0">
                <a:solidFill>
                  <a:schemeClr val="tx2">
                    <a:lumMod val="60000"/>
                    <a:lumOff val="40000"/>
                  </a:schemeClr>
                </a:solidFill>
              </a:rPr>
              <a:t>Challenges default payments of Moroccan banks</a:t>
            </a:r>
            <a:endParaRPr lang="en-US" b="1" dirty="0">
              <a:solidFill>
                <a:schemeClr val="tx2">
                  <a:lumMod val="60000"/>
                  <a:lumOff val="40000"/>
                </a:schemeClr>
              </a:solidFill>
            </a:endParaRPr>
          </a:p>
        </p:txBody>
      </p:sp>
      <p:sp>
        <p:nvSpPr>
          <p:cNvPr id="3" name="Content Placeholder 2"/>
          <p:cNvSpPr>
            <a:spLocks noGrp="1"/>
          </p:cNvSpPr>
          <p:nvPr>
            <p:ph idx="1"/>
          </p:nvPr>
        </p:nvSpPr>
        <p:spPr>
          <a:xfrm>
            <a:off x="457200" y="1273214"/>
            <a:ext cx="8229600" cy="5812049"/>
          </a:xfrm>
        </p:spPr>
        <p:txBody>
          <a:bodyPr>
            <a:noAutofit/>
          </a:bodyPr>
          <a:lstStyle/>
          <a:p>
            <a:pPr>
              <a:buFont typeface="Wingdings" charset="2"/>
              <a:buChar char="q"/>
            </a:pPr>
            <a:r>
              <a:rPr lang="en-GB" b="1" dirty="0"/>
              <a:t>C</a:t>
            </a:r>
            <a:r>
              <a:rPr lang="en-GB" sz="1800" b="1" dirty="0"/>
              <a:t>entral </a:t>
            </a:r>
            <a:r>
              <a:rPr lang="en-GB" sz="1800" b="1" dirty="0" smtClean="0"/>
              <a:t>banks in Africa </a:t>
            </a:r>
            <a:r>
              <a:rPr lang="en-GB" sz="1800" dirty="0" smtClean="0"/>
              <a:t> </a:t>
            </a:r>
            <a:r>
              <a:rPr lang="en-GB" sz="1800" dirty="0"/>
              <a:t>must push banks out of the traditional pattern to which they are accustomed by encouraging negotiated and practical solutions such </a:t>
            </a:r>
            <a:r>
              <a:rPr lang="en-GB" sz="1800" dirty="0" smtClean="0"/>
              <a:t>as :</a:t>
            </a:r>
            <a:endParaRPr lang="en-GB" sz="1800" dirty="0"/>
          </a:p>
          <a:p>
            <a:pPr lvl="0">
              <a:buFont typeface="Wingdings" charset="2"/>
              <a:buChar char="q"/>
            </a:pPr>
            <a:r>
              <a:rPr lang="en-GB" sz="1800" b="1" dirty="0" smtClean="0"/>
              <a:t>1-The </a:t>
            </a:r>
            <a:r>
              <a:rPr lang="en-GB" sz="1800" b="1" dirty="0"/>
              <a:t>dation in payment</a:t>
            </a:r>
            <a:endParaRPr lang="en-GB" sz="1800" dirty="0"/>
          </a:p>
          <a:p>
            <a:pPr marL="0" indent="0">
              <a:buNone/>
            </a:pPr>
            <a:r>
              <a:rPr lang="en-GB" sz="1800" b="1" dirty="0"/>
              <a:t> </a:t>
            </a:r>
            <a:r>
              <a:rPr lang="en-GB" sz="1800" dirty="0" smtClean="0"/>
              <a:t>It </a:t>
            </a:r>
            <a:r>
              <a:rPr lang="en-GB" sz="1800" dirty="0"/>
              <a:t>is a formula increasingly used by Moroccan banks. It is simply the partial or total repayment of a credit by the transfer to the bank of a property; Usually a building. It is legitimate to ask what the banks will do with all these land reserves. Precisely, the central bank must control the size of these assets in the "Fair value" balance sheets at the limit of a portion of the shareholders' equity</a:t>
            </a:r>
            <a:r>
              <a:rPr lang="en-GB" sz="1800" dirty="0" smtClean="0"/>
              <a:t>.</a:t>
            </a:r>
            <a:r>
              <a:rPr lang="en-GB" sz="1800" dirty="0"/>
              <a:t> </a:t>
            </a:r>
          </a:p>
          <a:p>
            <a:pPr>
              <a:buFont typeface="Wingdings" charset="2"/>
              <a:buChar char="q"/>
            </a:pPr>
            <a:r>
              <a:rPr lang="en-GB" sz="1800" b="1" dirty="0"/>
              <a:t>2- Sale with </a:t>
            </a:r>
            <a:r>
              <a:rPr lang="en-GB" sz="1800" b="1" dirty="0" smtClean="0"/>
              <a:t>repurchase</a:t>
            </a:r>
            <a:r>
              <a:rPr lang="en-GB" sz="1800" b="1" dirty="0"/>
              <a:t> </a:t>
            </a:r>
            <a:endParaRPr lang="en-GB" sz="1800" dirty="0"/>
          </a:p>
          <a:p>
            <a:pPr marL="0" indent="0">
              <a:buNone/>
            </a:pPr>
            <a:r>
              <a:rPr lang="en-GB" sz="1800" dirty="0"/>
              <a:t>Same also sale with faculty of redemption; It is very little known in Africa even in the banking sector. It is a formula by which the buyer binds himself after the perfect sale, to return the thing to the seller against reimbursement of the price. The seller must exercise its faculty of redemption within the period agreed with the buyer which must not exceed </a:t>
            </a:r>
            <a:r>
              <a:rPr lang="en-GB" sz="1800" dirty="0" smtClean="0"/>
              <a:t>three (3 </a:t>
            </a:r>
            <a:r>
              <a:rPr lang="en-GB" sz="1800" dirty="0"/>
              <a:t>years. Its implementation requires a fairly complex legal and financial set-up and advantageous tax provisions in the Regulator's finance laws</a:t>
            </a:r>
            <a:r>
              <a:rPr lang="en-GB" sz="1800" dirty="0" smtClean="0"/>
              <a:t>.</a:t>
            </a:r>
            <a:r>
              <a:rPr lang="en-GB" sz="1800" dirty="0"/>
              <a:t> </a:t>
            </a:r>
          </a:p>
          <a:p>
            <a:pPr marL="0" indent="0">
              <a:buNone/>
            </a:pPr>
            <a:r>
              <a:rPr lang="en-GB" sz="1800" b="1" dirty="0" smtClean="0"/>
              <a:t>3</a:t>
            </a:r>
            <a:r>
              <a:rPr lang="en-GB" sz="1800" b="1" dirty="0"/>
              <a:t>- the clause to return to Best fortune</a:t>
            </a:r>
            <a:endParaRPr lang="en-GB" sz="1800" dirty="0"/>
          </a:p>
          <a:p>
            <a:pPr marL="0" indent="0">
              <a:buNone/>
            </a:pPr>
            <a:r>
              <a:rPr lang="en-GB" sz="1800" dirty="0"/>
              <a:t> It allows the bank that gives up its claim in whole or in part; To require a full or partial reimbursement of the client's benefit if the situation improves in the future</a:t>
            </a:r>
            <a:r>
              <a:rPr lang="en-GB" sz="1800" dirty="0" smtClean="0"/>
              <a:t>.</a:t>
            </a:r>
            <a:r>
              <a:rPr lang="en-GB" sz="1800" dirty="0"/>
              <a:t> </a:t>
            </a:r>
            <a:endParaRPr lang="en-GB" sz="1800" dirty="0" smtClean="0"/>
          </a:p>
        </p:txBody>
      </p:sp>
    </p:spTree>
    <p:extLst>
      <p:ext uri="{BB962C8B-B14F-4D97-AF65-F5344CB8AC3E}">
        <p14:creationId xmlns:p14="http://schemas.microsoft.com/office/powerpoint/2010/main" val="2726173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pPr lvl="0"/>
            <a:r>
              <a:rPr lang="en-US" dirty="0" smtClean="0"/>
              <a:t/>
            </a:r>
            <a:br>
              <a:rPr lang="en-US" dirty="0" smtClean="0"/>
            </a:br>
            <a:r>
              <a:rPr lang="en-US" b="1" dirty="0" smtClean="0">
                <a:solidFill>
                  <a:schemeClr val="tx2">
                    <a:lumMod val="60000"/>
                    <a:lumOff val="40000"/>
                  </a:schemeClr>
                </a:solidFill>
              </a:rPr>
              <a:t>Central </a:t>
            </a:r>
            <a:r>
              <a:rPr lang="en-US" b="1" dirty="0">
                <a:solidFill>
                  <a:schemeClr val="tx2">
                    <a:lumMod val="60000"/>
                    <a:lumOff val="40000"/>
                  </a:schemeClr>
                </a:solidFill>
              </a:rPr>
              <a:t>banks </a:t>
            </a:r>
            <a:r>
              <a:rPr lang="en-US" b="1" dirty="0" smtClean="0">
                <a:solidFill>
                  <a:schemeClr val="tx2">
                    <a:lumMod val="60000"/>
                    <a:lumOff val="40000"/>
                  </a:schemeClr>
                </a:solidFill>
              </a:rPr>
              <a:t>focus </a:t>
            </a:r>
            <a:r>
              <a:rPr lang="en-US" b="1" dirty="0">
                <a:solidFill>
                  <a:schemeClr val="tx2">
                    <a:lumMod val="60000"/>
                    <a:lumOff val="40000"/>
                  </a:schemeClr>
                </a:solidFill>
              </a:rPr>
              <a:t>on the monetary </a:t>
            </a:r>
            <a:r>
              <a:rPr lang="en-US" b="1" dirty="0" smtClean="0">
                <a:solidFill>
                  <a:schemeClr val="tx2">
                    <a:lumMod val="60000"/>
                    <a:lumOff val="40000"/>
                  </a:schemeClr>
                </a:solidFill>
              </a:rPr>
              <a:t>policy-Head Lines </a:t>
            </a:r>
            <a:r>
              <a:rPr lang="en-US" b="1" dirty="0">
                <a:solidFill>
                  <a:schemeClr val="tx2">
                    <a:lumMod val="60000"/>
                    <a:lumOff val="40000"/>
                  </a:schemeClr>
                </a:solidFill>
              </a:rPr>
              <a:t/>
            </a:r>
            <a:br>
              <a:rPr lang="en-US" b="1" dirty="0">
                <a:solidFill>
                  <a:schemeClr val="tx2">
                    <a:lumMod val="60000"/>
                    <a:lumOff val="40000"/>
                  </a:schemeClr>
                </a:solidFill>
              </a:rPr>
            </a:br>
            <a:endParaRPr lang="en-US" b="1" dirty="0">
              <a:solidFill>
                <a:schemeClr val="tx2">
                  <a:lumMod val="60000"/>
                  <a:lumOff val="40000"/>
                </a:schemeClr>
              </a:solidFill>
            </a:endParaRPr>
          </a:p>
        </p:txBody>
      </p:sp>
      <p:sp>
        <p:nvSpPr>
          <p:cNvPr id="3" name="Content Placeholder 2"/>
          <p:cNvSpPr>
            <a:spLocks noGrp="1"/>
          </p:cNvSpPr>
          <p:nvPr>
            <p:ph idx="1"/>
          </p:nvPr>
        </p:nvSpPr>
        <p:spPr/>
        <p:txBody>
          <a:bodyPr>
            <a:normAutofit lnSpcReduction="10000"/>
          </a:bodyPr>
          <a:lstStyle/>
          <a:p>
            <a:r>
              <a:rPr lang="en-US" sz="1800" dirty="0"/>
              <a:t>Several reforms are also underway with a view to improving the regulatory framework </a:t>
            </a:r>
            <a:r>
              <a:rPr lang="en-US" sz="1800" b="1" dirty="0"/>
              <a:t>of the financial system in the </a:t>
            </a:r>
            <a:r>
              <a:rPr lang="en-US" sz="1800" b="1" dirty="0" smtClean="0"/>
              <a:t>Union WAMU</a:t>
            </a:r>
            <a:r>
              <a:rPr lang="en-US" sz="1800" dirty="0" smtClean="0"/>
              <a:t>. </a:t>
            </a:r>
            <a:r>
              <a:rPr lang="en-US" sz="1800" dirty="0"/>
              <a:t>These notably include projects focusing on: </a:t>
            </a:r>
            <a:endParaRPr lang="en-US" sz="1800" dirty="0" smtClean="0"/>
          </a:p>
          <a:p>
            <a:r>
              <a:rPr lang="en-US" sz="1800" dirty="0" smtClean="0"/>
              <a:t>the </a:t>
            </a:r>
            <a:r>
              <a:rPr lang="en-US" sz="1800" dirty="0"/>
              <a:t>adoption of macro-prudential supervision indicators for the banking and financial </a:t>
            </a:r>
            <a:r>
              <a:rPr lang="en-US" sz="1800" dirty="0" smtClean="0"/>
              <a:t>sector; </a:t>
            </a:r>
          </a:p>
          <a:p>
            <a:r>
              <a:rPr lang="en-US" sz="1800" dirty="0" smtClean="0"/>
              <a:t>the </a:t>
            </a:r>
            <a:r>
              <a:rPr lang="en-US" sz="1800" dirty="0"/>
              <a:t>identification of banking institutions with systemic importance, consolidated monitoring of banking groups and supplementary supervision of financial </a:t>
            </a:r>
            <a:r>
              <a:rPr lang="en-US" sz="1800" dirty="0" smtClean="0"/>
              <a:t>groups;</a:t>
            </a:r>
          </a:p>
          <a:p>
            <a:r>
              <a:rPr lang="en-US" sz="1800" dirty="0"/>
              <a:t> </a:t>
            </a:r>
            <a:r>
              <a:rPr lang="en-US" sz="1800" dirty="0" smtClean="0"/>
              <a:t>Managing credit Risk and liquidity  of banks to enhance the Price stability of WAMU;</a:t>
            </a:r>
          </a:p>
          <a:p>
            <a:r>
              <a:rPr lang="en-US" sz="1800" dirty="0"/>
              <a:t>he level and structure of an economy's debt, especially if denominated in foreign currency, can hinder the central bank's ability to pursue its monetary objectives; A depreciation of local currencies may also lead to vulnerabilities in areas where foreign currency assets or earnings are insufficient to offset foreign currency liabilities, which may be a problem for some CENTRAL banks in Africa (the banking sectors of The Gambia and Rwanda, for example, had net open positions in slightly negative currencies in 2017).</a:t>
            </a:r>
            <a:endParaRPr lang="fr-FR" sz="1800" dirty="0"/>
          </a:p>
          <a:p>
            <a:endParaRPr lang="en-US" sz="1800" dirty="0" smtClean="0"/>
          </a:p>
          <a:p>
            <a:endParaRPr lang="en-GB" sz="1800" dirty="0"/>
          </a:p>
          <a:p>
            <a:endParaRPr lang="en-US" dirty="0"/>
          </a:p>
        </p:txBody>
      </p:sp>
    </p:spTree>
    <p:extLst>
      <p:ext uri="{BB962C8B-B14F-4D97-AF65-F5344CB8AC3E}">
        <p14:creationId xmlns:p14="http://schemas.microsoft.com/office/powerpoint/2010/main" val="1493279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pPr lvl="0"/>
            <a:r>
              <a:rPr lang="en-US" dirty="0" smtClean="0"/>
              <a:t/>
            </a:r>
            <a:br>
              <a:rPr lang="en-US" dirty="0" smtClean="0"/>
            </a:br>
            <a:r>
              <a:rPr lang="en-US" b="1" dirty="0" smtClean="0">
                <a:solidFill>
                  <a:schemeClr val="tx2">
                    <a:lumMod val="60000"/>
                    <a:lumOff val="40000"/>
                  </a:schemeClr>
                </a:solidFill>
              </a:rPr>
              <a:t>Central </a:t>
            </a:r>
            <a:r>
              <a:rPr lang="en-US" b="1" dirty="0">
                <a:solidFill>
                  <a:schemeClr val="tx2">
                    <a:lumMod val="60000"/>
                    <a:lumOff val="40000"/>
                  </a:schemeClr>
                </a:solidFill>
              </a:rPr>
              <a:t>banks </a:t>
            </a:r>
            <a:r>
              <a:rPr lang="en-US" b="1" dirty="0" smtClean="0">
                <a:solidFill>
                  <a:schemeClr val="tx2">
                    <a:lumMod val="60000"/>
                    <a:lumOff val="40000"/>
                  </a:schemeClr>
                </a:solidFill>
              </a:rPr>
              <a:t>focus </a:t>
            </a:r>
            <a:r>
              <a:rPr lang="en-US" b="1" dirty="0">
                <a:solidFill>
                  <a:schemeClr val="tx2">
                    <a:lumMod val="60000"/>
                    <a:lumOff val="40000"/>
                  </a:schemeClr>
                </a:solidFill>
              </a:rPr>
              <a:t>on the monetary policy </a:t>
            </a:r>
            <a:r>
              <a:rPr lang="en-US" b="1" dirty="0" smtClean="0">
                <a:solidFill>
                  <a:schemeClr val="tx2">
                    <a:lumMod val="60000"/>
                    <a:lumOff val="40000"/>
                  </a:schemeClr>
                </a:solidFill>
              </a:rPr>
              <a:t>–Public debt risk management</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sz="1800" dirty="0"/>
              <a:t/>
            </a:r>
            <a:br>
              <a:rPr lang="en-US" sz="1800" dirty="0"/>
            </a:br>
            <a:r>
              <a:rPr lang="en-US" sz="1800" dirty="0">
                <a:solidFill>
                  <a:srgbClr val="212121"/>
                </a:solidFill>
                <a:latin typeface="Roboto"/>
              </a:rPr>
              <a:t>At a time when protectionism is increasing and interest rates are rising elsewhere in the world, there is an urgent need to ensure that the debt of African countries, which is already rising, does not hinder efficiency. their monetary policy</a:t>
            </a:r>
            <a:r>
              <a:rPr lang="en-US" sz="1800" dirty="0" smtClean="0">
                <a:solidFill>
                  <a:srgbClr val="212121"/>
                </a:solidFill>
                <a:latin typeface="Roboto"/>
              </a:rPr>
              <a:t>.</a:t>
            </a:r>
          </a:p>
          <a:p>
            <a:pPr>
              <a:buFont typeface="Wingdings" panose="05000000000000000000" pitchFamily="2" charset="2"/>
              <a:buChar char="§"/>
            </a:pPr>
            <a:r>
              <a:rPr lang="en-US" sz="1800" dirty="0" smtClean="0">
                <a:solidFill>
                  <a:srgbClr val="212121"/>
                </a:solidFill>
                <a:latin typeface="Roboto"/>
              </a:rPr>
              <a:t> </a:t>
            </a:r>
            <a:r>
              <a:rPr lang="en-US" sz="1800" dirty="0">
                <a:solidFill>
                  <a:srgbClr val="212121"/>
                </a:solidFill>
                <a:latin typeface="Roboto"/>
              </a:rPr>
              <a:t>Given the integration of African economies into global value chains, protectionism would likely result in lower export earnings and increased demand for external financing;  rules preventing direct central bank financing by central banks, inflation targeting under monetary policy, and operational independence could help to maintain the effectiveness of monetary policy; </a:t>
            </a:r>
            <a:r>
              <a:rPr lang="en-US" sz="1800" b="1" dirty="0">
                <a:solidFill>
                  <a:srgbClr val="212121"/>
                </a:solidFill>
                <a:latin typeface="Roboto"/>
              </a:rPr>
              <a:t>CENTRAL BANKS IN AFRICA CAN NOT ACT DIRECTLY ON PUBLIC DEBT BUT CAN COMMUNICATE AND ADVISE PUBLIC ENTERPRISES on the impact of the accumulation of debt on monetary policy</a:t>
            </a:r>
            <a:r>
              <a:rPr lang="en-US" sz="1800" dirty="0">
                <a:solidFill>
                  <a:srgbClr val="212121"/>
                </a:solidFill>
                <a:latin typeface="Roboto"/>
              </a:rPr>
              <a:t>; In addition, the National Bank of Rwanda participates in joint committees with the State Treasury and the Debt Management Office to refine the government's macroeconomic policies and forecasts. </a:t>
            </a:r>
            <a:endParaRPr lang="en-US" sz="1800" dirty="0" smtClean="0">
              <a:solidFill>
                <a:srgbClr val="212121"/>
              </a:solidFill>
              <a:latin typeface="Roboto"/>
            </a:endParaRPr>
          </a:p>
          <a:p>
            <a:pPr>
              <a:buFont typeface="Wingdings" panose="05000000000000000000" pitchFamily="2" charset="2"/>
              <a:buChar char="§"/>
            </a:pPr>
            <a:r>
              <a:rPr lang="en-US" sz="1800" dirty="0" smtClean="0">
                <a:solidFill>
                  <a:srgbClr val="212121"/>
                </a:solidFill>
                <a:latin typeface="Roboto"/>
              </a:rPr>
              <a:t>In </a:t>
            </a:r>
            <a:r>
              <a:rPr lang="en-US" sz="1800" dirty="0">
                <a:solidFill>
                  <a:srgbClr val="212121"/>
                </a:solidFill>
                <a:latin typeface="Roboto"/>
              </a:rPr>
              <a:t>Botswana, the central bank advises state-owned companies that are looking to increase their debt.</a:t>
            </a:r>
            <a:endParaRPr lang="fr-FR" sz="1800" dirty="0"/>
          </a:p>
          <a:p>
            <a:endParaRPr lang="fr-FR" sz="1800" dirty="0"/>
          </a:p>
          <a:p>
            <a:endParaRPr lang="fr-FR" sz="1800" dirty="0"/>
          </a:p>
          <a:p>
            <a:endParaRPr lang="en-US" sz="1800" dirty="0" smtClean="0"/>
          </a:p>
          <a:p>
            <a:endParaRPr lang="en-GB" sz="1800" dirty="0"/>
          </a:p>
          <a:p>
            <a:endParaRPr lang="en-US" dirty="0"/>
          </a:p>
        </p:txBody>
      </p:sp>
    </p:spTree>
    <p:extLst>
      <p:ext uri="{BB962C8B-B14F-4D97-AF65-F5344CB8AC3E}">
        <p14:creationId xmlns:p14="http://schemas.microsoft.com/office/powerpoint/2010/main" val="299689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7053"/>
            <a:ext cx="8229600" cy="1270585"/>
          </a:xfrm>
        </p:spPr>
        <p:txBody>
          <a:bodyPr>
            <a:normAutofit fontScale="90000"/>
          </a:bodyPr>
          <a:lstStyle/>
          <a:p>
            <a:pPr lvl="0"/>
            <a:r>
              <a:rPr lang="en-US" dirty="0"/>
              <a:t> </a:t>
            </a:r>
            <a:r>
              <a:rPr lang="en-US" dirty="0" smtClean="0"/>
              <a:t/>
            </a:r>
            <a:br>
              <a:rPr lang="en-US" dirty="0" smtClean="0"/>
            </a:br>
            <a:r>
              <a:rPr lang="en-US" b="1" dirty="0" smtClean="0">
                <a:solidFill>
                  <a:schemeClr val="tx2">
                    <a:lumMod val="60000"/>
                    <a:lumOff val="40000"/>
                  </a:schemeClr>
                </a:solidFill>
              </a:rPr>
              <a:t>Central </a:t>
            </a:r>
            <a:r>
              <a:rPr lang="en-US" b="1" dirty="0">
                <a:solidFill>
                  <a:schemeClr val="tx2">
                    <a:lumMod val="60000"/>
                    <a:lumOff val="40000"/>
                  </a:schemeClr>
                </a:solidFill>
              </a:rPr>
              <a:t>banks Risk  management of electronic money  and Mobile banking   </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world is going digitaly; electronic  and mobile banking is not an option of african central  banks ands a new framework of assessment risks management;</a:t>
            </a:r>
          </a:p>
          <a:p>
            <a:r>
              <a:rPr lang="en-US" dirty="0" smtClean="0"/>
              <a:t>Whole African  informal sector needs more </a:t>
            </a:r>
            <a:r>
              <a:rPr lang="en-US" b="1" dirty="0" smtClean="0"/>
              <a:t>solutions Fintech </a:t>
            </a:r>
            <a:r>
              <a:rPr lang="en-US" dirty="0" smtClean="0"/>
              <a:t>for more financial inclusion;</a:t>
            </a:r>
          </a:p>
          <a:p>
            <a:r>
              <a:rPr lang="en-US" dirty="0"/>
              <a:t>Electronic payment media are likely to figure importantly in the development of electronic commerce, and retail electronic banking services and products, including electronic money, could provide significant new opportunities for banks. Electronic banking may allow banks to expand their markets for traditional deposit-taking and credit extension activities, and to offer new products and services or strengthen their competitive position in offering existing payment services. In addition, electronic banking could reduce operating costs for banks. </a:t>
            </a:r>
          </a:p>
          <a:p>
            <a:endParaRPr lang="en-US" dirty="0"/>
          </a:p>
        </p:txBody>
      </p:sp>
    </p:spTree>
    <p:extLst>
      <p:ext uri="{BB962C8B-B14F-4D97-AF65-F5344CB8AC3E}">
        <p14:creationId xmlns:p14="http://schemas.microsoft.com/office/powerpoint/2010/main" val="2854725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895" y="-454525"/>
            <a:ext cx="10627895" cy="168442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smtClean="0">
                <a:solidFill>
                  <a:schemeClr val="tx2">
                    <a:lumMod val="60000"/>
                    <a:lumOff val="40000"/>
                  </a:schemeClr>
                </a:solidFill>
              </a:rPr>
              <a:t>Examples </a:t>
            </a:r>
            <a:r>
              <a:rPr lang="en-US" b="1" dirty="0">
                <a:solidFill>
                  <a:schemeClr val="tx2">
                    <a:lumMod val="60000"/>
                    <a:lumOff val="40000"/>
                  </a:schemeClr>
                </a:solidFill>
              </a:rPr>
              <a:t>of possible </a:t>
            </a:r>
            <a:r>
              <a:rPr lang="en-US" b="1" dirty="0" smtClean="0">
                <a:solidFill>
                  <a:schemeClr val="tx2">
                    <a:lumMod val="60000"/>
                    <a:lumOff val="40000"/>
                  </a:schemeClr>
                </a:solidFill>
              </a:rPr>
              <a:t>risks </a:t>
            </a:r>
            <a:r>
              <a:rPr lang="en-US" b="1" dirty="0">
                <a:solidFill>
                  <a:schemeClr val="tx2">
                    <a:lumMod val="60000"/>
                    <a:lumOff val="40000"/>
                  </a:schemeClr>
                </a:solidFill>
              </a:rPr>
              <a:t>electronic </a:t>
            </a:r>
            <a:r>
              <a:rPr lang="en-US" b="1" dirty="0" smtClean="0">
                <a:solidFill>
                  <a:schemeClr val="tx2">
                    <a:lumMod val="60000"/>
                    <a:lumOff val="40000"/>
                  </a:schemeClr>
                </a:solidFill>
              </a:rPr>
              <a:t/>
            </a:r>
            <a:br>
              <a:rPr lang="en-US" b="1" dirty="0" smtClean="0">
                <a:solidFill>
                  <a:schemeClr val="tx2">
                    <a:lumMod val="60000"/>
                    <a:lumOff val="40000"/>
                  </a:schemeClr>
                </a:solidFill>
              </a:rPr>
            </a:br>
            <a:r>
              <a:rPr lang="en-US" b="1" dirty="0" smtClean="0">
                <a:solidFill>
                  <a:schemeClr val="tx2">
                    <a:lumMod val="60000"/>
                    <a:lumOff val="40000"/>
                  </a:schemeClr>
                </a:solidFill>
              </a:rPr>
              <a:t>banking </a:t>
            </a:r>
            <a:r>
              <a:rPr lang="en-US" b="1" dirty="0">
                <a:solidFill>
                  <a:schemeClr val="tx2">
                    <a:lumMod val="60000"/>
                    <a:lumOff val="40000"/>
                  </a:schemeClr>
                </a:solidFill>
              </a:rPr>
              <a:t>and electronic money </a:t>
            </a:r>
            <a:r>
              <a:rPr lang="en-US" b="1" dirty="0" smtClean="0">
                <a:solidFill>
                  <a:schemeClr val="tx2">
                    <a:lumMod val="60000"/>
                    <a:lumOff val="40000"/>
                  </a:schemeClr>
                </a:solidFill>
              </a:rPr>
              <a:t/>
            </a:r>
            <a:br>
              <a:rPr lang="en-US" b="1" dirty="0" smtClean="0">
                <a:solidFill>
                  <a:schemeClr val="tx2">
                    <a:lumMod val="60000"/>
                    <a:lumOff val="40000"/>
                  </a:schemeClr>
                </a:solidFill>
              </a:rPr>
            </a:b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a:xfrm>
            <a:off x="457200" y="1407088"/>
            <a:ext cx="8229600" cy="4719075"/>
          </a:xfrm>
        </p:spPr>
        <p:txBody>
          <a:bodyPr>
            <a:normAutofit fontScale="92500" lnSpcReduction="10000"/>
          </a:bodyPr>
          <a:lstStyle/>
          <a:p>
            <a:r>
              <a:rPr lang="en-US" dirty="0" smtClean="0"/>
              <a:t>the </a:t>
            </a:r>
            <a:r>
              <a:rPr lang="en-US" b="1" dirty="0"/>
              <a:t>Basle </a:t>
            </a:r>
            <a:r>
              <a:rPr lang="en-US" b="1" dirty="0" smtClean="0"/>
              <a:t>Committee since 1998 </a:t>
            </a:r>
            <a:r>
              <a:rPr lang="en-US" dirty="0" smtClean="0"/>
              <a:t>recognizes </a:t>
            </a:r>
            <a:r>
              <a:rPr lang="en-US" dirty="0"/>
              <a:t>that along with the </a:t>
            </a:r>
            <a:r>
              <a:rPr lang="en-US" dirty="0" smtClean="0"/>
              <a:t>benefits</a:t>
            </a:r>
            <a:r>
              <a:rPr lang="en-US" dirty="0"/>
              <a:t> </a:t>
            </a:r>
            <a:r>
              <a:rPr lang="en-US" dirty="0" smtClean="0"/>
              <a:t>but electronic </a:t>
            </a:r>
            <a:r>
              <a:rPr lang="en-US" dirty="0"/>
              <a:t>banking and electronic money activities carry risks for banking </a:t>
            </a:r>
            <a:r>
              <a:rPr lang="en-US" dirty="0" smtClean="0"/>
              <a:t>organizations, </a:t>
            </a:r>
            <a:r>
              <a:rPr lang="en-US" dirty="0"/>
              <a:t>and these risks must be balanced against the benefits. </a:t>
            </a:r>
            <a:endParaRPr lang="en-US" dirty="0" smtClean="0"/>
          </a:p>
          <a:p>
            <a:r>
              <a:rPr lang="en-US" dirty="0" smtClean="0"/>
              <a:t>The </a:t>
            </a:r>
            <a:r>
              <a:rPr lang="en-US" dirty="0"/>
              <a:t>matrix below provides examples of possible risks banks may face in engaging in electronic banking and electronic money activities, and notes possible measures banks may use to manage such risks. The list is representative rather than exhaustive. </a:t>
            </a:r>
          </a:p>
          <a:p>
            <a:endParaRPr lang="en-US" dirty="0"/>
          </a:p>
          <a:p>
            <a:endParaRPr lang="en-US" dirty="0"/>
          </a:p>
        </p:txBody>
      </p:sp>
    </p:spTree>
    <p:extLst>
      <p:ext uri="{BB962C8B-B14F-4D97-AF65-F5344CB8AC3E}">
        <p14:creationId xmlns:p14="http://schemas.microsoft.com/office/powerpoint/2010/main" val="1330034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895" y="-454525"/>
            <a:ext cx="10627895" cy="168442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solidFill>
                  <a:schemeClr val="tx2">
                    <a:lumMod val="60000"/>
                    <a:lumOff val="40000"/>
                  </a:schemeClr>
                </a:solidFill>
              </a:rPr>
              <a:t>Examples </a:t>
            </a:r>
            <a:r>
              <a:rPr lang="en-US" b="1" dirty="0">
                <a:solidFill>
                  <a:schemeClr val="tx2">
                    <a:lumMod val="60000"/>
                    <a:lumOff val="40000"/>
                  </a:schemeClr>
                </a:solidFill>
              </a:rPr>
              <a:t>of possible </a:t>
            </a:r>
            <a:r>
              <a:rPr lang="en-US" b="1" dirty="0" smtClean="0">
                <a:solidFill>
                  <a:schemeClr val="tx2">
                    <a:lumMod val="60000"/>
                    <a:lumOff val="40000"/>
                  </a:schemeClr>
                </a:solidFill>
              </a:rPr>
              <a:t>risks </a:t>
            </a:r>
            <a:r>
              <a:rPr lang="en-US" b="1" dirty="0">
                <a:solidFill>
                  <a:schemeClr val="tx2">
                    <a:lumMod val="60000"/>
                    <a:lumOff val="40000"/>
                  </a:schemeClr>
                </a:solidFill>
              </a:rPr>
              <a:t>electronic </a:t>
            </a:r>
            <a:r>
              <a:rPr lang="en-US" b="1" dirty="0" smtClean="0">
                <a:solidFill>
                  <a:schemeClr val="tx2">
                    <a:lumMod val="60000"/>
                    <a:lumOff val="40000"/>
                  </a:schemeClr>
                </a:solidFill>
              </a:rPr>
              <a:t/>
            </a:r>
            <a:br>
              <a:rPr lang="en-US" b="1" dirty="0" smtClean="0">
                <a:solidFill>
                  <a:schemeClr val="tx2">
                    <a:lumMod val="60000"/>
                    <a:lumOff val="40000"/>
                  </a:schemeClr>
                </a:solidFill>
              </a:rPr>
            </a:br>
            <a:r>
              <a:rPr lang="en-US" b="1" dirty="0" smtClean="0">
                <a:solidFill>
                  <a:schemeClr val="tx2">
                    <a:lumMod val="60000"/>
                    <a:lumOff val="40000"/>
                  </a:schemeClr>
                </a:solidFill>
              </a:rPr>
              <a:t>banking </a:t>
            </a:r>
            <a:r>
              <a:rPr lang="en-US" b="1" dirty="0">
                <a:solidFill>
                  <a:schemeClr val="tx2">
                    <a:lumMod val="60000"/>
                    <a:lumOff val="40000"/>
                  </a:schemeClr>
                </a:solidFill>
              </a:rPr>
              <a:t>and electronic money </a:t>
            </a:r>
            <a:r>
              <a:rPr lang="en-US" dirty="0"/>
              <a:t/>
            </a:r>
            <a:br>
              <a:rPr lang="en-US" dirty="0"/>
            </a:br>
            <a:r>
              <a:rPr lang="en-US" dirty="0"/>
              <a:t>    </a:t>
            </a:r>
            <a:br>
              <a:rPr lang="en-US" dirty="0"/>
            </a:b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1895" y="1458410"/>
            <a:ext cx="10213136" cy="5399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35564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895" y="-454525"/>
            <a:ext cx="10627895" cy="1684420"/>
          </a:xfrm>
        </p:spPr>
        <p:txBody>
          <a:bodyPr>
            <a:normAutofit fontScale="90000"/>
          </a:bodyPr>
          <a:lstStyle/>
          <a:p>
            <a:r>
              <a:rPr lang="en-US" b="1" dirty="0" smtClean="0"/>
              <a:t/>
            </a:r>
            <a:br>
              <a:rPr lang="en-US" b="1" dirty="0" smtClean="0"/>
            </a:br>
            <a:r>
              <a:rPr lang="en-US" b="1" dirty="0"/>
              <a:t/>
            </a:r>
            <a:br>
              <a:rPr lang="en-US" b="1" dirty="0"/>
            </a:br>
            <a:r>
              <a:rPr lang="en-US" b="1" dirty="0" smtClean="0">
                <a:solidFill>
                  <a:schemeClr val="tx2">
                    <a:lumMod val="60000"/>
                    <a:lumOff val="40000"/>
                  </a:schemeClr>
                </a:solidFill>
              </a:rPr>
              <a:t>Examples </a:t>
            </a:r>
            <a:r>
              <a:rPr lang="en-US" b="1" dirty="0">
                <a:solidFill>
                  <a:schemeClr val="tx2">
                    <a:lumMod val="60000"/>
                    <a:lumOff val="40000"/>
                  </a:schemeClr>
                </a:solidFill>
              </a:rPr>
              <a:t>of possible </a:t>
            </a:r>
            <a:r>
              <a:rPr lang="en-US" b="1" dirty="0" smtClean="0">
                <a:solidFill>
                  <a:schemeClr val="tx2">
                    <a:lumMod val="60000"/>
                    <a:lumOff val="40000"/>
                  </a:schemeClr>
                </a:solidFill>
              </a:rPr>
              <a:t>risks </a:t>
            </a:r>
            <a:r>
              <a:rPr lang="en-US" b="1" dirty="0">
                <a:solidFill>
                  <a:schemeClr val="tx2">
                    <a:lumMod val="60000"/>
                    <a:lumOff val="40000"/>
                  </a:schemeClr>
                </a:solidFill>
              </a:rPr>
              <a:t>electronic </a:t>
            </a:r>
            <a:r>
              <a:rPr lang="en-US" b="1" dirty="0" smtClean="0">
                <a:solidFill>
                  <a:schemeClr val="tx2">
                    <a:lumMod val="60000"/>
                    <a:lumOff val="40000"/>
                  </a:schemeClr>
                </a:solidFill>
              </a:rPr>
              <a:t/>
            </a:r>
            <a:br>
              <a:rPr lang="en-US" b="1" dirty="0" smtClean="0">
                <a:solidFill>
                  <a:schemeClr val="tx2">
                    <a:lumMod val="60000"/>
                    <a:lumOff val="40000"/>
                  </a:schemeClr>
                </a:solidFill>
              </a:rPr>
            </a:br>
            <a:r>
              <a:rPr lang="en-US" b="1" dirty="0" smtClean="0">
                <a:solidFill>
                  <a:schemeClr val="tx2">
                    <a:lumMod val="60000"/>
                    <a:lumOff val="40000"/>
                  </a:schemeClr>
                </a:solidFill>
              </a:rPr>
              <a:t>banking </a:t>
            </a:r>
            <a:r>
              <a:rPr lang="en-US" b="1" dirty="0">
                <a:solidFill>
                  <a:schemeClr val="tx2">
                    <a:lumMod val="60000"/>
                    <a:lumOff val="40000"/>
                  </a:schemeClr>
                </a:solidFill>
              </a:rPr>
              <a:t>and electronic money </a:t>
            </a:r>
            <a:r>
              <a:rPr lang="en-US" dirty="0">
                <a:solidFill>
                  <a:schemeClr val="tx2">
                    <a:lumMod val="60000"/>
                    <a:lumOff val="40000"/>
                  </a:schemeClr>
                </a:solidFill>
              </a:rPr>
              <a:t/>
            </a:r>
            <a:br>
              <a:rPr lang="en-US" dirty="0">
                <a:solidFill>
                  <a:schemeClr val="tx2">
                    <a:lumMod val="60000"/>
                    <a:lumOff val="40000"/>
                  </a:schemeClr>
                </a:solidFill>
              </a:rPr>
            </a:br>
            <a:r>
              <a:rPr lang="en-US" dirty="0">
                <a:solidFill>
                  <a:schemeClr val="tx2">
                    <a:lumMod val="60000"/>
                    <a:lumOff val="40000"/>
                  </a:schemeClr>
                </a:solidFill>
              </a:rPr>
              <a:t>    </a:t>
            </a:r>
            <a:br>
              <a:rPr lang="en-US" dirty="0">
                <a:solidFill>
                  <a:schemeClr val="tx2">
                    <a:lumMod val="60000"/>
                    <a:lumOff val="40000"/>
                  </a:schemeClr>
                </a:solidFill>
              </a:rPr>
            </a:br>
            <a:endParaRPr lang="en-US" dirty="0">
              <a:solidFill>
                <a:schemeClr val="tx2">
                  <a:lumMod val="60000"/>
                  <a:lumOff val="40000"/>
                </a:schemeClr>
              </a:solidFill>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3538" y="1319514"/>
            <a:ext cx="10035250" cy="5347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2924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677" y="539793"/>
            <a:ext cx="7298372" cy="918617"/>
          </a:xfrm>
        </p:spPr>
        <p:txBody>
          <a:bodyPr/>
          <a:lstStyle/>
          <a:p>
            <a:r>
              <a:rPr lang="en-US" b="1" i="1" dirty="0" smtClean="0">
                <a:solidFill>
                  <a:schemeClr val="tx2">
                    <a:lumMod val="60000"/>
                    <a:lumOff val="40000"/>
                  </a:schemeClr>
                </a:solidFill>
              </a:rPr>
              <a:t>Agenda </a:t>
            </a:r>
            <a:endParaRPr lang="en-US" b="1" i="1" dirty="0">
              <a:solidFill>
                <a:schemeClr val="tx2">
                  <a:lumMod val="60000"/>
                  <a:lumOff val="40000"/>
                </a:schemeClr>
              </a:solidFill>
            </a:endParaRPr>
          </a:p>
        </p:txBody>
      </p:sp>
      <p:graphicFrame>
        <p:nvGraphicFramePr>
          <p:cNvPr id="6" name="Diagram 5"/>
          <p:cNvGraphicFramePr/>
          <p:nvPr>
            <p:extLst>
              <p:ext uri="{D42A27DB-BD31-4B8C-83A1-F6EECF244321}">
                <p14:modId xmlns:p14="http://schemas.microsoft.com/office/powerpoint/2010/main" val="3905826835"/>
              </p:ext>
            </p:extLst>
          </p:nvPr>
        </p:nvGraphicFramePr>
        <p:xfrm>
          <a:off x="1000676" y="1603459"/>
          <a:ext cx="7594876" cy="45195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1804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199" y="0"/>
            <a:ext cx="8605777" cy="1417638"/>
          </a:xfrm>
        </p:spPr>
        <p:txBody>
          <a:bodyPr>
            <a:normAutofit fontScale="90000"/>
          </a:bodyPr>
          <a:lstStyle/>
          <a:p>
            <a:pPr lvl="0"/>
            <a:r>
              <a:rPr lang="en-US" dirty="0" smtClean="0"/>
              <a:t/>
            </a:r>
            <a:br>
              <a:rPr lang="en-US" dirty="0" smtClean="0"/>
            </a:br>
            <a:r>
              <a:rPr lang="en-US" b="1" dirty="0" smtClean="0">
                <a:solidFill>
                  <a:schemeClr val="tx2">
                    <a:lumMod val="60000"/>
                    <a:lumOff val="40000"/>
                  </a:schemeClr>
                </a:solidFill>
              </a:rPr>
              <a:t>Promoting  </a:t>
            </a:r>
            <a:r>
              <a:rPr lang="en-US" b="1" dirty="0">
                <a:solidFill>
                  <a:schemeClr val="tx2">
                    <a:lumMod val="60000"/>
                    <a:lumOff val="40000"/>
                  </a:schemeClr>
                </a:solidFill>
              </a:rPr>
              <a:t>actuarial function in </a:t>
            </a:r>
            <a:r>
              <a:rPr lang="en-US" b="1" dirty="0" smtClean="0">
                <a:solidFill>
                  <a:schemeClr val="tx2">
                    <a:lumMod val="60000"/>
                    <a:lumOff val="40000"/>
                  </a:schemeClr>
                </a:solidFill>
              </a:rPr>
              <a:t>risk management </a:t>
            </a:r>
            <a:r>
              <a:rPr lang="en-US" b="1" dirty="0">
                <a:solidFill>
                  <a:schemeClr val="tx2">
                    <a:lumMod val="60000"/>
                    <a:lumOff val="40000"/>
                  </a:schemeClr>
                </a:solidFill>
              </a:rPr>
              <a:t>staff  and use of Big data    </a:t>
            </a:r>
            <a:br>
              <a:rPr lang="en-US" b="1" dirty="0">
                <a:solidFill>
                  <a:schemeClr val="tx2">
                    <a:lumMod val="60000"/>
                    <a:lumOff val="40000"/>
                  </a:schemeClr>
                </a:solidFill>
              </a:rPr>
            </a:br>
            <a:endParaRPr lang="fr-FR" b="1" dirty="0">
              <a:solidFill>
                <a:schemeClr val="tx2">
                  <a:lumMod val="60000"/>
                  <a:lumOff val="40000"/>
                </a:schemeClr>
              </a:solidFill>
            </a:endParaRPr>
          </a:p>
        </p:txBody>
      </p:sp>
      <p:sp>
        <p:nvSpPr>
          <p:cNvPr id="3" name="Espace réservé du contenu 2"/>
          <p:cNvSpPr>
            <a:spLocks noGrp="1"/>
          </p:cNvSpPr>
          <p:nvPr>
            <p:ph idx="1"/>
          </p:nvPr>
        </p:nvSpPr>
        <p:spPr/>
        <p:txBody>
          <a:bodyPr>
            <a:normAutofit/>
          </a:bodyPr>
          <a:lstStyle/>
          <a:p>
            <a:r>
              <a:rPr lang="fr-FR" sz="2400" dirty="0" smtClean="0"/>
              <a:t>Actuaries have the </a:t>
            </a:r>
            <a:r>
              <a:rPr lang="fr-FR" sz="2400" dirty="0" err="1" smtClean="0"/>
              <a:t>tools</a:t>
            </a:r>
            <a:r>
              <a:rPr lang="fr-FR" sz="2400" dirty="0" smtClean="0"/>
              <a:t> and </a:t>
            </a:r>
            <a:r>
              <a:rPr lang="fr-FR" sz="2400" dirty="0" err="1" smtClean="0"/>
              <a:t>skills</a:t>
            </a:r>
            <a:r>
              <a:rPr lang="fr-FR" sz="2400" dirty="0" smtClean="0"/>
              <a:t> in the </a:t>
            </a:r>
            <a:r>
              <a:rPr lang="fr-FR" sz="2400" dirty="0" err="1" smtClean="0"/>
              <a:t>bnaking</a:t>
            </a:r>
            <a:r>
              <a:rPr lang="fr-FR" sz="2400" dirty="0" smtClean="0"/>
              <a:t> </a:t>
            </a:r>
            <a:r>
              <a:rPr lang="fr-FR" sz="2400" dirty="0" err="1" smtClean="0"/>
              <a:t>Risk</a:t>
            </a:r>
            <a:r>
              <a:rPr lang="fr-FR" sz="2400" dirty="0" smtClean="0"/>
              <a:t> management staff (exchange </a:t>
            </a:r>
            <a:r>
              <a:rPr lang="fr-FR" sz="2400" dirty="0" err="1" smtClean="0"/>
              <a:t>risks</a:t>
            </a:r>
            <a:r>
              <a:rPr lang="fr-FR" sz="2400" dirty="0" smtClean="0"/>
              <a:t>- </a:t>
            </a:r>
            <a:r>
              <a:rPr lang="fr-FR" sz="2400" dirty="0" err="1" smtClean="0"/>
              <a:t>credit</a:t>
            </a:r>
            <a:r>
              <a:rPr lang="fr-FR" sz="2400" dirty="0" smtClean="0"/>
              <a:t> </a:t>
            </a:r>
            <a:r>
              <a:rPr lang="fr-FR" sz="2400" dirty="0" err="1" smtClean="0"/>
              <a:t>risk</a:t>
            </a:r>
            <a:r>
              <a:rPr lang="fr-FR" sz="2400" dirty="0" smtClean="0"/>
              <a:t>  </a:t>
            </a:r>
            <a:r>
              <a:rPr lang="fr-FR" sz="2400" dirty="0" err="1" smtClean="0"/>
              <a:t>valuation</a:t>
            </a:r>
            <a:r>
              <a:rPr lang="fr-FR" sz="2400" dirty="0" smtClean="0"/>
              <a:t>-VAR-</a:t>
            </a:r>
            <a:r>
              <a:rPr lang="fr-FR" sz="2400" dirty="0" err="1" smtClean="0"/>
              <a:t>Montecarlo</a:t>
            </a:r>
            <a:r>
              <a:rPr lang="fr-FR" sz="2400" dirty="0" smtClean="0"/>
              <a:t>-stress </a:t>
            </a:r>
            <a:r>
              <a:rPr lang="fr-FR" sz="2400" dirty="0" smtClean="0"/>
              <a:t>Tests) </a:t>
            </a:r>
            <a:r>
              <a:rPr lang="fr-FR" sz="2400" dirty="0" smtClean="0"/>
              <a:t>, A </a:t>
            </a:r>
            <a:r>
              <a:rPr lang="fr-FR" sz="2400" dirty="0" err="1" smtClean="0"/>
              <a:t>strong</a:t>
            </a:r>
            <a:r>
              <a:rPr lang="fr-FR" sz="2400" dirty="0" smtClean="0"/>
              <a:t> Framework of </a:t>
            </a:r>
            <a:r>
              <a:rPr lang="fr-FR" sz="2400" dirty="0" err="1" smtClean="0"/>
              <a:t>Risk</a:t>
            </a:r>
            <a:r>
              <a:rPr lang="fr-FR" sz="2400" dirty="0" smtClean="0"/>
              <a:t> management </a:t>
            </a:r>
            <a:r>
              <a:rPr lang="fr-FR" sz="2400" dirty="0" err="1" smtClean="0"/>
              <a:t>should</a:t>
            </a:r>
            <a:r>
              <a:rPr lang="fr-FR" sz="2400" dirty="0" smtClean="0"/>
              <a:t> value </a:t>
            </a:r>
            <a:r>
              <a:rPr lang="fr-FR" sz="2400" dirty="0" err="1" smtClean="0"/>
              <a:t>this</a:t>
            </a:r>
            <a:r>
              <a:rPr lang="fr-FR" sz="2400" dirty="0" smtClean="0"/>
              <a:t> </a:t>
            </a:r>
            <a:r>
              <a:rPr lang="fr-FR" sz="2400" dirty="0" err="1" smtClean="0"/>
              <a:t>function</a:t>
            </a:r>
            <a:r>
              <a:rPr lang="fr-FR" sz="2400" dirty="0" smtClean="0"/>
              <a:t> ;</a:t>
            </a:r>
          </a:p>
          <a:p>
            <a:r>
              <a:rPr lang="fr-FR" sz="2400" dirty="0" smtClean="0"/>
              <a:t>The World </a:t>
            </a:r>
            <a:r>
              <a:rPr lang="fr-FR" sz="2400" dirty="0" err="1" smtClean="0"/>
              <a:t>is</a:t>
            </a:r>
            <a:r>
              <a:rPr lang="fr-FR" sz="2400" dirty="0" smtClean="0"/>
              <a:t> </a:t>
            </a:r>
            <a:r>
              <a:rPr lang="fr-FR" sz="2400" dirty="0" err="1" smtClean="0"/>
              <a:t>going</a:t>
            </a:r>
            <a:r>
              <a:rPr lang="fr-FR" sz="2400" dirty="0" smtClean="0"/>
              <a:t> digital and  </a:t>
            </a:r>
            <a:r>
              <a:rPr lang="fr-FR" sz="2400" dirty="0" err="1" smtClean="0"/>
              <a:t>what</a:t>
            </a:r>
            <a:r>
              <a:rPr lang="fr-FR" sz="2400" dirty="0" smtClean="0"/>
              <a:t> </a:t>
            </a:r>
            <a:r>
              <a:rPr lang="fr-FR" sz="2400" dirty="0" err="1" smtClean="0"/>
              <a:t>means</a:t>
            </a:r>
            <a:r>
              <a:rPr lang="fr-FR" sz="2400" dirty="0" smtClean="0"/>
              <a:t> </a:t>
            </a:r>
            <a:r>
              <a:rPr lang="fr-FR" sz="2400" dirty="0" err="1" smtClean="0"/>
              <a:t>is</a:t>
            </a:r>
            <a:r>
              <a:rPr lang="fr-FR" sz="2400" dirty="0" smtClean="0"/>
              <a:t> </a:t>
            </a:r>
            <a:r>
              <a:rPr lang="fr-FR" sz="2400" dirty="0" err="1" smtClean="0"/>
              <a:t>opportunities</a:t>
            </a:r>
            <a:r>
              <a:rPr lang="fr-FR" sz="2400" dirty="0" smtClean="0"/>
              <a:t> of </a:t>
            </a:r>
            <a:r>
              <a:rPr lang="fr-FR" sz="2400" dirty="0" err="1" smtClean="0"/>
              <a:t>electronic</a:t>
            </a:r>
            <a:r>
              <a:rPr lang="fr-FR" sz="2400" dirty="0" smtClean="0"/>
              <a:t>/Internet Banking, </a:t>
            </a:r>
            <a:r>
              <a:rPr lang="fr-FR" sz="2400" dirty="0" err="1" smtClean="0"/>
              <a:t>so</a:t>
            </a:r>
            <a:r>
              <a:rPr lang="fr-FR" sz="2400" dirty="0" smtClean="0"/>
              <a:t> Datascientist and </a:t>
            </a:r>
            <a:r>
              <a:rPr lang="fr-FR" sz="2400" dirty="0" err="1" smtClean="0"/>
              <a:t>big</a:t>
            </a:r>
            <a:r>
              <a:rPr lang="fr-FR" sz="2400" dirty="0" smtClean="0"/>
              <a:t> data </a:t>
            </a:r>
            <a:r>
              <a:rPr lang="fr-FR" sz="2400" dirty="0" err="1" smtClean="0"/>
              <a:t>engeeners</a:t>
            </a:r>
            <a:r>
              <a:rPr lang="fr-FR" sz="2400" dirty="0" smtClean="0"/>
              <a:t> </a:t>
            </a:r>
            <a:r>
              <a:rPr lang="fr-FR" sz="2400" dirty="0" err="1" smtClean="0"/>
              <a:t>should</a:t>
            </a:r>
            <a:r>
              <a:rPr lang="fr-FR" sz="2400" dirty="0" smtClean="0"/>
              <a:t> help central Banks to </a:t>
            </a:r>
            <a:r>
              <a:rPr lang="fr-FR" sz="2400" dirty="0" err="1" smtClean="0"/>
              <a:t>detect</a:t>
            </a:r>
            <a:r>
              <a:rPr lang="fr-FR" sz="2400" dirty="0" smtClean="0"/>
              <a:t> </a:t>
            </a:r>
            <a:r>
              <a:rPr lang="fr-FR" sz="2400" dirty="0" err="1" smtClean="0"/>
              <a:t>Frauds</a:t>
            </a:r>
            <a:r>
              <a:rPr lang="fr-FR" sz="2400" dirty="0" smtClean="0"/>
              <a:t> in </a:t>
            </a:r>
            <a:r>
              <a:rPr lang="fr-FR" sz="2400" dirty="0" err="1" smtClean="0"/>
              <a:t>financial</a:t>
            </a:r>
            <a:r>
              <a:rPr lang="fr-FR" sz="2400" dirty="0" smtClean="0"/>
              <a:t> </a:t>
            </a:r>
            <a:r>
              <a:rPr lang="fr-FR" sz="2400" dirty="0" err="1" smtClean="0"/>
              <a:t>transanctions</a:t>
            </a:r>
            <a:r>
              <a:rPr lang="fr-FR" sz="2400" dirty="0" smtClean="0"/>
              <a:t> ( Neural networks-SVM) and help </a:t>
            </a:r>
            <a:r>
              <a:rPr lang="fr-FR" sz="2400" dirty="0" err="1" smtClean="0"/>
              <a:t>banks</a:t>
            </a:r>
            <a:r>
              <a:rPr lang="fr-FR" sz="2400" dirty="0" smtClean="0"/>
              <a:t> to analyse clients </a:t>
            </a:r>
            <a:r>
              <a:rPr lang="fr-FR" sz="2400" dirty="0" err="1" smtClean="0"/>
              <a:t>credits</a:t>
            </a:r>
            <a:r>
              <a:rPr lang="fr-FR" sz="2400" dirty="0" smtClean="0"/>
              <a:t>  </a:t>
            </a:r>
            <a:r>
              <a:rPr lang="fr-FR" sz="2400" dirty="0" smtClean="0"/>
              <a:t>Profils*</a:t>
            </a:r>
            <a:endParaRPr lang="fr-FR" sz="2400" dirty="0"/>
          </a:p>
        </p:txBody>
      </p:sp>
    </p:spTree>
    <p:extLst>
      <p:ext uri="{BB962C8B-B14F-4D97-AF65-F5344CB8AC3E}">
        <p14:creationId xmlns:p14="http://schemas.microsoft.com/office/powerpoint/2010/main" val="2672058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891"/>
            <a:ext cx="8229600" cy="1035467"/>
          </a:xfrm>
        </p:spPr>
        <p:txBody>
          <a:bodyPr>
            <a:normAutofit fontScale="90000"/>
          </a:bodyPr>
          <a:lstStyle/>
          <a:p>
            <a:r>
              <a:rPr lang="en-US" b="1" u="sng" dirty="0" smtClean="0">
                <a:solidFill>
                  <a:schemeClr val="tx2">
                    <a:lumMod val="60000"/>
                    <a:lumOff val="40000"/>
                  </a:schemeClr>
                </a:solidFill>
              </a:rPr>
              <a:t>VIEWS ON AFRICAN Banking  SYSTEM </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US" sz="1400" b="1" dirty="0"/>
              <a:t>I</a:t>
            </a:r>
            <a:r>
              <a:rPr lang="en-US" sz="1400" b="1" dirty="0" smtClean="0"/>
              <a:t>n </a:t>
            </a:r>
            <a:r>
              <a:rPr lang="en-US" sz="1400" b="1" dirty="0"/>
              <a:t>the majority of African countries except south africa</a:t>
            </a:r>
            <a:r>
              <a:rPr lang="en-US" sz="1400" dirty="0"/>
              <a:t>, the financial sector is essentially the banking sector; in developed countries, it also includes the equity and corporate bond market, the insurance </a:t>
            </a:r>
            <a:r>
              <a:rPr lang="en-US" sz="1400" dirty="0" smtClean="0"/>
              <a:t>market, the mutual funds ;</a:t>
            </a:r>
            <a:endParaRPr lang="en-US" sz="1400" dirty="0"/>
          </a:p>
          <a:p>
            <a:r>
              <a:rPr lang="en-US" sz="1400" dirty="0"/>
              <a:t>escaping the contagion of the US high-risk lending crisis 2018 also highlighted weaknesses in the African financial sector and its weak integration into the global financial system;</a:t>
            </a:r>
          </a:p>
          <a:p>
            <a:r>
              <a:rPr lang="en-US" sz="1400" b="1" dirty="0"/>
              <a:t>Banks in Africa also tend to be extremely liqui</a:t>
            </a:r>
            <a:r>
              <a:rPr lang="en-US" sz="1400" dirty="0"/>
              <a:t>d; they benefit from an abundance of deposits, generally put in reserve or invested in instruments (often governmental) of the money market in the short term. It would seem, therefore, that African bankers have little incentive to develop loans to SMEs;</a:t>
            </a:r>
          </a:p>
          <a:p>
            <a:r>
              <a:rPr lang="en-US" sz="1400" dirty="0"/>
              <a:t>it is difficult to develop a strong capital market infrastructure on the basis of such a weak banking sector;</a:t>
            </a:r>
          </a:p>
          <a:p>
            <a:r>
              <a:rPr lang="en-US" sz="1400" dirty="0"/>
              <a:t>The majority of banks tend to lend to governments through, among other things, buying treasury bills. The amounts of government bonds and loans granted to public enterprises are, by the way, much higher than in any other region;</a:t>
            </a:r>
          </a:p>
          <a:p>
            <a:pPr marL="0" indent="0">
              <a:buNone/>
            </a:pPr>
            <a:endParaRPr lang="en-US" sz="1400" dirty="0"/>
          </a:p>
          <a:p>
            <a:r>
              <a:rPr lang="en-US" sz="1400" dirty="0"/>
              <a:t>Recent work shows the close correlation between the size and efficiency of the financial and banking markets. A well-developed banking sector therefore appears to be a precondition for the emergence and expansion of a </a:t>
            </a:r>
            <a:r>
              <a:rPr lang="en-US" sz="1400" dirty="0" smtClean="0"/>
              <a:t>financial markets-and stocks markets,</a:t>
            </a:r>
            <a:endParaRPr lang="fr-FR" sz="1400" dirty="0"/>
          </a:p>
          <a:p>
            <a:endParaRPr lang="fr-FR" sz="1400" dirty="0" smtClean="0"/>
          </a:p>
          <a:p>
            <a:endParaRPr lang="fr-FR" sz="1400" dirty="0"/>
          </a:p>
          <a:p>
            <a:endParaRPr lang="en-US" dirty="0"/>
          </a:p>
        </p:txBody>
      </p:sp>
    </p:spTree>
    <p:extLst>
      <p:ext uri="{BB962C8B-B14F-4D97-AF65-F5344CB8AC3E}">
        <p14:creationId xmlns:p14="http://schemas.microsoft.com/office/powerpoint/2010/main" val="419104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Banking and stocks markets in africa</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endParaRPr lang="fr-FR" sz="1400" dirty="0"/>
          </a:p>
          <a:p>
            <a:r>
              <a:rPr lang="en-US" sz="1400" dirty="0" smtClean="0"/>
              <a:t>African </a:t>
            </a:r>
            <a:r>
              <a:rPr lang="en-US" sz="1400" dirty="0"/>
              <a:t>financial markets have experienced spectacular growth since the early </a:t>
            </a:r>
            <a:r>
              <a:rPr lang="en-US" sz="1400" dirty="0" smtClean="0"/>
              <a:t>1990 FROM a </a:t>
            </a:r>
            <a:r>
              <a:rPr lang="en-US" sz="1400" dirty="0"/>
              <a:t>dozen, they </a:t>
            </a:r>
            <a:r>
              <a:rPr lang="en-US" sz="1400" b="1" dirty="0"/>
              <a:t>are now 23 and cover the entire continent</a:t>
            </a:r>
            <a:r>
              <a:rPr lang="en-US" sz="1400" dirty="0"/>
              <a:t>. Market capitalization has increased </a:t>
            </a:r>
            <a:r>
              <a:rPr lang="en-US" sz="1400" dirty="0" smtClean="0"/>
              <a:t>nine fold, </a:t>
            </a:r>
            <a:r>
              <a:rPr lang="en-US" sz="1400" dirty="0"/>
              <a:t>and more than </a:t>
            </a:r>
            <a:r>
              <a:rPr lang="en-US" sz="1400" b="1" dirty="0" smtClean="0"/>
              <a:t>2000 </a:t>
            </a:r>
            <a:r>
              <a:rPr lang="en-US" sz="1400" b="1" dirty="0"/>
              <a:t>companies are now listed</a:t>
            </a:r>
            <a:r>
              <a:rPr lang="en-US" sz="1400" dirty="0"/>
              <a:t>. However; there are no products that are still derived like CDs or </a:t>
            </a:r>
            <a:r>
              <a:rPr lang="en-US" sz="1400" dirty="0" err="1"/>
              <a:t>CDo</a:t>
            </a:r>
            <a:r>
              <a:rPr lang="en-US" sz="1400" dirty="0"/>
              <a:t> *</a:t>
            </a:r>
          </a:p>
          <a:p>
            <a:r>
              <a:rPr lang="en-US" sz="1400" dirty="0"/>
              <a:t>Thanks to privatization programs, hundreds of thousands of Africans have become shareholders of the big companies in their countries. Popular shareholding and capital participation of employees;</a:t>
            </a:r>
          </a:p>
          <a:p>
            <a:endParaRPr lang="en-US" sz="1400" dirty="0"/>
          </a:p>
          <a:p>
            <a:r>
              <a:rPr lang="en-US" sz="1400" b="1" dirty="0"/>
              <a:t>Two indicators are used to measure the structure of a financial system</a:t>
            </a:r>
            <a:r>
              <a:rPr lang="en-US" sz="1400" dirty="0"/>
              <a:t>. The first, called "activity-structure", measures the importance of stock exchanges versus banks in a country's financial system. The second, called "restriction", measures the regulatory restrictions imposed on banking activities. To examine the impact of the level of development of finance, a global indicator - called "activity-finance" - takes into account both the development of banks and stock exchanges.</a:t>
            </a:r>
          </a:p>
          <a:p>
            <a:pPr marL="0" indent="0">
              <a:buNone/>
            </a:pPr>
            <a:r>
              <a:rPr lang="en-US" sz="1400" dirty="0" smtClean="0"/>
              <a:t> </a:t>
            </a:r>
            <a:endParaRPr lang="en-US" sz="1400" dirty="0"/>
          </a:p>
          <a:p>
            <a:r>
              <a:rPr lang="en-US" sz="1400" dirty="0"/>
              <a:t>the banking sectors in this zone are generally small - a small number of establishments - and their penetration rates in the economy and in the population remain limited. Business access to banking is difficult, and less than 20% of individuals have a bank account.</a:t>
            </a:r>
            <a:endParaRPr lang="fr-FR" sz="1400" dirty="0"/>
          </a:p>
          <a:p>
            <a:endParaRPr lang="en-US" dirty="0"/>
          </a:p>
        </p:txBody>
      </p:sp>
    </p:spTree>
    <p:extLst>
      <p:ext uri="{BB962C8B-B14F-4D97-AF65-F5344CB8AC3E}">
        <p14:creationId xmlns:p14="http://schemas.microsoft.com/office/powerpoint/2010/main" val="1484759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Banking and stocks markets in africa</a:t>
            </a:r>
            <a:br>
              <a:rPr lang="en-US" b="1" u="sng" dirty="0" smtClean="0">
                <a:solidFill>
                  <a:schemeClr val="tx2">
                    <a:lumMod val="60000"/>
                    <a:lumOff val="40000"/>
                  </a:schemeClr>
                </a:solidFill>
              </a:rPr>
            </a:br>
            <a:r>
              <a:rPr lang="en-US" b="1" u="sng" dirty="0">
                <a:solidFill>
                  <a:schemeClr val="tx2">
                    <a:lumMod val="60000"/>
                    <a:lumOff val="40000"/>
                  </a:schemeClr>
                </a:solidFill>
              </a:rPr>
              <a:t>-</a:t>
            </a:r>
            <a:r>
              <a:rPr lang="en-US" b="1" u="sng" dirty="0" smtClean="0">
                <a:solidFill>
                  <a:schemeClr val="tx2">
                    <a:lumMod val="60000"/>
                    <a:lumOff val="40000"/>
                  </a:schemeClr>
                </a:solidFill>
              </a:rPr>
              <a:t>few  statistics </a:t>
            </a:r>
            <a:endParaRPr lang="en-US" b="1" u="sng" dirty="0">
              <a:solidFill>
                <a:schemeClr val="tx2">
                  <a:lumMod val="60000"/>
                  <a:lumOff val="40000"/>
                </a:schemeClr>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7241" y="1417638"/>
            <a:ext cx="9734309" cy="5272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1861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60000"/>
                    <a:lumOff val="40000"/>
                  </a:schemeClr>
                </a:solidFill>
              </a:rPr>
              <a:t>Banking and stocks markets in africa</a:t>
            </a:r>
            <a:br>
              <a:rPr lang="en-US" b="1" dirty="0" smtClean="0">
                <a:solidFill>
                  <a:schemeClr val="tx2">
                    <a:lumMod val="60000"/>
                    <a:lumOff val="40000"/>
                  </a:schemeClr>
                </a:solidFill>
              </a:rPr>
            </a:br>
            <a:r>
              <a:rPr lang="en-US" b="1" dirty="0">
                <a:solidFill>
                  <a:schemeClr val="tx2">
                    <a:lumMod val="60000"/>
                    <a:lumOff val="40000"/>
                  </a:schemeClr>
                </a:solidFill>
              </a:rPr>
              <a:t>-</a:t>
            </a:r>
            <a:r>
              <a:rPr lang="en-US" b="1" dirty="0" smtClean="0">
                <a:solidFill>
                  <a:schemeClr val="tx2">
                    <a:lumMod val="60000"/>
                    <a:lumOff val="40000"/>
                  </a:schemeClr>
                </a:solidFill>
              </a:rPr>
              <a:t>few  statistics </a:t>
            </a:r>
            <a:endParaRPr lang="en-US" b="1" dirty="0">
              <a:solidFill>
                <a:schemeClr val="tx2">
                  <a:lumMod val="60000"/>
                  <a:lumOff val="40000"/>
                </a:schemeClr>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7730" y="1627816"/>
            <a:ext cx="4963003" cy="5039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5702" y="1627817"/>
            <a:ext cx="4618298" cy="4807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5896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60000"/>
                    <a:lumOff val="40000"/>
                  </a:schemeClr>
                </a:solidFill>
              </a:rPr>
              <a:t>Banking and stocks markets in africa</a:t>
            </a:r>
            <a:endParaRPr lang="en-US" b="1" dirty="0">
              <a:solidFill>
                <a:schemeClr val="tx2">
                  <a:lumMod val="60000"/>
                  <a:lumOff val="4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9820918"/>
              </p:ext>
            </p:extLst>
          </p:nvPr>
        </p:nvGraphicFramePr>
        <p:xfrm>
          <a:off x="457200" y="1417638"/>
          <a:ext cx="8229600" cy="4999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8911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421" y="0"/>
            <a:ext cx="9304421" cy="1844842"/>
          </a:xfrm>
        </p:spPr>
        <p:txBody>
          <a:bodyPr>
            <a:normAutofit fontScale="90000"/>
          </a:bodyPr>
          <a:lstStyle/>
          <a:p>
            <a:r>
              <a:rPr lang="en-US" b="1" dirty="0" smtClean="0">
                <a:solidFill>
                  <a:schemeClr val="tx2">
                    <a:lumMod val="60000"/>
                    <a:lumOff val="40000"/>
                  </a:schemeClr>
                </a:solidFill>
              </a:rPr>
              <a:t>FRAMEWORK ON WAMU ZONE MACROPRUDENTIAL BANKING REGULATION</a:t>
            </a:r>
            <a:endParaRPr lang="en-US" b="1" dirty="0">
              <a:solidFill>
                <a:schemeClr val="tx2">
                  <a:lumMod val="60000"/>
                  <a:lumOff val="40000"/>
                </a:schemeClr>
              </a:solidFill>
            </a:endParaRPr>
          </a:p>
        </p:txBody>
      </p:sp>
      <p:sp>
        <p:nvSpPr>
          <p:cNvPr id="3" name="Content Placeholder 2"/>
          <p:cNvSpPr>
            <a:spLocks noGrp="1"/>
          </p:cNvSpPr>
          <p:nvPr>
            <p:ph idx="1"/>
          </p:nvPr>
        </p:nvSpPr>
        <p:spPr>
          <a:xfrm>
            <a:off x="457200" y="1844842"/>
            <a:ext cx="8229600" cy="5414211"/>
          </a:xfrm>
        </p:spPr>
        <p:txBody>
          <a:bodyPr>
            <a:normAutofit/>
          </a:bodyPr>
          <a:lstStyle/>
          <a:p>
            <a:pPr marL="0" indent="0">
              <a:buNone/>
            </a:pPr>
            <a:r>
              <a:rPr lang="en-US" sz="1400" dirty="0"/>
              <a:t>Three main standards are used to assess the solvency of the banks of WAMU (WESTERN AFRICAN MONETARY UNION) </a:t>
            </a:r>
            <a:r>
              <a:rPr lang="en-US" sz="1400" b="1" dirty="0"/>
              <a:t>in phase with </a:t>
            </a:r>
            <a:r>
              <a:rPr lang="en-US" sz="1400" b="1" dirty="0" smtClean="0"/>
              <a:t>Basel Guidelines:</a:t>
            </a:r>
          </a:p>
          <a:p>
            <a:pPr>
              <a:buFont typeface="Wingdings" panose="05000000000000000000" pitchFamily="2" charset="2"/>
              <a:buChar char="q"/>
            </a:pPr>
            <a:r>
              <a:rPr lang="en-US" sz="1400" dirty="0" smtClean="0"/>
              <a:t> The </a:t>
            </a:r>
            <a:r>
              <a:rPr lang="en-US" sz="1400" dirty="0"/>
              <a:t>representation of the minimum capital, the rules of coverage of risks and those relating to the limitation of fixed assets and participations, in liaison with the level of regulatory capital of each bank</a:t>
            </a:r>
            <a:r>
              <a:rPr lang="en-US" sz="1400" dirty="0" smtClean="0"/>
              <a:t>.</a:t>
            </a:r>
          </a:p>
          <a:p>
            <a:pPr>
              <a:buFont typeface="Wingdings" panose="05000000000000000000" pitchFamily="2" charset="2"/>
              <a:buChar char="q"/>
            </a:pPr>
            <a:r>
              <a:rPr lang="en-US" sz="1400" dirty="0" smtClean="0"/>
              <a:t> </a:t>
            </a:r>
            <a:r>
              <a:rPr lang="en-US" sz="1400" dirty="0"/>
              <a:t>The representation of the minimum capital requires UEMOA credit institutions to hold at any time basic capital at least equal to the legal minimum capital or fixed in the approval decision (1 MFF CFA</a:t>
            </a:r>
            <a:r>
              <a:rPr lang="en-US" sz="1400" dirty="0" smtClean="0"/>
              <a:t>).</a:t>
            </a:r>
          </a:p>
          <a:p>
            <a:pPr>
              <a:buFont typeface="Wingdings" panose="05000000000000000000" pitchFamily="2" charset="2"/>
              <a:buChar char="q"/>
            </a:pPr>
            <a:r>
              <a:rPr lang="en-US" sz="1400" dirty="0" smtClean="0"/>
              <a:t> </a:t>
            </a:r>
            <a:r>
              <a:rPr lang="en-US" sz="1400" dirty="0"/>
              <a:t>As at December 31, 2010, </a:t>
            </a:r>
            <a:r>
              <a:rPr lang="en-US" sz="1400" b="1" dirty="0"/>
              <a:t>76% of banks meet this requirement. The capital and dividend limitation ratio aims to ensure that banks finance their fixed assets with own resources. For this purpose, the total amount of fixed assets and investments may not exceed 100% of banks' actual capital</a:t>
            </a:r>
            <a:r>
              <a:rPr lang="en-US" sz="1400" dirty="0"/>
              <a:t>. From 2001 to 2009, this ratio decreased to 82% in 2010.  One of the prudential ratios that is more specifically related to good governance is that of the indebtedness of staff and directors (agents and directors) on own funds that must not exceed 20% (it is specific to Central Africa). and West). </a:t>
            </a:r>
            <a:endParaRPr lang="en-US" sz="1400" dirty="0" smtClean="0"/>
          </a:p>
          <a:p>
            <a:pPr>
              <a:buFont typeface="Wingdings" panose="05000000000000000000" pitchFamily="2" charset="2"/>
              <a:buChar char="q"/>
            </a:pPr>
            <a:r>
              <a:rPr lang="en-US" sz="1400" dirty="0" smtClean="0"/>
              <a:t>The </a:t>
            </a:r>
            <a:r>
              <a:rPr lang="en-US" sz="1400" dirty="0"/>
              <a:t>granting of internal loans must comply with the principles ensuring the safety and soundness of the bank. Intended to prevent liquidity risks in the very short term of the banking system, the liquidity ratio requires banks sufficient funds or jobs whose residual duration does not exceed three months to cover, at least 75% , their liabilities of the same maturity</a:t>
            </a:r>
            <a:r>
              <a:rPr lang="en-US" sz="1400" b="1" dirty="0"/>
              <a:t>. On average, 63% of banks comply with this standard in WAEMU over the period 2000-2010. The central bank focuses on the risk management of credit risks; liquidity </a:t>
            </a:r>
            <a:r>
              <a:rPr lang="en-US" sz="1400" b="1" dirty="0" smtClean="0"/>
              <a:t>and systemic  Risk,</a:t>
            </a:r>
            <a:endParaRPr lang="fr-FR" sz="1400" b="1" dirty="0"/>
          </a:p>
          <a:p>
            <a:pPr>
              <a:buFont typeface="Wingdings" charset="2"/>
              <a:buChar char="q"/>
            </a:pPr>
            <a:endParaRPr lang="fr-FR" sz="1400" dirty="0" smtClean="0"/>
          </a:p>
          <a:p>
            <a:pPr>
              <a:buFont typeface="Wingdings" charset="2"/>
              <a:buChar char="q"/>
            </a:pPr>
            <a:endParaRPr lang="fr-FR" sz="1400" dirty="0" smtClean="0"/>
          </a:p>
          <a:p>
            <a:endParaRPr lang="fr-FR" sz="1400" dirty="0" smtClean="0"/>
          </a:p>
          <a:p>
            <a:endParaRPr lang="fr-FR" sz="1400" dirty="0"/>
          </a:p>
          <a:p>
            <a:endParaRPr lang="en-US" sz="1400" dirty="0"/>
          </a:p>
        </p:txBody>
      </p:sp>
    </p:spTree>
    <p:extLst>
      <p:ext uri="{BB962C8B-B14F-4D97-AF65-F5344CB8AC3E}">
        <p14:creationId xmlns:p14="http://schemas.microsoft.com/office/powerpoint/2010/main" val="2951524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36" y="-30257"/>
            <a:ext cx="9304421" cy="1844842"/>
          </a:xfrm>
        </p:spPr>
        <p:txBody>
          <a:bodyPr>
            <a:normAutofit fontScale="90000"/>
          </a:bodyPr>
          <a:lstStyle/>
          <a:p>
            <a:r>
              <a:rPr lang="en-US" b="1" dirty="0" smtClean="0">
                <a:solidFill>
                  <a:schemeClr val="tx2">
                    <a:lumMod val="60000"/>
                    <a:lumOff val="40000"/>
                  </a:schemeClr>
                </a:solidFill>
              </a:rPr>
              <a:t>FRAMEWORK ON WAMU ZONE MACROPRUDENTIAL BANKING REGULATION</a:t>
            </a:r>
            <a:endParaRPr lang="en-US" b="1" dirty="0">
              <a:solidFill>
                <a:schemeClr val="tx2">
                  <a:lumMod val="60000"/>
                  <a:lumOff val="40000"/>
                </a:schemeClr>
              </a:solidFill>
            </a:endParaRPr>
          </a:p>
        </p:txBody>
      </p:sp>
      <p:sp>
        <p:nvSpPr>
          <p:cNvPr id="3" name="Content Placeholder 2"/>
          <p:cNvSpPr>
            <a:spLocks noGrp="1"/>
          </p:cNvSpPr>
          <p:nvPr>
            <p:ph idx="1"/>
          </p:nvPr>
        </p:nvSpPr>
        <p:spPr>
          <a:xfrm>
            <a:off x="1" y="1814585"/>
            <a:ext cx="9143999" cy="5444468"/>
          </a:xfrm>
        </p:spPr>
        <p:txBody>
          <a:bodyPr>
            <a:normAutofit/>
          </a:bodyPr>
          <a:lstStyle/>
          <a:p>
            <a:pPr marL="0" indent="0">
              <a:buNone/>
            </a:pPr>
            <a:endParaRPr lang="fr-FR" sz="1400" dirty="0" smtClean="0"/>
          </a:p>
          <a:p>
            <a:r>
              <a:rPr lang="en-US" sz="1400" b="1" dirty="0"/>
              <a:t>The portfolio structure ratio is based on the system of classification agreement</a:t>
            </a:r>
            <a:r>
              <a:rPr lang="en-US" sz="1400" dirty="0"/>
              <a:t>s of the central bank, the ultimate goal being to encourage banks to hold healthy assets that can be used to support refinancing of the central bank and put in place a qualitative monitoring tool for their loan portfolio. It is defined as a ratio between the outstanding loans benefiting from the classification agreements issued by the issuing institution to the reporting bank and the total gross credits of the institution concerned. Thus, credit institutions are required to comply with the rule setting a minimum ratio of 60% between healthy loans outstanding with central bank classification agreements and the total volume of their portfolio. At the end of December 2010, no bank respects this ratio, two less than in 2009</a:t>
            </a:r>
            <a:r>
              <a:rPr lang="en-US" sz="1400" dirty="0" smtClean="0"/>
              <a:t>.</a:t>
            </a:r>
          </a:p>
          <a:p>
            <a:r>
              <a:rPr lang="en-US" sz="1400" dirty="0" smtClean="0"/>
              <a:t>Thus</a:t>
            </a:r>
            <a:r>
              <a:rPr lang="en-US" sz="1400" dirty="0"/>
              <a:t>, even though WAEMU banks are generally making efforts, compliance with prudential rules is still weak and certain standards are not in line with international provisions, particularly on risk concentration (IMF, 2012, p.14). </a:t>
            </a:r>
            <a:endParaRPr lang="en-US" sz="1400" dirty="0" smtClean="0"/>
          </a:p>
          <a:p>
            <a:r>
              <a:rPr lang="en-US" sz="1400" dirty="0"/>
              <a:t> AND ANYWHERE </a:t>
            </a:r>
            <a:r>
              <a:rPr lang="en-US" sz="1400" b="1" dirty="0"/>
              <a:t>An approach to capital regulation, based on the theory of incentives, is developed by Besanko </a:t>
            </a:r>
            <a:r>
              <a:rPr lang="en-US" sz="1400" b="1" dirty="0" smtClean="0"/>
              <a:t>and</a:t>
            </a:r>
          </a:p>
          <a:p>
            <a:pPr marL="0" indent="0">
              <a:buNone/>
            </a:pPr>
            <a:r>
              <a:rPr lang="en-US" sz="1400" b="1" dirty="0" smtClean="0"/>
              <a:t> </a:t>
            </a:r>
            <a:r>
              <a:rPr lang="en-US" sz="1400" b="1" dirty="0" err="1"/>
              <a:t>Kanatas</a:t>
            </a:r>
            <a:r>
              <a:rPr lang="en-US" sz="1400" b="1" dirty="0"/>
              <a:t> (1996</a:t>
            </a:r>
            <a:r>
              <a:rPr lang="en-US" sz="1400" dirty="0"/>
              <a:t>). The latter reason in an imperfect information environment. If a bank makes a forced </a:t>
            </a:r>
            <a:r>
              <a:rPr lang="en-US" sz="1400" dirty="0" smtClean="0"/>
              <a:t>recapitalization</a:t>
            </a:r>
          </a:p>
          <a:p>
            <a:pPr marL="0" indent="0">
              <a:buNone/>
            </a:pPr>
            <a:r>
              <a:rPr lang="en-US" sz="1400" dirty="0" smtClean="0"/>
              <a:t> </a:t>
            </a:r>
            <a:r>
              <a:rPr lang="en-US" sz="1400" dirty="0"/>
              <a:t>to </a:t>
            </a:r>
            <a:r>
              <a:rPr lang="en-US" sz="1400" dirty="0" smtClean="0"/>
              <a:t>meet  </a:t>
            </a:r>
            <a:r>
              <a:rPr lang="en-US" sz="1400" dirty="0"/>
              <a:t>the imposed requirements, the price of its shares will fall (Barth et al., 2004, Kopecky and VanHoose, 2012). </a:t>
            </a:r>
            <a:endParaRPr lang="en-US" sz="1400" dirty="0" smtClean="0"/>
          </a:p>
          <a:p>
            <a:pPr marL="0" indent="0">
              <a:buNone/>
            </a:pPr>
            <a:r>
              <a:rPr lang="en-US" sz="1400" dirty="0" smtClean="0"/>
              <a:t>This </a:t>
            </a:r>
            <a:r>
              <a:rPr lang="en-US" sz="1400" dirty="0"/>
              <a:t>decrease comes from the reduction in the effort made by the former shareholders (insiders) in the financing of </a:t>
            </a:r>
            <a:r>
              <a:rPr lang="en-US" sz="1400" dirty="0" smtClean="0"/>
              <a:t>risky</a:t>
            </a:r>
          </a:p>
          <a:p>
            <a:pPr marL="0" indent="0">
              <a:buNone/>
            </a:pPr>
            <a:r>
              <a:rPr lang="en-US" sz="1400" dirty="0" smtClean="0"/>
              <a:t> </a:t>
            </a:r>
            <a:r>
              <a:rPr lang="en-US" sz="1400" dirty="0"/>
              <a:t>loan investments. </a:t>
            </a:r>
            <a:endParaRPr lang="en-US" sz="1400" dirty="0" smtClean="0"/>
          </a:p>
          <a:p>
            <a:pPr>
              <a:buFont typeface="Arial" panose="020B0604020202020204" pitchFamily="34" charset="0"/>
              <a:buChar char="•"/>
            </a:pPr>
            <a:r>
              <a:rPr lang="en-US" sz="1400" b="1" dirty="0" smtClean="0"/>
              <a:t>The </a:t>
            </a:r>
            <a:r>
              <a:rPr lang="en-US" sz="1400" b="1" dirty="0"/>
              <a:t>risk management culture of African banks is weak - no incentive in the PORTFOLIO risk mangers- </a:t>
            </a:r>
            <a:endParaRPr lang="en-US" sz="1400" b="1" dirty="0" smtClean="0"/>
          </a:p>
          <a:p>
            <a:pPr marL="0" indent="0">
              <a:buNone/>
            </a:pPr>
            <a:r>
              <a:rPr lang="en-US" sz="1400" b="1" dirty="0" smtClean="0"/>
              <a:t>ALM </a:t>
            </a:r>
            <a:r>
              <a:rPr lang="en-US" sz="1400" b="1" dirty="0"/>
              <a:t>actuaries- or financial engineers- etc.</a:t>
            </a:r>
            <a:endParaRPr lang="fr-FR" sz="1400" b="1" dirty="0"/>
          </a:p>
          <a:p>
            <a:pPr>
              <a:buFont typeface="Wingdings" charset="2"/>
              <a:buChar char="q"/>
            </a:pPr>
            <a:endParaRPr lang="fr-FR" sz="1400" dirty="0"/>
          </a:p>
          <a:p>
            <a:pPr>
              <a:buFont typeface="Wingdings" charset="2"/>
              <a:buChar char="q"/>
            </a:pPr>
            <a:endParaRPr lang="fr-FR" sz="1400" dirty="0"/>
          </a:p>
          <a:p>
            <a:pPr>
              <a:buFont typeface="Wingdings" charset="2"/>
              <a:buChar char="q"/>
            </a:pPr>
            <a:endParaRPr lang="fr-FR" sz="1400" dirty="0" smtClean="0"/>
          </a:p>
          <a:p>
            <a:pPr>
              <a:buFont typeface="Wingdings" charset="2"/>
              <a:buChar char="q"/>
            </a:pPr>
            <a:endParaRPr lang="fr-FR" sz="1400" dirty="0" smtClean="0"/>
          </a:p>
          <a:p>
            <a:endParaRPr lang="fr-FR" sz="1400" dirty="0" smtClean="0"/>
          </a:p>
          <a:p>
            <a:endParaRPr lang="fr-FR" sz="1400" dirty="0"/>
          </a:p>
          <a:p>
            <a:endParaRPr lang="en-US" sz="1400" dirty="0"/>
          </a:p>
        </p:txBody>
      </p:sp>
    </p:spTree>
    <p:extLst>
      <p:ext uri="{BB962C8B-B14F-4D97-AF65-F5344CB8AC3E}">
        <p14:creationId xmlns:p14="http://schemas.microsoft.com/office/powerpoint/2010/main" val="3413853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9779</TotalTime>
  <Words>1776</Words>
  <Application>Microsoft Office PowerPoint</Application>
  <PresentationFormat>Affichage à l'écran (4:3)</PresentationFormat>
  <Paragraphs>114</Paragraphs>
  <Slides>20</Slides>
  <Notes>3</Notes>
  <HiddenSlides>0</HiddenSlides>
  <MMClips>0</MMClips>
  <ScaleCrop>false</ScaleCrop>
  <HeadingPairs>
    <vt:vector size="4" baseType="variant">
      <vt:variant>
        <vt:lpstr>Thème</vt:lpstr>
      </vt:variant>
      <vt:variant>
        <vt:i4>2</vt:i4>
      </vt:variant>
      <vt:variant>
        <vt:lpstr>Titres des diapositives</vt:lpstr>
      </vt:variant>
      <vt:variant>
        <vt:i4>20</vt:i4>
      </vt:variant>
    </vt:vector>
  </HeadingPairs>
  <TitlesOfParts>
    <vt:vector size="22" baseType="lpstr">
      <vt:lpstr>Office Theme</vt:lpstr>
      <vt:lpstr>Tema di Office</vt:lpstr>
      <vt:lpstr>Focus on the Risk management of African Central Banks</vt:lpstr>
      <vt:lpstr>Agenda </vt:lpstr>
      <vt:lpstr>VIEWS ON AFRICAN Banking  SYSTEM </vt:lpstr>
      <vt:lpstr>Banking and stocks markets in africa</vt:lpstr>
      <vt:lpstr>Banking and stocks markets in africa -few  statistics </vt:lpstr>
      <vt:lpstr>Banking and stocks markets in africa -few  statistics </vt:lpstr>
      <vt:lpstr>Banking and stocks markets in africa</vt:lpstr>
      <vt:lpstr>FRAMEWORK ON WAMU ZONE MACROPRUDENTIAL BANKING REGULATION</vt:lpstr>
      <vt:lpstr>FRAMEWORK ON WAMU ZONE MACROPRUDENTIAL BANKING REGULATION</vt:lpstr>
      <vt:lpstr>  Focus on the Risk management  banks default payments –  Risk  credit challenges of central banks    </vt:lpstr>
      <vt:lpstr> Focus on the Risk management  banks default payments challenges of central banks    </vt:lpstr>
      <vt:lpstr>Challenges default payments of Moroccan banks</vt:lpstr>
      <vt:lpstr>Challenges default payments of Moroccan banks</vt:lpstr>
      <vt:lpstr> Central banks focus on the monetary policy-Head Lines  </vt:lpstr>
      <vt:lpstr> Central banks focus on the monetary policy –Public debt risk management </vt:lpstr>
      <vt:lpstr>  Central banks Risk  management of electronic money  and Mobile banking    </vt:lpstr>
      <vt:lpstr>    Examples of possible risks electronic  banking and electronic money        </vt:lpstr>
      <vt:lpstr>   Examples of possible risks electronic  banking and electronic money       </vt:lpstr>
      <vt:lpstr>  Examples of possible risks electronic  banking and electronic money       </vt:lpstr>
      <vt:lpstr> Promoting  actuarial function in risk management staff  and use of Big data     </vt:lpstr>
    </vt:vector>
  </TitlesOfParts>
  <Company>activa-vie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Alpha Mamoudou BALDE</dc:creator>
  <cp:lastModifiedBy>Alpha Mamoudou BALDE</cp:lastModifiedBy>
  <cp:revision>89</cp:revision>
  <dcterms:created xsi:type="dcterms:W3CDTF">2019-05-06T08:59:43Z</dcterms:created>
  <dcterms:modified xsi:type="dcterms:W3CDTF">2019-05-21T09:17:57Z</dcterms:modified>
</cp:coreProperties>
</file>