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708" r:id="rId2"/>
    <p:sldMasterId id="2147483680" r:id="rId3"/>
    <p:sldMasterId id="2147483694" r:id="rId4"/>
  </p:sldMasterIdLst>
  <p:notesMasterIdLst>
    <p:notesMasterId r:id="rId21"/>
  </p:notesMasterIdLst>
  <p:handoutMasterIdLst>
    <p:handoutMasterId r:id="rId22"/>
  </p:handoutMasterIdLst>
  <p:sldIdLst>
    <p:sldId id="337" r:id="rId5"/>
    <p:sldId id="352" r:id="rId6"/>
    <p:sldId id="339" r:id="rId7"/>
    <p:sldId id="340" r:id="rId8"/>
    <p:sldId id="341" r:id="rId9"/>
    <p:sldId id="343" r:id="rId10"/>
    <p:sldId id="344" r:id="rId11"/>
    <p:sldId id="345" r:id="rId12"/>
    <p:sldId id="346" r:id="rId13"/>
    <p:sldId id="347" r:id="rId14"/>
    <p:sldId id="348" r:id="rId15"/>
    <p:sldId id="353" r:id="rId16"/>
    <p:sldId id="354" r:id="rId17"/>
    <p:sldId id="355" r:id="rId18"/>
    <p:sldId id="349" r:id="rId19"/>
    <p:sldId id="361" r:id="rId20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64">
          <p15:clr>
            <a:srgbClr val="A4A3A4"/>
          </p15:clr>
        </p15:guide>
        <p15:guide id="3" orient="horz" pos="3932">
          <p15:clr>
            <a:srgbClr val="A4A3A4"/>
          </p15:clr>
        </p15:guide>
        <p15:guide id="4" pos="2886">
          <p15:clr>
            <a:srgbClr val="A4A3A4"/>
          </p15:clr>
        </p15:guide>
        <p15:guide id="5" pos="292">
          <p15:clr>
            <a:srgbClr val="A4A3A4"/>
          </p15:clr>
        </p15:guide>
        <p15:guide id="6" pos="5502">
          <p15:clr>
            <a:srgbClr val="A4A3A4"/>
          </p15:clr>
        </p15:guide>
        <p15:guide id="7" pos="2937">
          <p15:clr>
            <a:srgbClr val="A4A3A4"/>
          </p15:clr>
        </p15:guide>
        <p15:guide id="8" pos="2842">
          <p15:clr>
            <a:srgbClr val="A4A3A4"/>
          </p15:clr>
        </p15:guide>
        <p15:guide id="9" pos="14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97" autoAdjust="0"/>
    <p:restoredTop sz="90071" autoAdjust="0"/>
  </p:normalViewPr>
  <p:slideViewPr>
    <p:cSldViewPr snapToGrid="0" snapToObjects="1" showGuides="1">
      <p:cViewPr varScale="1">
        <p:scale>
          <a:sx n="92" d="100"/>
          <a:sy n="92" d="100"/>
        </p:scale>
        <p:origin x="1152" y="90"/>
      </p:cViewPr>
      <p:guideLst>
        <p:guide orient="horz" pos="2160"/>
        <p:guide orient="horz" pos="664"/>
        <p:guide orient="horz" pos="3932"/>
        <p:guide pos="2886"/>
        <p:guide pos="292"/>
        <p:guide pos="5502"/>
        <p:guide pos="2937"/>
        <p:guide pos="2842"/>
        <p:guide pos="14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5" d="100"/>
          <a:sy n="85" d="100"/>
        </p:scale>
        <p:origin x="-2976" y="-72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5089-C692-4DEA-AC49-04CF34D4FE14}" type="datetimeFigureOut">
              <a:rPr lang="en-GB" smtClean="0"/>
              <a:pPr/>
              <a:t>21/11/2018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5C721-4BB5-4DB6-AD65-4BA2A62B05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63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5EBA9-A28D-4849-BFEA-AA04F6A21B63}" type="datetimeFigureOut">
              <a:rPr lang="en-GB" smtClean="0"/>
              <a:pPr/>
              <a:t>21/11/2018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3D19E-BFDB-4C92-8EDD-32EDDA8F41D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27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22316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3097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5258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0387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3339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1681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774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2900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0437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6473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0559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9729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3725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1518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800" y="777600"/>
            <a:ext cx="54900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800" y="1753200"/>
            <a:ext cx="549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8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5612" y="719139"/>
            <a:ext cx="3506400" cy="5210062"/>
          </a:xfrm>
        </p:spPr>
        <p:txBody>
          <a:bodyPr/>
          <a:lstStyle>
            <a:lvl1pPr marL="0" indent="0" algn="l" defTabSz="995363" rtl="0" fontAlgn="base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SzPct val="100000"/>
              <a:buNone/>
              <a:defRPr lang="en-US" sz="12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76213" indent="-1762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8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8913" indent="-1889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800" kern="1200" noProof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800" y="777600"/>
            <a:ext cx="54900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800" y="1753200"/>
            <a:ext cx="549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0" indent="0" algn="l">
              <a:buNone/>
              <a:defRPr sz="1600">
                <a:solidFill>
                  <a:schemeClr val="bg2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158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748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33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64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6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78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879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625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296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832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06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4000"/>
            <a:ext cx="822554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6694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26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5612" y="719139"/>
            <a:ext cx="3506400" cy="5210062"/>
          </a:xfrm>
        </p:spPr>
        <p:txBody>
          <a:bodyPr/>
          <a:lstStyle>
            <a:lvl1pPr marL="0" indent="0" algn="l" defTabSz="995363" rtl="0" fontAlgn="base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SzPct val="100000"/>
              <a:buNone/>
              <a:defRPr lang="en-US" sz="12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76213" indent="-1762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8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8913" indent="-1889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800" kern="1200" noProof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19397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037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800" y="777600"/>
            <a:ext cx="54900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800" y="1753200"/>
            <a:ext cx="549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2272460" y="5743988"/>
            <a:ext cx="983415" cy="7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reeform 7"/>
          <p:cNvSpPr>
            <a:spLocks/>
          </p:cNvSpPr>
          <p:nvPr userDrawn="1"/>
        </p:nvSpPr>
        <p:spPr bwMode="gray">
          <a:xfrm>
            <a:off x="2273498" y="2405185"/>
            <a:ext cx="6870502" cy="2495124"/>
          </a:xfrm>
          <a:custGeom>
            <a:avLst/>
            <a:gdLst/>
            <a:ahLst/>
            <a:cxnLst>
              <a:cxn ang="0">
                <a:pos x="0" y="1852"/>
              </a:cxn>
              <a:cxn ang="0">
                <a:pos x="5081" y="0"/>
              </a:cxn>
              <a:cxn ang="0">
                <a:pos x="5081" y="968"/>
              </a:cxn>
              <a:cxn ang="0">
                <a:pos x="0" y="1852"/>
              </a:cxn>
            </a:cxnLst>
            <a:rect l="0" t="0" r="r" b="b"/>
            <a:pathLst>
              <a:path w="5081" h="1852">
                <a:moveTo>
                  <a:pt x="0" y="1852"/>
                </a:moveTo>
                <a:lnTo>
                  <a:pt x="5081" y="0"/>
                </a:lnTo>
                <a:lnTo>
                  <a:pt x="5081" y="968"/>
                </a:lnTo>
                <a:lnTo>
                  <a:pt x="0" y="1852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black">
          <a:xfrm>
            <a:off x="-762" y="4411632"/>
            <a:ext cx="2283067" cy="13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6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78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11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39813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4000"/>
            <a:ext cx="822554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95521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8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5612" y="719139"/>
            <a:ext cx="3506400" cy="5210062"/>
          </a:xfrm>
        </p:spPr>
        <p:txBody>
          <a:bodyPr/>
          <a:lstStyle>
            <a:lvl1pPr marL="0" indent="0" algn="l" defTabSz="995363" rtl="0" fontAlgn="base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SzPct val="100000"/>
              <a:buNone/>
              <a:defRPr lang="en-US" sz="12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76213" indent="-1762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8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8913" indent="-1889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800" kern="1200" noProof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800" y="777600"/>
            <a:ext cx="54900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800" y="1753200"/>
            <a:ext cx="549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2274494" y="5743105"/>
            <a:ext cx="983415" cy="7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Freeform 12"/>
          <p:cNvSpPr>
            <a:spLocks/>
          </p:cNvSpPr>
          <p:nvPr userDrawn="1"/>
        </p:nvSpPr>
        <p:spPr bwMode="gray">
          <a:xfrm>
            <a:off x="2276146" y="2406147"/>
            <a:ext cx="6867853" cy="2494162"/>
          </a:xfrm>
          <a:custGeom>
            <a:avLst/>
            <a:gdLst/>
            <a:ahLst/>
            <a:cxnLst>
              <a:cxn ang="0">
                <a:pos x="0" y="1852"/>
              </a:cxn>
              <a:cxn ang="0">
                <a:pos x="5081" y="0"/>
              </a:cxn>
              <a:cxn ang="0">
                <a:pos x="5081" y="968"/>
              </a:cxn>
              <a:cxn ang="0">
                <a:pos x="0" y="1852"/>
              </a:cxn>
            </a:cxnLst>
            <a:rect l="0" t="0" r="r" b="b"/>
            <a:pathLst>
              <a:path w="5081" h="1852">
                <a:moveTo>
                  <a:pt x="0" y="1852"/>
                </a:moveTo>
                <a:lnTo>
                  <a:pt x="5081" y="0"/>
                </a:lnTo>
                <a:lnTo>
                  <a:pt x="5081" y="968"/>
                </a:lnTo>
                <a:lnTo>
                  <a:pt x="0" y="1852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black">
          <a:xfrm>
            <a:off x="-1" y="4412381"/>
            <a:ext cx="2284955" cy="1339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8400" y="6323013"/>
            <a:ext cx="3434400" cy="201600"/>
          </a:xfrm>
        </p:spPr>
        <p:txBody>
          <a:bodyPr/>
          <a:lstStyle/>
          <a:p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6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78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11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39813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4000"/>
            <a:ext cx="822554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95521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8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5612" y="719139"/>
            <a:ext cx="3506400" cy="5210062"/>
          </a:xfrm>
        </p:spPr>
        <p:txBody>
          <a:bodyPr/>
          <a:lstStyle>
            <a:lvl1pPr marL="0" indent="0" algn="l" defTabSz="995363" rtl="0" fontAlgn="base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SzPct val="100000"/>
              <a:buNone/>
              <a:defRPr lang="en-US" sz="12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76213" indent="-1762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8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8913" indent="-1889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800" kern="1200" noProof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6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78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11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457200" y="1039813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4000"/>
            <a:ext cx="822554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95521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6415200"/>
            <a:ext cx="72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100" dirty="0" smtClean="0">
                <a:solidFill>
                  <a:schemeClr val="bg1"/>
                </a:solidFill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</a:rPr>
              <a:pPr/>
              <a:t>‹#›</a:t>
            </a:fld>
            <a:endParaRPr lang="en-GB" sz="11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6" r:id="rId9"/>
    <p:sldLayoutId id="2147483677" r:id="rId10"/>
    <p:sldLayoutId id="2147483678" r:id="rId11"/>
    <p:sldLayoutId id="214748367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096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0779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433513" indent="-3556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787525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6415200"/>
            <a:ext cx="72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100" dirty="0" smtClean="0">
                <a:solidFill>
                  <a:srgbClr val="808080"/>
                </a:solidFill>
              </a:rPr>
              <a:t>Page </a:t>
            </a:r>
            <a:fld id="{9AE4D82F-B047-469B-AC52-A46321747EAF}" type="slidenum">
              <a:rPr lang="en-GB" sz="1100" smtClean="0">
                <a:solidFill>
                  <a:srgbClr val="808080"/>
                </a:solidFill>
              </a:rPr>
              <a:pPr/>
              <a:t>‹#›</a:t>
            </a:fld>
            <a:endParaRPr lang="en-GB" sz="1100" dirty="0">
              <a:solidFill>
                <a:srgbClr val="80808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 bwMode="gray">
          <a:xfrm>
            <a:off x="8348663" y="6450013"/>
            <a:ext cx="338137" cy="204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7479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8" r:id="rId9"/>
    <p:sldLayoutId id="2147483719" r:id="rId10"/>
    <p:sldLayoutId id="2147483720" r:id="rId11"/>
    <p:sldLayoutId id="2147483721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rgbClr val="80808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rgbClr val="808080"/>
          </a:solidFill>
          <a:latin typeface="+mn-lt"/>
          <a:ea typeface="+mn-ea"/>
          <a:cs typeface="+mn-cs"/>
        </a:defRPr>
      </a:lvl1pPr>
      <a:lvl2pPr marL="7096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rgbClr val="808080"/>
          </a:solidFill>
          <a:latin typeface="+mn-lt"/>
          <a:ea typeface="+mn-ea"/>
          <a:cs typeface="+mn-cs"/>
        </a:defRPr>
      </a:lvl2pPr>
      <a:lvl3pPr marL="10779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rgbClr val="808080"/>
          </a:solidFill>
          <a:latin typeface="+mn-lt"/>
          <a:ea typeface="+mn-ea"/>
          <a:cs typeface="+mn-cs"/>
        </a:defRPr>
      </a:lvl3pPr>
      <a:lvl4pPr marL="1433513" indent="-3556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rgbClr val="808080"/>
          </a:solidFill>
          <a:latin typeface="+mn-lt"/>
          <a:ea typeface="+mn-ea"/>
          <a:cs typeface="+mn-cs"/>
        </a:defRPr>
      </a:lvl4pPr>
      <a:lvl5pPr marL="1787525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rgbClr val="8080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6415200"/>
            <a:ext cx="72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100" dirty="0" smtClean="0">
                <a:solidFill>
                  <a:schemeClr val="bg1"/>
                </a:solidFill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</a:rPr>
              <a:pPr/>
              <a:t>‹#›</a:t>
            </a:fld>
            <a:endParaRPr lang="en-GB" sz="11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 bwMode="black">
          <a:xfrm>
            <a:off x="8348663" y="6450013"/>
            <a:ext cx="338137" cy="204787"/>
            <a:chOff x="8348663" y="6450013"/>
            <a:chExt cx="338137" cy="204787"/>
          </a:xfrm>
          <a:solidFill>
            <a:srgbClr val="FFFFFF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black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black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90" r:id="rId9"/>
    <p:sldLayoutId id="2147483691" r:id="rId10"/>
    <p:sldLayoutId id="2147483692" r:id="rId11"/>
    <p:sldLayoutId id="2147483693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096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0779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433513" indent="-3556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787525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6415200"/>
            <a:ext cx="72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100" dirty="0" smtClean="0">
                <a:solidFill>
                  <a:schemeClr val="bg1"/>
                </a:solidFill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</a:rPr>
              <a:pPr/>
              <a:t>‹#›</a:t>
            </a:fld>
            <a:endParaRPr lang="en-GB" sz="11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 bwMode="black">
          <a:xfrm>
            <a:off x="8348663" y="6450013"/>
            <a:ext cx="338137" cy="204787"/>
            <a:chOff x="8348663" y="6450013"/>
            <a:chExt cx="338137" cy="204787"/>
          </a:xfrm>
          <a:solidFill>
            <a:srgbClr val="FFFFFF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black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black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4" r:id="rId9"/>
    <p:sldLayoutId id="2147483705" r:id="rId10"/>
    <p:sldLayoutId id="2147483706" r:id="rId11"/>
    <p:sldLayoutId id="2147483707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096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0779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433513" indent="-3556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787525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</p:spPr>
        <p:txBody>
          <a:bodyPr/>
          <a:lstStyle/>
          <a:p>
            <a:pPr lvl="1" algn="l" rtl="0">
              <a:lnSpc>
                <a:spcPct val="85000"/>
              </a:lnSpc>
              <a:spcBef>
                <a:spcPct val="0"/>
              </a:spcBef>
            </a:pPr>
            <a:r>
              <a:rPr lang="it-IT" sz="3200" i="1" dirty="0" smtClean="0">
                <a:solidFill>
                  <a:schemeClr val="bg2"/>
                </a:solidFill>
              </a:rPr>
              <a:t>Esame di stato</a:t>
            </a:r>
            <a:r>
              <a:rPr lang="it-IT" sz="3200" dirty="0" smtClean="0">
                <a:solidFill>
                  <a:schemeClr val="bg2"/>
                </a:solidFill>
              </a:rPr>
              <a:t>: </a:t>
            </a:r>
            <a:r>
              <a:rPr lang="it-IT" sz="3200" dirty="0" err="1" smtClean="0">
                <a:solidFill>
                  <a:schemeClr val="bg2"/>
                </a:solidFill>
              </a:rPr>
              <a:t>syllabus</a:t>
            </a:r>
            <a:r>
              <a:rPr lang="it-IT" sz="3200" dirty="0" smtClean="0">
                <a:solidFill>
                  <a:schemeClr val="bg2"/>
                </a:solidFill>
              </a:rPr>
              <a:t> and </a:t>
            </a:r>
            <a:r>
              <a:rPr lang="it-IT" sz="3200" dirty="0" err="1" smtClean="0">
                <a:solidFill>
                  <a:schemeClr val="bg2"/>
                </a:solidFill>
              </a:rPr>
              <a:t>comparison</a:t>
            </a:r>
            <a:r>
              <a:rPr lang="it-IT" sz="3200" dirty="0" smtClean="0">
                <a:solidFill>
                  <a:schemeClr val="bg2"/>
                </a:solidFill>
              </a:rPr>
              <a:t> with Quantitative Finance and </a:t>
            </a:r>
            <a:r>
              <a:rPr lang="it-IT" sz="3200" dirty="0" err="1" smtClean="0">
                <a:solidFill>
                  <a:schemeClr val="bg2"/>
                </a:solidFill>
              </a:rPr>
              <a:t>Insurance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600" dirty="0" smtClean="0">
                <a:solidFill>
                  <a:schemeClr val="bg2"/>
                </a:solidFill>
              </a:rPr>
              <a:t/>
            </a:r>
            <a:br>
              <a:rPr lang="it-IT" sz="3600" dirty="0" smtClean="0">
                <a:solidFill>
                  <a:schemeClr val="bg2"/>
                </a:solidFill>
              </a:rPr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628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/>
              <a:t>Esame di stato</a:t>
            </a:r>
            <a:r>
              <a:rPr lang="it-IT" dirty="0"/>
              <a:t>: </a:t>
            </a:r>
            <a:r>
              <a:rPr lang="it-IT" dirty="0" err="1"/>
              <a:t>syllabus</a:t>
            </a:r>
            <a:r>
              <a:rPr lang="it-IT" dirty="0"/>
              <a:t> and </a:t>
            </a:r>
            <a:r>
              <a:rPr lang="it-IT" dirty="0" err="1"/>
              <a:t>comparison</a:t>
            </a:r>
            <a:r>
              <a:rPr lang="it-IT" dirty="0"/>
              <a:t> with Quantitative Finance and </a:t>
            </a:r>
            <a:r>
              <a:rPr lang="it-IT" dirty="0" err="1"/>
              <a:t>Insurance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168658"/>
            <a:ext cx="8234362" cy="4519613"/>
          </a:xfrm>
        </p:spPr>
        <p:txBody>
          <a:bodyPr/>
          <a:lstStyle/>
          <a:p>
            <a:pPr algn="just"/>
            <a:r>
              <a:rPr lang="it-IT" sz="2000" dirty="0" err="1" smtClean="0"/>
              <a:t>Oral</a:t>
            </a:r>
            <a:r>
              <a:rPr lang="it-IT" sz="2000" dirty="0" smtClean="0"/>
              <a:t> test. </a:t>
            </a:r>
            <a:r>
              <a:rPr lang="it-IT" sz="2000" dirty="0" err="1" smtClean="0"/>
              <a:t>Subjects</a:t>
            </a:r>
            <a:r>
              <a:rPr lang="it-IT" sz="2000" dirty="0" smtClean="0"/>
              <a:t>:</a:t>
            </a:r>
          </a:p>
          <a:p>
            <a:pPr algn="just"/>
            <a:endParaRPr lang="it-IT" sz="2000" dirty="0"/>
          </a:p>
          <a:p>
            <a:pPr lvl="1" algn="just"/>
            <a:r>
              <a:rPr lang="en-US" sz="1400" dirty="0"/>
              <a:t>Actuarial techniques for individual life insurance</a:t>
            </a:r>
          </a:p>
          <a:p>
            <a:pPr lvl="1" algn="just"/>
            <a:endParaRPr lang="en-US" sz="1400" dirty="0"/>
          </a:p>
          <a:p>
            <a:pPr lvl="1" algn="just"/>
            <a:r>
              <a:rPr lang="en-US" sz="1400" dirty="0"/>
              <a:t>Actuarial techniques for non-life insurance</a:t>
            </a:r>
          </a:p>
          <a:p>
            <a:pPr lvl="1" algn="just"/>
            <a:endParaRPr lang="en-US" sz="1400" dirty="0"/>
          </a:p>
          <a:p>
            <a:pPr lvl="1" algn="just"/>
            <a:r>
              <a:rPr lang="en-US" sz="1400" dirty="0"/>
              <a:t>Actuarial techniques for group life insurance</a:t>
            </a:r>
          </a:p>
          <a:p>
            <a:pPr lvl="1" algn="just"/>
            <a:endParaRPr lang="it-IT" sz="1400" dirty="0"/>
          </a:p>
          <a:p>
            <a:pPr lvl="1" algn="just"/>
            <a:r>
              <a:rPr lang="it-IT" sz="1400" dirty="0"/>
              <a:t>Actuarial </a:t>
            </a:r>
            <a:r>
              <a:rPr lang="it-IT" sz="1400" dirty="0" err="1"/>
              <a:t>statistics</a:t>
            </a:r>
            <a:endParaRPr lang="it-IT" sz="1400" dirty="0"/>
          </a:p>
          <a:p>
            <a:pPr lvl="1" algn="just"/>
            <a:endParaRPr lang="it-IT" sz="1400" dirty="0"/>
          </a:p>
          <a:p>
            <a:pPr lvl="1" algn="just"/>
            <a:r>
              <a:rPr lang="it-IT" sz="1400" dirty="0"/>
              <a:t>Mathematical </a:t>
            </a:r>
            <a:r>
              <a:rPr lang="it-IT" sz="1400" dirty="0" err="1"/>
              <a:t>finance</a:t>
            </a:r>
            <a:endParaRPr lang="it-IT" sz="1400" dirty="0"/>
          </a:p>
          <a:p>
            <a:pPr lvl="1" algn="just"/>
            <a:endParaRPr lang="it-IT" sz="1400" dirty="0" smtClean="0"/>
          </a:p>
          <a:p>
            <a:pPr lvl="1" algn="just"/>
            <a:r>
              <a:rPr lang="it-IT" sz="1400" dirty="0"/>
              <a:t>Management, </a:t>
            </a:r>
            <a:r>
              <a:rPr lang="it-IT" sz="1400" dirty="0" err="1"/>
              <a:t>accounting</a:t>
            </a:r>
            <a:r>
              <a:rPr lang="it-IT" sz="1400" dirty="0"/>
              <a:t> and capital </a:t>
            </a:r>
            <a:r>
              <a:rPr lang="it-IT" sz="1400" dirty="0" err="1"/>
              <a:t>requirements</a:t>
            </a:r>
            <a:r>
              <a:rPr lang="it-IT" sz="1400" dirty="0"/>
              <a:t> of </a:t>
            </a:r>
            <a:r>
              <a:rPr lang="it-IT" sz="1400" dirty="0" err="1"/>
              <a:t>insurance</a:t>
            </a:r>
            <a:r>
              <a:rPr lang="it-IT" sz="1400" dirty="0"/>
              <a:t> companies</a:t>
            </a:r>
          </a:p>
          <a:p>
            <a:pPr marL="355600" lvl="1" indent="0" algn="just">
              <a:buNone/>
            </a:pPr>
            <a:endParaRPr lang="it-IT" sz="1400" dirty="0"/>
          </a:p>
          <a:p>
            <a:pPr lvl="1" algn="just"/>
            <a:r>
              <a:rPr lang="it-IT" sz="1400" dirty="0"/>
              <a:t>Evaluation of </a:t>
            </a:r>
            <a:r>
              <a:rPr lang="it-IT" sz="1400" dirty="0" err="1"/>
              <a:t>insurance</a:t>
            </a:r>
            <a:r>
              <a:rPr lang="it-IT" sz="1400" dirty="0"/>
              <a:t> </a:t>
            </a:r>
            <a:r>
              <a:rPr lang="it-IT" sz="1400" dirty="0" err="1" smtClean="0"/>
              <a:t>portfolios</a:t>
            </a:r>
            <a:endParaRPr lang="it-IT" sz="1400" dirty="0" smtClean="0"/>
          </a:p>
          <a:p>
            <a:pPr lvl="1" algn="just"/>
            <a:endParaRPr lang="it-IT" sz="1400" dirty="0"/>
          </a:p>
          <a:p>
            <a:pPr lvl="1" algn="just"/>
            <a:r>
              <a:rPr lang="it-IT" sz="1400" dirty="0" err="1" smtClean="0"/>
              <a:t>Insurance</a:t>
            </a:r>
            <a:r>
              <a:rPr lang="it-IT" sz="1400" dirty="0" smtClean="0"/>
              <a:t>, </a:t>
            </a:r>
            <a:r>
              <a:rPr lang="it-IT" sz="1400" dirty="0" err="1" smtClean="0"/>
              <a:t>financial</a:t>
            </a:r>
            <a:r>
              <a:rPr lang="it-IT" sz="1400" dirty="0" smtClean="0"/>
              <a:t> and social security </a:t>
            </a:r>
            <a:r>
              <a:rPr lang="it-IT" sz="1400" dirty="0" err="1" smtClean="0"/>
              <a:t>legislation</a:t>
            </a:r>
            <a:endParaRPr lang="it-IT" sz="1400" dirty="0"/>
          </a:p>
          <a:p>
            <a:pPr lvl="1" algn="just"/>
            <a:endParaRPr lang="it-IT" sz="1400" dirty="0" smtClean="0"/>
          </a:p>
          <a:p>
            <a:pPr lvl="1" algn="just"/>
            <a:r>
              <a:rPr lang="it-IT" sz="1400" dirty="0" smtClean="0"/>
              <a:t>Professional </a:t>
            </a:r>
            <a:r>
              <a:rPr lang="it-IT" sz="1400" dirty="0" err="1" smtClean="0"/>
              <a:t>legislation</a:t>
            </a:r>
            <a:endParaRPr lang="it-IT" sz="1400" dirty="0" smtClean="0"/>
          </a:p>
          <a:p>
            <a:pPr marL="355600" lvl="1" indent="0" algn="just">
              <a:buNone/>
            </a:pPr>
            <a:endParaRPr lang="it-IT" sz="1600" dirty="0" smtClean="0"/>
          </a:p>
          <a:p>
            <a:pPr lvl="1" algn="just"/>
            <a:endParaRPr lang="it-IT" sz="1600" dirty="0" smtClean="0"/>
          </a:p>
          <a:p>
            <a:pPr lvl="1" algn="just"/>
            <a:endParaRPr lang="it-IT" sz="1600" dirty="0" smtClean="0"/>
          </a:p>
          <a:p>
            <a:pPr algn="just"/>
            <a:endParaRPr lang="it-IT" sz="2000" dirty="0" smtClean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870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/>
              <a:t>Esame di stato</a:t>
            </a:r>
            <a:r>
              <a:rPr lang="it-IT" dirty="0"/>
              <a:t>: </a:t>
            </a:r>
            <a:r>
              <a:rPr lang="it-IT" dirty="0" err="1"/>
              <a:t>syllabus</a:t>
            </a:r>
            <a:r>
              <a:rPr lang="it-IT" dirty="0"/>
              <a:t> and </a:t>
            </a:r>
            <a:r>
              <a:rPr lang="it-IT" dirty="0" err="1"/>
              <a:t>comparison</a:t>
            </a:r>
            <a:r>
              <a:rPr lang="it-IT" dirty="0"/>
              <a:t> with Quantitative Finance and </a:t>
            </a:r>
            <a:r>
              <a:rPr lang="it-IT" dirty="0" err="1"/>
              <a:t>Insurance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285651"/>
            <a:ext cx="8234362" cy="4519613"/>
          </a:xfrm>
        </p:spPr>
        <p:txBody>
          <a:bodyPr/>
          <a:lstStyle/>
          <a:p>
            <a:pPr marL="0" indent="0" algn="just">
              <a:buNone/>
            </a:pPr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64278"/>
              </p:ext>
            </p:extLst>
          </p:nvPr>
        </p:nvGraphicFramePr>
        <p:xfrm>
          <a:off x="373083" y="1180454"/>
          <a:ext cx="8372331" cy="3510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021"/>
                <a:gridCol w="2708655"/>
                <a:gridCol w="2708655"/>
              </a:tblGrid>
              <a:tr h="110487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>
                          <a:solidFill>
                            <a:schemeClr val="tx2"/>
                          </a:solidFill>
                        </a:rPr>
                        <a:t>Subjects</a:t>
                      </a:r>
                      <a:endParaRPr lang="it-IT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Reference Courses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 smtClean="0">
                          <a:solidFill>
                            <a:schemeClr val="tx2"/>
                          </a:solidFill>
                        </a:rPr>
                        <a:t>Recommended</a:t>
                      </a:r>
                      <a:r>
                        <a:rPr lang="it-IT" sz="1400" dirty="0" smtClean="0">
                          <a:solidFill>
                            <a:schemeClr val="tx2"/>
                          </a:solidFill>
                        </a:rPr>
                        <a:t> books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4874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Insurance, financial and social security legislation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2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Codice delle Assicurazioni Private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A. Donati, G. Volpe Putzolu: Manuale</a:t>
                      </a:r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 diritto delle assicurazioni</a:t>
                      </a: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endParaRPr lang="it-IT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40541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Professional </a:t>
                      </a:r>
                      <a:r>
                        <a:rPr lang="it-IT" sz="1200" b="1" dirty="0" err="1" smtClean="0"/>
                        <a:t>legislation</a:t>
                      </a:r>
                      <a:endParaRPr lang="it-IT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Codice</a:t>
                      </a:r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Deontologico e Linee Guida dell’Ordine Nazione degli Attuari.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94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 smtClean="0"/>
              <a:t>Esame di stato</a:t>
            </a:r>
            <a:r>
              <a:rPr lang="it-IT" dirty="0" smtClean="0"/>
              <a:t>: </a:t>
            </a:r>
            <a:r>
              <a:rPr lang="it-IT" dirty="0" err="1" smtClean="0"/>
              <a:t>syllabus</a:t>
            </a:r>
            <a:r>
              <a:rPr lang="it-IT" dirty="0" smtClean="0"/>
              <a:t> and </a:t>
            </a:r>
            <a:r>
              <a:rPr lang="it-IT" dirty="0" err="1" smtClean="0"/>
              <a:t>comparison</a:t>
            </a:r>
            <a:r>
              <a:rPr lang="it-IT" dirty="0" smtClean="0"/>
              <a:t> with Quantitative Finance and </a:t>
            </a:r>
            <a:r>
              <a:rPr lang="it-IT" dirty="0" err="1" smtClean="0"/>
              <a:t>Insurance</a:t>
            </a:r>
            <a:r>
              <a:rPr lang="it-IT" dirty="0" smtClean="0"/>
              <a:t> 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285651"/>
            <a:ext cx="8234362" cy="4519613"/>
          </a:xfrm>
        </p:spPr>
        <p:txBody>
          <a:bodyPr/>
          <a:lstStyle/>
          <a:p>
            <a:pPr algn="just"/>
            <a:r>
              <a:rPr lang="it-IT" sz="2000" dirty="0" err="1" smtClean="0"/>
              <a:t>Where</a:t>
            </a:r>
            <a:r>
              <a:rPr lang="it-IT" sz="2000" dirty="0" smtClean="0"/>
              <a:t> to </a:t>
            </a:r>
            <a:r>
              <a:rPr lang="it-IT" sz="2000" dirty="0" err="1" smtClean="0"/>
              <a:t>find</a:t>
            </a:r>
            <a:r>
              <a:rPr lang="it-IT" sz="2000" dirty="0" smtClean="0"/>
              <a:t> </a:t>
            </a:r>
            <a:r>
              <a:rPr lang="it-IT" sz="2000" dirty="0" err="1" smtClean="0"/>
              <a:t>relevant</a:t>
            </a:r>
            <a:r>
              <a:rPr lang="it-IT" sz="2000" dirty="0" smtClean="0"/>
              <a:t> information: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lvl="1" algn="just"/>
            <a:r>
              <a:rPr lang="it-IT" sz="1600" dirty="0"/>
              <a:t>http://www.ordineattuari.it/attuario/esame/</a:t>
            </a:r>
            <a:endParaRPr lang="it-IT" sz="16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534" y="2352435"/>
            <a:ext cx="7246519" cy="375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5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 smtClean="0"/>
              <a:t>Esame di stato</a:t>
            </a:r>
            <a:r>
              <a:rPr lang="it-IT" dirty="0" smtClean="0"/>
              <a:t>: </a:t>
            </a:r>
            <a:r>
              <a:rPr lang="it-IT" dirty="0" err="1" smtClean="0"/>
              <a:t>syllabus</a:t>
            </a:r>
            <a:r>
              <a:rPr lang="it-IT" dirty="0" smtClean="0"/>
              <a:t> and </a:t>
            </a:r>
            <a:r>
              <a:rPr lang="it-IT" dirty="0" err="1" smtClean="0"/>
              <a:t>comparison</a:t>
            </a:r>
            <a:r>
              <a:rPr lang="it-IT" dirty="0" smtClean="0"/>
              <a:t> with Quantitative Finance and </a:t>
            </a:r>
            <a:r>
              <a:rPr lang="it-IT" dirty="0" err="1" smtClean="0"/>
              <a:t>Insurance</a:t>
            </a:r>
            <a:r>
              <a:rPr lang="it-IT" dirty="0" smtClean="0"/>
              <a:t> 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285651"/>
            <a:ext cx="8234362" cy="4519613"/>
          </a:xfrm>
        </p:spPr>
        <p:txBody>
          <a:bodyPr/>
          <a:lstStyle/>
          <a:p>
            <a:pPr algn="just"/>
            <a:r>
              <a:rPr lang="it-IT" sz="2000" dirty="0" err="1" smtClean="0"/>
              <a:t>Where</a:t>
            </a:r>
            <a:r>
              <a:rPr lang="it-IT" sz="2000" dirty="0" smtClean="0"/>
              <a:t> to </a:t>
            </a:r>
            <a:r>
              <a:rPr lang="it-IT" sz="2000" dirty="0" err="1" smtClean="0"/>
              <a:t>find</a:t>
            </a:r>
            <a:r>
              <a:rPr lang="it-IT" sz="2000" dirty="0" smtClean="0"/>
              <a:t> </a:t>
            </a:r>
            <a:r>
              <a:rPr lang="it-IT" sz="2000" dirty="0" err="1" smtClean="0"/>
              <a:t>relevant</a:t>
            </a:r>
            <a:r>
              <a:rPr lang="it-IT" sz="2000" dirty="0" smtClean="0"/>
              <a:t> information: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lvl="1" algn="just"/>
            <a:r>
              <a:rPr lang="it-IT" sz="1600" dirty="0"/>
              <a:t>http://www.uniroma1.it/segrstudenti/esamidistato/professioni/attuario</a:t>
            </a:r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0466" y="2460178"/>
            <a:ext cx="6884655" cy="356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32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 smtClean="0"/>
              <a:t>Esame di stato</a:t>
            </a:r>
            <a:r>
              <a:rPr lang="it-IT" dirty="0" smtClean="0"/>
              <a:t>: </a:t>
            </a:r>
            <a:r>
              <a:rPr lang="it-IT" dirty="0" err="1" smtClean="0"/>
              <a:t>syllabus</a:t>
            </a:r>
            <a:r>
              <a:rPr lang="it-IT" dirty="0" smtClean="0"/>
              <a:t> and </a:t>
            </a:r>
            <a:r>
              <a:rPr lang="it-IT" dirty="0" err="1" smtClean="0"/>
              <a:t>comparison</a:t>
            </a:r>
            <a:r>
              <a:rPr lang="it-IT" dirty="0" smtClean="0"/>
              <a:t> with Quantitative Finance and </a:t>
            </a:r>
            <a:r>
              <a:rPr lang="it-IT" dirty="0" err="1" smtClean="0"/>
              <a:t>Insurance</a:t>
            </a:r>
            <a:r>
              <a:rPr lang="it-IT" dirty="0" smtClean="0"/>
              <a:t> 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285651"/>
            <a:ext cx="8234362" cy="4519613"/>
          </a:xfrm>
        </p:spPr>
        <p:txBody>
          <a:bodyPr/>
          <a:lstStyle/>
          <a:p>
            <a:pPr algn="just"/>
            <a:r>
              <a:rPr lang="it-IT" sz="2000" dirty="0" err="1" smtClean="0"/>
              <a:t>Where</a:t>
            </a:r>
            <a:r>
              <a:rPr lang="it-IT" sz="2000" dirty="0" smtClean="0"/>
              <a:t> to </a:t>
            </a:r>
            <a:r>
              <a:rPr lang="it-IT" sz="2000" dirty="0" err="1" smtClean="0"/>
              <a:t>find</a:t>
            </a:r>
            <a:r>
              <a:rPr lang="it-IT" sz="2000" dirty="0" smtClean="0"/>
              <a:t> </a:t>
            </a:r>
            <a:r>
              <a:rPr lang="it-IT" sz="2000" dirty="0" err="1" smtClean="0"/>
              <a:t>relevant</a:t>
            </a:r>
            <a:r>
              <a:rPr lang="it-IT" sz="2000" dirty="0" smtClean="0"/>
              <a:t> information: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lvl="1" algn="just"/>
            <a:r>
              <a:rPr lang="it-IT" sz="1600" dirty="0"/>
              <a:t>http://www.ordineattuari.it/attuario/esame/temi-passati/</a:t>
            </a:r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0402" y="2438400"/>
            <a:ext cx="6484784" cy="336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82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/>
              <a:t>Esame di stato</a:t>
            </a:r>
            <a:r>
              <a:rPr lang="it-IT" dirty="0"/>
              <a:t>: </a:t>
            </a:r>
            <a:r>
              <a:rPr lang="it-IT" dirty="0" err="1"/>
              <a:t>syllabus</a:t>
            </a:r>
            <a:r>
              <a:rPr lang="it-IT" dirty="0"/>
              <a:t> and </a:t>
            </a:r>
            <a:r>
              <a:rPr lang="it-IT" dirty="0" err="1"/>
              <a:t>comparison</a:t>
            </a:r>
            <a:r>
              <a:rPr lang="it-IT" dirty="0"/>
              <a:t> with Quantitative Finance and </a:t>
            </a:r>
            <a:r>
              <a:rPr lang="it-IT" dirty="0" err="1"/>
              <a:t>Insurance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168658"/>
            <a:ext cx="8234362" cy="4519613"/>
          </a:xfrm>
        </p:spPr>
        <p:txBody>
          <a:bodyPr/>
          <a:lstStyle/>
          <a:p>
            <a:pPr algn="just"/>
            <a:r>
              <a:rPr lang="it-IT" sz="2000" dirty="0" err="1" smtClean="0"/>
              <a:t>Tips</a:t>
            </a:r>
            <a:r>
              <a:rPr lang="it-IT" sz="2000" dirty="0" smtClean="0"/>
              <a:t>:</a:t>
            </a:r>
          </a:p>
          <a:p>
            <a:pPr marL="0" indent="0" algn="just">
              <a:buNone/>
            </a:pPr>
            <a:endParaRPr lang="it-IT" sz="2000" dirty="0"/>
          </a:p>
          <a:p>
            <a:pPr lvl="1" algn="just"/>
            <a:r>
              <a:rPr lang="it-IT" sz="1600" dirty="0" err="1" smtClean="0"/>
              <a:t>Exercise</a:t>
            </a:r>
            <a:r>
              <a:rPr lang="it-IT" sz="1600" dirty="0" smtClean="0"/>
              <a:t> on </a:t>
            </a:r>
            <a:r>
              <a:rPr lang="it-IT" sz="1600" dirty="0" err="1" smtClean="0"/>
              <a:t>past</a:t>
            </a:r>
            <a:r>
              <a:rPr lang="it-IT" sz="1600" dirty="0" smtClean="0"/>
              <a:t> </a:t>
            </a:r>
            <a:r>
              <a:rPr lang="it-IT" sz="1600" dirty="0" err="1" smtClean="0"/>
              <a:t>exam</a:t>
            </a:r>
            <a:r>
              <a:rPr lang="it-IT" sz="1600" dirty="0" smtClean="0"/>
              <a:t> text.</a:t>
            </a:r>
          </a:p>
          <a:p>
            <a:pPr lvl="1" algn="just"/>
            <a:endParaRPr lang="it-IT" sz="1600" dirty="0"/>
          </a:p>
          <a:p>
            <a:pPr lvl="1" algn="just"/>
            <a:r>
              <a:rPr lang="it-IT" sz="1600" dirty="0" err="1" smtClean="0"/>
              <a:t>Specify</a:t>
            </a:r>
            <a:r>
              <a:rPr lang="it-IT" sz="1600" dirty="0" smtClean="0"/>
              <a:t> the </a:t>
            </a:r>
            <a:r>
              <a:rPr lang="it-IT" sz="1600" dirty="0" err="1" smtClean="0"/>
              <a:t>current</a:t>
            </a:r>
            <a:r>
              <a:rPr lang="it-IT" sz="1600" dirty="0" smtClean="0"/>
              <a:t> job </a:t>
            </a:r>
            <a:r>
              <a:rPr lang="it-IT" sz="1600" dirty="0" err="1" smtClean="0"/>
              <a:t>during</a:t>
            </a:r>
            <a:r>
              <a:rPr lang="it-IT" sz="1600" dirty="0" smtClean="0"/>
              <a:t> the </a:t>
            </a:r>
            <a:r>
              <a:rPr lang="it-IT" sz="1600" dirty="0" err="1" smtClean="0"/>
              <a:t>oral</a:t>
            </a:r>
            <a:r>
              <a:rPr lang="it-IT" sz="1600" dirty="0" smtClean="0"/>
              <a:t> test and show </a:t>
            </a:r>
            <a:r>
              <a:rPr lang="it-IT" sz="1600" dirty="0" err="1" smtClean="0"/>
              <a:t>prepared</a:t>
            </a:r>
            <a:r>
              <a:rPr lang="it-IT" sz="1600" dirty="0" smtClean="0"/>
              <a:t> </a:t>
            </a:r>
            <a:r>
              <a:rPr lang="it-IT" sz="1600" dirty="0" err="1" smtClean="0"/>
              <a:t>regarding</a:t>
            </a:r>
            <a:r>
              <a:rPr lang="it-IT" sz="1600" dirty="0" smtClean="0"/>
              <a:t> </a:t>
            </a:r>
            <a:r>
              <a:rPr lang="it-IT" sz="1600" dirty="0" err="1" smtClean="0"/>
              <a:t>its</a:t>
            </a:r>
            <a:r>
              <a:rPr lang="it-IT" sz="1600" dirty="0" smtClean="0"/>
              <a:t> </a:t>
            </a:r>
            <a:r>
              <a:rPr lang="it-IT" sz="1600" dirty="0" err="1" smtClean="0"/>
              <a:t>main</a:t>
            </a:r>
            <a:r>
              <a:rPr lang="it-IT" sz="1600" dirty="0" smtClean="0"/>
              <a:t> </a:t>
            </a:r>
            <a:r>
              <a:rPr lang="it-IT" sz="1600" dirty="0" err="1" smtClean="0"/>
              <a:t>aspects</a:t>
            </a:r>
            <a:r>
              <a:rPr lang="it-IT" sz="1600" dirty="0" smtClean="0"/>
              <a:t>.</a:t>
            </a:r>
          </a:p>
          <a:p>
            <a:pPr lvl="1" algn="just"/>
            <a:endParaRPr lang="it-IT" sz="1600" dirty="0"/>
          </a:p>
          <a:p>
            <a:pPr lvl="1" algn="just"/>
            <a:r>
              <a:rPr lang="it-IT" sz="1600" dirty="0" smtClean="0"/>
              <a:t>Take the </a:t>
            </a:r>
            <a:r>
              <a:rPr lang="it-IT" sz="1600" i="1" dirty="0" smtClean="0"/>
              <a:t>Esame di stato </a:t>
            </a:r>
            <a:r>
              <a:rPr lang="it-IT" sz="1600" dirty="0" err="1" smtClean="0"/>
              <a:t>as</a:t>
            </a:r>
            <a:r>
              <a:rPr lang="it-IT" sz="1600" dirty="0" smtClean="0"/>
              <a:t> </a:t>
            </a:r>
            <a:r>
              <a:rPr lang="it-IT" sz="1600" dirty="0" err="1" smtClean="0"/>
              <a:t>soon</a:t>
            </a:r>
            <a:r>
              <a:rPr lang="it-IT" sz="1600" dirty="0" smtClean="0"/>
              <a:t> </a:t>
            </a:r>
            <a:r>
              <a:rPr lang="it-IT" sz="1600" dirty="0" err="1" smtClean="0"/>
              <a:t>as</a:t>
            </a:r>
            <a:r>
              <a:rPr lang="it-IT" sz="1600" dirty="0" smtClean="0"/>
              <a:t> </a:t>
            </a:r>
            <a:r>
              <a:rPr lang="it-IT" sz="1600" dirty="0" err="1" smtClean="0"/>
              <a:t>possible</a:t>
            </a:r>
            <a:r>
              <a:rPr lang="it-IT" sz="1600" dirty="0" smtClean="0"/>
              <a:t> </a:t>
            </a:r>
            <a:r>
              <a:rPr lang="it-IT" sz="1600" dirty="0" err="1" smtClean="0"/>
              <a:t>after</a:t>
            </a:r>
            <a:r>
              <a:rPr lang="it-IT" sz="1600" dirty="0" smtClean="0"/>
              <a:t> </a:t>
            </a:r>
            <a:r>
              <a:rPr lang="it-IT" sz="1600" dirty="0" err="1" smtClean="0"/>
              <a:t>leaving</a:t>
            </a:r>
            <a:r>
              <a:rPr lang="it-IT" sz="1600" dirty="0" smtClean="0"/>
              <a:t> the </a:t>
            </a:r>
            <a:r>
              <a:rPr lang="it-IT" sz="1600" dirty="0" err="1" smtClean="0"/>
              <a:t>university</a:t>
            </a:r>
            <a:r>
              <a:rPr lang="it-IT" sz="1600" dirty="0" smtClean="0"/>
              <a:t> and </a:t>
            </a:r>
            <a:r>
              <a:rPr lang="it-IT" sz="1600" dirty="0" err="1" smtClean="0"/>
              <a:t>having</a:t>
            </a:r>
            <a:r>
              <a:rPr lang="it-IT" sz="1600" dirty="0" smtClean="0"/>
              <a:t> </a:t>
            </a:r>
            <a:r>
              <a:rPr lang="it-IT" sz="1600" dirty="0" err="1" smtClean="0"/>
              <a:t>started</a:t>
            </a:r>
            <a:r>
              <a:rPr lang="it-IT" sz="1600" dirty="0" smtClean="0"/>
              <a:t> </a:t>
            </a:r>
            <a:r>
              <a:rPr lang="it-IT" sz="1600" dirty="0" err="1" smtClean="0"/>
              <a:t>working</a:t>
            </a:r>
            <a:r>
              <a:rPr lang="it-IT" sz="1600" dirty="0" smtClean="0"/>
              <a:t>.</a:t>
            </a:r>
            <a:endParaRPr lang="it-IT" sz="1600" dirty="0"/>
          </a:p>
          <a:p>
            <a:pPr marL="355600" lvl="1" indent="0" algn="just">
              <a:buNone/>
            </a:pPr>
            <a:endParaRPr lang="it-IT" sz="1600" dirty="0"/>
          </a:p>
          <a:p>
            <a:pPr lvl="1" algn="just"/>
            <a:r>
              <a:rPr lang="it-IT" sz="1600" dirty="0" err="1" smtClean="0"/>
              <a:t>Preparatory</a:t>
            </a:r>
            <a:r>
              <a:rPr lang="it-IT" sz="1600" dirty="0" smtClean="0"/>
              <a:t> </a:t>
            </a:r>
            <a:r>
              <a:rPr lang="it-IT" sz="1600" dirty="0" err="1" smtClean="0"/>
              <a:t>courses</a:t>
            </a:r>
            <a:r>
              <a:rPr lang="it-IT" sz="1600" dirty="0" smtClean="0"/>
              <a:t> </a:t>
            </a:r>
            <a:r>
              <a:rPr lang="it-IT" sz="1600" dirty="0" err="1" smtClean="0"/>
              <a:t>carried</a:t>
            </a:r>
            <a:r>
              <a:rPr lang="it-IT" sz="1600" dirty="0" smtClean="0"/>
              <a:t> out by </a:t>
            </a:r>
            <a:r>
              <a:rPr lang="it-IT" sz="1600" dirty="0" err="1" smtClean="0"/>
              <a:t>who</a:t>
            </a:r>
            <a:r>
              <a:rPr lang="it-IT" sz="1600" dirty="0" smtClean="0"/>
              <a:t> </a:t>
            </a:r>
            <a:r>
              <a:rPr lang="it-IT" sz="1600" dirty="0" err="1" smtClean="0"/>
              <a:t>usually</a:t>
            </a:r>
            <a:r>
              <a:rPr lang="it-IT" sz="1600" dirty="0" smtClean="0"/>
              <a:t> </a:t>
            </a:r>
            <a:r>
              <a:rPr lang="it-IT" sz="1600" dirty="0" err="1" smtClean="0"/>
              <a:t>organize</a:t>
            </a:r>
            <a:r>
              <a:rPr lang="it-IT" sz="1600" dirty="0" smtClean="0"/>
              <a:t> the </a:t>
            </a:r>
            <a:r>
              <a:rPr lang="it-IT" sz="1600" i="1" dirty="0" smtClean="0"/>
              <a:t>Esame di stato</a:t>
            </a:r>
            <a:r>
              <a:rPr lang="it-IT" sz="1600" dirty="0" smtClean="0"/>
              <a:t>.</a:t>
            </a:r>
            <a:endParaRPr lang="it-IT" sz="1600" dirty="0"/>
          </a:p>
          <a:p>
            <a:pPr lvl="1" algn="just"/>
            <a:endParaRPr lang="it-IT" sz="16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lvl="1" algn="just"/>
            <a:endParaRPr lang="it-IT" sz="1600" dirty="0" smtClean="0"/>
          </a:p>
          <a:p>
            <a:pPr lvl="1" algn="just"/>
            <a:endParaRPr lang="it-IT" sz="1600" dirty="0" smtClean="0"/>
          </a:p>
          <a:p>
            <a:pPr algn="just"/>
            <a:endParaRPr lang="it-IT" sz="2000" dirty="0" smtClean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321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GB" dirty="0"/>
          </a:p>
        </p:txBody>
      </p:sp>
      <p:sp>
        <p:nvSpPr>
          <p:cNvPr id="5" name="_color1" descr="© INSCALE GmbH, 26.05.2010&#10;http://www.presentationload.com/"/>
          <p:cNvSpPr/>
          <p:nvPr/>
        </p:nvSpPr>
        <p:spPr bwMode="gray">
          <a:xfrm>
            <a:off x="1875648" y="2181832"/>
            <a:ext cx="1959320" cy="1959321"/>
          </a:xfrm>
          <a:prstGeom prst="round1Rect">
            <a:avLst>
              <a:gd name="adj" fmla="val 0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0" cap="none" spc="0" normalizeH="0" baseline="0" noProof="0" dirty="0" smtClean="0">
                <a:ln>
                  <a:noFill/>
                </a:ln>
                <a:solidFill>
                  <a:srgbClr val="646464"/>
                </a:solidFill>
                <a:uLnTx/>
                <a:uFillTx/>
                <a:latin typeface="+mj-lt"/>
                <a:cs typeface="Arial" panose="020B0604020202020204" pitchFamily="34" charset="0"/>
              </a:rPr>
              <a:t>Q</a:t>
            </a:r>
            <a:endParaRPr kumimoji="0" lang="en-US" sz="10000" b="1" i="0" u="none" strike="noStrike" kern="0" cap="none" spc="0" normalizeH="0" baseline="0" noProof="0" dirty="0">
              <a:ln>
                <a:noFill/>
              </a:ln>
              <a:solidFill>
                <a:srgbClr val="646464"/>
              </a:solidFill>
              <a:uLnTx/>
              <a:uFillTx/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_color1" descr="© INSCALE GmbH, 26.05.2010&#10;http://www.presentationload.com/"/>
          <p:cNvSpPr/>
          <p:nvPr/>
        </p:nvSpPr>
        <p:spPr bwMode="gray">
          <a:xfrm>
            <a:off x="3421843" y="3559630"/>
            <a:ext cx="1902078" cy="166378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bIns="288000" rtlCol="0" anchor="ctr"/>
          <a:lstStyle/>
          <a:p>
            <a:pPr lvl="0" algn="ctr">
              <a:defRPr/>
            </a:pPr>
            <a:r>
              <a:rPr lang="en-US" sz="10000" kern="0" dirty="0" smtClean="0">
                <a:solidFill>
                  <a:schemeClr val="tx2"/>
                </a:solidFill>
                <a:cs typeface="Arial" panose="020B0604020202020204" pitchFamily="34" charset="0"/>
              </a:rPr>
              <a:t>&amp;</a:t>
            </a:r>
            <a:endParaRPr lang="en-US" sz="10000" kern="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7" name="_color1" descr="© INSCALE GmbH, 26.05.2010&#10;http://www.presentationload.com/"/>
          <p:cNvSpPr/>
          <p:nvPr/>
        </p:nvSpPr>
        <p:spPr bwMode="gray">
          <a:xfrm>
            <a:off x="5189254" y="2981497"/>
            <a:ext cx="1959320" cy="1959321"/>
          </a:xfrm>
          <a:prstGeom prst="round1Rect">
            <a:avLst>
              <a:gd name="adj" fmla="val 0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0" cap="none" spc="0" normalizeH="0" baseline="0" noProof="0" dirty="0" smtClean="0">
                <a:ln>
                  <a:noFill/>
                </a:ln>
                <a:solidFill>
                  <a:srgbClr val="646464"/>
                </a:solidFill>
                <a:uLnTx/>
                <a:uFillTx/>
                <a:latin typeface="+mj-lt"/>
                <a:cs typeface="Arial" panose="020B0604020202020204" pitchFamily="34" charset="0"/>
              </a:rPr>
              <a:t>A</a:t>
            </a:r>
            <a:endParaRPr kumimoji="0" lang="en-US" sz="10000" b="1" i="0" u="none" strike="noStrike" kern="0" cap="none" spc="0" normalizeH="0" baseline="0" noProof="0" dirty="0">
              <a:ln>
                <a:noFill/>
              </a:ln>
              <a:solidFill>
                <a:srgbClr val="646464"/>
              </a:solidFill>
              <a:uLnTx/>
              <a:uFillTx/>
              <a:latin typeface="+mj-lt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914" y="1636495"/>
            <a:ext cx="1803237" cy="13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10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/>
              <a:t>Esame di stato</a:t>
            </a:r>
            <a:r>
              <a:rPr lang="it-IT" dirty="0"/>
              <a:t>: </a:t>
            </a:r>
            <a:r>
              <a:rPr lang="it-IT" dirty="0" err="1"/>
              <a:t>syllabus</a:t>
            </a:r>
            <a:r>
              <a:rPr lang="it-IT" dirty="0"/>
              <a:t> and </a:t>
            </a:r>
            <a:r>
              <a:rPr lang="it-IT" dirty="0" err="1"/>
              <a:t>comparison</a:t>
            </a:r>
            <a:r>
              <a:rPr lang="it-IT" dirty="0"/>
              <a:t> with Quantitative Finance and </a:t>
            </a:r>
            <a:r>
              <a:rPr lang="it-IT" dirty="0" err="1" smtClean="0"/>
              <a:t>Insurance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285651"/>
            <a:ext cx="8234362" cy="4519613"/>
          </a:xfrm>
        </p:spPr>
        <p:txBody>
          <a:bodyPr/>
          <a:lstStyle/>
          <a:p>
            <a:pPr algn="just"/>
            <a:r>
              <a:rPr lang="it-IT" sz="2000" dirty="0" smtClean="0"/>
              <a:t>The </a:t>
            </a:r>
            <a:r>
              <a:rPr lang="it-IT" sz="2000" dirty="0" err="1" smtClean="0"/>
              <a:t>examination</a:t>
            </a:r>
            <a:r>
              <a:rPr lang="it-IT" sz="2000" dirty="0" smtClean="0"/>
              <a:t> </a:t>
            </a:r>
            <a:r>
              <a:rPr lang="it-IT" sz="2000" dirty="0" err="1" smtClean="0"/>
              <a:t>consists</a:t>
            </a:r>
            <a:r>
              <a:rPr lang="it-IT" sz="2000" dirty="0" smtClean="0"/>
              <a:t> of </a:t>
            </a:r>
            <a:r>
              <a:rPr lang="it-IT" sz="2000" dirty="0" err="1" smtClean="0"/>
              <a:t>four</a:t>
            </a:r>
            <a:r>
              <a:rPr lang="it-IT" sz="2000" dirty="0" smtClean="0"/>
              <a:t> </a:t>
            </a:r>
            <a:r>
              <a:rPr lang="it-IT" sz="2000" dirty="0" err="1" smtClean="0"/>
              <a:t>tests</a:t>
            </a:r>
            <a:r>
              <a:rPr lang="it-IT" sz="2000" dirty="0" smtClean="0"/>
              <a:t>: </a:t>
            </a:r>
            <a:r>
              <a:rPr lang="it-IT" sz="2000" dirty="0" err="1" smtClean="0"/>
              <a:t>two</a:t>
            </a:r>
            <a:r>
              <a:rPr lang="it-IT" sz="2000" dirty="0" smtClean="0"/>
              <a:t> </a:t>
            </a:r>
            <a:r>
              <a:rPr lang="it-IT" sz="2000" dirty="0" err="1" smtClean="0"/>
              <a:t>written</a:t>
            </a:r>
            <a:r>
              <a:rPr lang="it-IT" sz="2000" dirty="0" smtClean="0"/>
              <a:t> </a:t>
            </a:r>
            <a:r>
              <a:rPr lang="it-IT" sz="2000" dirty="0" err="1" smtClean="0"/>
              <a:t>tests</a:t>
            </a:r>
            <a:r>
              <a:rPr lang="it-IT" sz="2000" dirty="0" smtClean="0"/>
              <a:t>, </a:t>
            </a:r>
            <a:r>
              <a:rPr lang="it-IT" sz="2000" dirty="0" err="1" smtClean="0"/>
              <a:t>one</a:t>
            </a:r>
            <a:r>
              <a:rPr lang="it-IT" sz="2000" dirty="0" smtClean="0"/>
              <a:t> </a:t>
            </a:r>
            <a:r>
              <a:rPr lang="it-IT" sz="2000" dirty="0" err="1" smtClean="0"/>
              <a:t>practice</a:t>
            </a:r>
            <a:r>
              <a:rPr lang="it-IT" sz="2000" dirty="0" smtClean="0"/>
              <a:t> </a:t>
            </a:r>
            <a:r>
              <a:rPr lang="it-IT" sz="2000" dirty="0" err="1" smtClean="0"/>
              <a:t>tests</a:t>
            </a:r>
            <a:r>
              <a:rPr lang="it-IT" sz="2000" dirty="0" smtClean="0"/>
              <a:t> and </a:t>
            </a:r>
            <a:r>
              <a:rPr lang="it-IT" sz="2000" dirty="0" err="1" smtClean="0"/>
              <a:t>one</a:t>
            </a:r>
            <a:r>
              <a:rPr lang="it-IT" sz="2000" dirty="0" smtClean="0"/>
              <a:t> </a:t>
            </a:r>
            <a:r>
              <a:rPr lang="it-IT" sz="2000" dirty="0" err="1" smtClean="0"/>
              <a:t>oral</a:t>
            </a:r>
            <a:r>
              <a:rPr lang="it-IT" sz="2000" dirty="0" smtClean="0"/>
              <a:t> test. In </a:t>
            </a:r>
            <a:r>
              <a:rPr lang="it-IT" sz="2000" dirty="0" err="1" smtClean="0"/>
              <a:t>particular</a:t>
            </a:r>
            <a:r>
              <a:rPr lang="it-IT" sz="2000" dirty="0" smtClean="0"/>
              <a:t>:</a:t>
            </a:r>
          </a:p>
          <a:p>
            <a:pPr algn="just"/>
            <a:endParaRPr lang="it-IT" sz="2000" dirty="0"/>
          </a:p>
          <a:p>
            <a:pPr lvl="1" algn="just"/>
            <a:r>
              <a:rPr lang="it-IT" sz="1600" dirty="0" smtClean="0"/>
              <a:t>The first </a:t>
            </a:r>
            <a:r>
              <a:rPr lang="it-IT" sz="1600" dirty="0" err="1" smtClean="0"/>
              <a:t>written</a:t>
            </a:r>
            <a:r>
              <a:rPr lang="it-IT" sz="1600" dirty="0" smtClean="0"/>
              <a:t> test </a:t>
            </a:r>
            <a:r>
              <a:rPr lang="it-IT" sz="1600" dirty="0" err="1" smtClean="0"/>
              <a:t>concerns</a:t>
            </a:r>
            <a:r>
              <a:rPr lang="it-IT" sz="1600" dirty="0" smtClean="0"/>
              <a:t> the </a:t>
            </a:r>
            <a:r>
              <a:rPr lang="it-IT" sz="1600" dirty="0" err="1" smtClean="0"/>
              <a:t>probabilistic</a:t>
            </a:r>
            <a:r>
              <a:rPr lang="it-IT" sz="1600" dirty="0" smtClean="0"/>
              <a:t>, </a:t>
            </a:r>
            <a:r>
              <a:rPr lang="it-IT" sz="1600" dirty="0" err="1" smtClean="0"/>
              <a:t>statistic</a:t>
            </a:r>
            <a:r>
              <a:rPr lang="it-IT" sz="1600" dirty="0" smtClean="0"/>
              <a:t> and </a:t>
            </a:r>
            <a:r>
              <a:rPr lang="it-IT" sz="1600" dirty="0" err="1" smtClean="0"/>
              <a:t>mathematical</a:t>
            </a:r>
            <a:r>
              <a:rPr lang="it-IT" sz="1600" dirty="0" smtClean="0"/>
              <a:t> </a:t>
            </a:r>
            <a:r>
              <a:rPr lang="it-IT" sz="1600" dirty="0" err="1" smtClean="0"/>
              <a:t>finance</a:t>
            </a:r>
            <a:r>
              <a:rPr lang="it-IT" sz="1600" dirty="0" smtClean="0"/>
              <a:t> </a:t>
            </a:r>
            <a:r>
              <a:rPr lang="it-IT" sz="1600" dirty="0" err="1" smtClean="0"/>
              <a:t>tools</a:t>
            </a:r>
            <a:r>
              <a:rPr lang="it-IT" sz="1600" dirty="0" smtClean="0"/>
              <a:t> </a:t>
            </a:r>
            <a:r>
              <a:rPr lang="it-IT" sz="1600" dirty="0" err="1" smtClean="0"/>
              <a:t>which</a:t>
            </a:r>
            <a:r>
              <a:rPr lang="it-IT" sz="1600" dirty="0" smtClean="0"/>
              <a:t> are </a:t>
            </a:r>
            <a:r>
              <a:rPr lang="it-IT" sz="1600" dirty="0" err="1" smtClean="0"/>
              <a:t>applied</a:t>
            </a:r>
            <a:r>
              <a:rPr lang="it-IT" sz="1600" dirty="0" smtClean="0"/>
              <a:t> in </a:t>
            </a:r>
            <a:r>
              <a:rPr lang="it-IT" sz="1600" dirty="0" err="1" smtClean="0"/>
              <a:t>insurance</a:t>
            </a:r>
            <a:r>
              <a:rPr lang="it-IT" sz="1600" dirty="0" smtClean="0"/>
              <a:t>, </a:t>
            </a:r>
            <a:r>
              <a:rPr lang="it-IT" sz="1600" dirty="0" err="1" smtClean="0"/>
              <a:t>financial</a:t>
            </a:r>
            <a:r>
              <a:rPr lang="it-IT" sz="1600" dirty="0" smtClean="0"/>
              <a:t> and </a:t>
            </a:r>
            <a:r>
              <a:rPr lang="it-IT" sz="1600" dirty="0" err="1" smtClean="0"/>
              <a:t>pension</a:t>
            </a:r>
            <a:r>
              <a:rPr lang="it-IT" sz="1600" dirty="0" smtClean="0"/>
              <a:t> </a:t>
            </a:r>
            <a:r>
              <a:rPr lang="it-IT" sz="1600" dirty="0" err="1" smtClean="0"/>
              <a:t>sectors</a:t>
            </a:r>
            <a:r>
              <a:rPr lang="it-IT" sz="1600" dirty="0" smtClean="0"/>
              <a:t>.</a:t>
            </a:r>
          </a:p>
          <a:p>
            <a:pPr marL="355600" lvl="1" indent="0" algn="just">
              <a:buNone/>
            </a:pPr>
            <a:endParaRPr lang="it-IT" sz="1600" dirty="0" smtClean="0"/>
          </a:p>
          <a:p>
            <a:pPr lvl="1" algn="just"/>
            <a:r>
              <a:rPr lang="it-IT" sz="1600" dirty="0" smtClean="0"/>
              <a:t>The </a:t>
            </a:r>
            <a:r>
              <a:rPr lang="it-IT" sz="1600" dirty="0" err="1" smtClean="0"/>
              <a:t>second</a:t>
            </a:r>
            <a:r>
              <a:rPr lang="it-IT" sz="1600" dirty="0" smtClean="0"/>
              <a:t> </a:t>
            </a:r>
            <a:r>
              <a:rPr lang="it-IT" sz="1600" dirty="0" err="1" smtClean="0"/>
              <a:t>written</a:t>
            </a:r>
            <a:r>
              <a:rPr lang="it-IT" sz="1600" dirty="0" smtClean="0"/>
              <a:t> test </a:t>
            </a:r>
            <a:r>
              <a:rPr lang="it-IT" sz="1600" dirty="0" err="1" smtClean="0"/>
              <a:t>is</a:t>
            </a:r>
            <a:r>
              <a:rPr lang="it-IT" sz="1600" dirty="0" smtClean="0"/>
              <a:t> </a:t>
            </a:r>
            <a:r>
              <a:rPr lang="it-IT" sz="1600" dirty="0" err="1" smtClean="0"/>
              <a:t>related</a:t>
            </a:r>
            <a:r>
              <a:rPr lang="it-IT" sz="1600" dirty="0" smtClean="0"/>
              <a:t> to </a:t>
            </a:r>
            <a:r>
              <a:rPr lang="it-IT" sz="1600" dirty="0" err="1" smtClean="0"/>
              <a:t>actuarial</a:t>
            </a:r>
            <a:r>
              <a:rPr lang="it-IT" sz="1600" dirty="0" smtClean="0"/>
              <a:t> and </a:t>
            </a:r>
            <a:r>
              <a:rPr lang="it-IT" sz="1600" dirty="0" err="1" smtClean="0"/>
              <a:t>financial</a:t>
            </a:r>
            <a:r>
              <a:rPr lang="it-IT" sz="1600" dirty="0" smtClean="0"/>
              <a:t> </a:t>
            </a:r>
            <a:r>
              <a:rPr lang="it-IT" sz="1600" dirty="0" err="1" smtClean="0"/>
              <a:t>mathematics</a:t>
            </a:r>
            <a:r>
              <a:rPr lang="it-IT" sz="1600" dirty="0" smtClean="0"/>
              <a:t> </a:t>
            </a:r>
            <a:r>
              <a:rPr lang="it-IT" sz="1600" dirty="0" err="1" smtClean="0"/>
              <a:t>techniques</a:t>
            </a:r>
            <a:r>
              <a:rPr lang="it-IT" sz="1600" dirty="0" smtClean="0"/>
              <a:t> </a:t>
            </a:r>
            <a:r>
              <a:rPr lang="it-IT" sz="1600" dirty="0" err="1" smtClean="0"/>
              <a:t>applied</a:t>
            </a:r>
            <a:r>
              <a:rPr lang="it-IT" sz="1600" dirty="0" smtClean="0"/>
              <a:t> in life, non-life </a:t>
            </a:r>
            <a:r>
              <a:rPr lang="it-IT" sz="1600" dirty="0" err="1" smtClean="0"/>
              <a:t>insurance</a:t>
            </a:r>
            <a:r>
              <a:rPr lang="it-IT" sz="1600" dirty="0" smtClean="0"/>
              <a:t> and </a:t>
            </a:r>
            <a:r>
              <a:rPr lang="it-IT" sz="1600" dirty="0" err="1" smtClean="0"/>
              <a:t>pension</a:t>
            </a:r>
            <a:r>
              <a:rPr lang="it-IT" sz="1600" dirty="0" smtClean="0"/>
              <a:t> funds.</a:t>
            </a:r>
          </a:p>
          <a:p>
            <a:pPr lvl="1" algn="just"/>
            <a:endParaRPr lang="it-IT" sz="1600" dirty="0"/>
          </a:p>
          <a:p>
            <a:pPr lvl="1" algn="just"/>
            <a:r>
              <a:rPr lang="it-IT" sz="1600" dirty="0" smtClean="0"/>
              <a:t>The </a:t>
            </a:r>
            <a:r>
              <a:rPr lang="it-IT" sz="1600" dirty="0" err="1" smtClean="0"/>
              <a:t>practice</a:t>
            </a:r>
            <a:r>
              <a:rPr lang="it-IT" sz="1600" dirty="0" smtClean="0"/>
              <a:t> test </a:t>
            </a:r>
            <a:r>
              <a:rPr lang="it-IT" sz="1600" dirty="0" err="1" smtClean="0"/>
              <a:t>consists</a:t>
            </a:r>
            <a:r>
              <a:rPr lang="it-IT" sz="1600" dirty="0" smtClean="0"/>
              <a:t> in </a:t>
            </a:r>
            <a:r>
              <a:rPr lang="it-IT" sz="1600" dirty="0" err="1" smtClean="0"/>
              <a:t>elaborating</a:t>
            </a:r>
            <a:r>
              <a:rPr lang="it-IT" sz="1600" dirty="0" smtClean="0"/>
              <a:t> an </a:t>
            </a:r>
            <a:r>
              <a:rPr lang="it-IT" sz="1600" dirty="0" err="1" smtClean="0"/>
              <a:t>actuarial</a:t>
            </a:r>
            <a:r>
              <a:rPr lang="it-IT" sz="1600" dirty="0" smtClean="0"/>
              <a:t> </a:t>
            </a:r>
            <a:r>
              <a:rPr lang="it-IT" sz="1600" dirty="0" err="1" smtClean="0"/>
              <a:t>project</a:t>
            </a:r>
            <a:r>
              <a:rPr lang="it-IT" sz="1600" dirty="0" smtClean="0"/>
              <a:t> or in </a:t>
            </a:r>
            <a:r>
              <a:rPr lang="it-IT" sz="1600" dirty="0" err="1" smtClean="0"/>
              <a:t>evaluating</a:t>
            </a:r>
            <a:r>
              <a:rPr lang="it-IT" sz="1600" dirty="0" smtClean="0"/>
              <a:t> a business case </a:t>
            </a:r>
            <a:r>
              <a:rPr lang="it-IT" sz="1600" dirty="0" err="1" smtClean="0"/>
              <a:t>which</a:t>
            </a:r>
            <a:r>
              <a:rPr lang="it-IT" sz="1600" dirty="0" smtClean="0"/>
              <a:t> </a:t>
            </a:r>
            <a:r>
              <a:rPr lang="it-IT" sz="1600" dirty="0" err="1" smtClean="0"/>
              <a:t>concerns</a:t>
            </a:r>
            <a:r>
              <a:rPr lang="it-IT" sz="1600" dirty="0" smtClean="0"/>
              <a:t> </a:t>
            </a:r>
            <a:r>
              <a:rPr lang="it-IT" sz="1600" dirty="0" err="1" smtClean="0"/>
              <a:t>actuarial</a:t>
            </a:r>
            <a:r>
              <a:rPr lang="it-IT" sz="1600" dirty="0" smtClean="0"/>
              <a:t> </a:t>
            </a:r>
            <a:r>
              <a:rPr lang="it-IT" sz="1600" dirty="0" err="1" smtClean="0"/>
              <a:t>themes</a:t>
            </a:r>
            <a:r>
              <a:rPr lang="it-IT" sz="1600" dirty="0" smtClean="0"/>
              <a:t> of </a:t>
            </a:r>
            <a:r>
              <a:rPr lang="it-IT" sz="1600" dirty="0" err="1" smtClean="0"/>
              <a:t>insurance</a:t>
            </a:r>
            <a:r>
              <a:rPr lang="it-IT" sz="1600" dirty="0" smtClean="0"/>
              <a:t> companies and </a:t>
            </a:r>
            <a:r>
              <a:rPr lang="it-IT" sz="1600" dirty="0" err="1" smtClean="0"/>
              <a:t>pension</a:t>
            </a:r>
            <a:r>
              <a:rPr lang="it-IT" sz="1600" dirty="0" smtClean="0"/>
              <a:t> funds.</a:t>
            </a:r>
          </a:p>
          <a:p>
            <a:pPr lvl="1" algn="just"/>
            <a:endParaRPr lang="it-IT" sz="1600" dirty="0"/>
          </a:p>
          <a:p>
            <a:pPr lvl="1" algn="just"/>
            <a:r>
              <a:rPr lang="it-IT" sz="1600" dirty="0" smtClean="0"/>
              <a:t>The </a:t>
            </a:r>
            <a:r>
              <a:rPr lang="it-IT" sz="1600" dirty="0" err="1" smtClean="0"/>
              <a:t>oral</a:t>
            </a:r>
            <a:r>
              <a:rPr lang="it-IT" sz="1600" dirty="0" smtClean="0"/>
              <a:t> test </a:t>
            </a:r>
            <a:r>
              <a:rPr lang="it-IT" sz="1600" dirty="0" err="1" smtClean="0"/>
              <a:t>relates</a:t>
            </a:r>
            <a:r>
              <a:rPr lang="it-IT" sz="1600" dirty="0" smtClean="0"/>
              <a:t> to </a:t>
            </a:r>
            <a:r>
              <a:rPr lang="it-IT" sz="1600" dirty="0" err="1" smtClean="0"/>
              <a:t>actuarial</a:t>
            </a:r>
            <a:r>
              <a:rPr lang="it-IT" sz="1600" dirty="0"/>
              <a:t> </a:t>
            </a:r>
            <a:r>
              <a:rPr lang="it-IT" sz="1600" dirty="0" smtClean="0"/>
              <a:t>and </a:t>
            </a:r>
            <a:r>
              <a:rPr lang="it-IT" sz="1600" dirty="0" err="1" smtClean="0"/>
              <a:t>mathematical</a:t>
            </a:r>
            <a:r>
              <a:rPr lang="it-IT" sz="1600" dirty="0" smtClean="0"/>
              <a:t> </a:t>
            </a:r>
            <a:r>
              <a:rPr lang="it-IT" sz="1600" dirty="0" err="1" smtClean="0"/>
              <a:t>finance</a:t>
            </a:r>
            <a:r>
              <a:rPr lang="it-IT" sz="1600" dirty="0" smtClean="0"/>
              <a:t> </a:t>
            </a:r>
            <a:r>
              <a:rPr lang="it-IT" sz="1600" dirty="0" err="1" smtClean="0"/>
              <a:t>themes</a:t>
            </a:r>
            <a:r>
              <a:rPr lang="it-IT" sz="1600" dirty="0" smtClean="0"/>
              <a:t> </a:t>
            </a:r>
            <a:r>
              <a:rPr lang="it-IT" sz="1600" dirty="0" err="1" smtClean="0"/>
              <a:t>applied</a:t>
            </a:r>
            <a:r>
              <a:rPr lang="it-IT" sz="1600" dirty="0" smtClean="0"/>
              <a:t> in </a:t>
            </a:r>
            <a:r>
              <a:rPr lang="it-IT" sz="1600" dirty="0" err="1" smtClean="0"/>
              <a:t>insurance</a:t>
            </a:r>
            <a:r>
              <a:rPr lang="it-IT" sz="1600" dirty="0" smtClean="0"/>
              <a:t> and </a:t>
            </a:r>
            <a:r>
              <a:rPr lang="it-IT" sz="1600" dirty="0" err="1" smtClean="0"/>
              <a:t>pension</a:t>
            </a:r>
            <a:r>
              <a:rPr lang="it-IT" sz="1600" dirty="0" smtClean="0"/>
              <a:t> funds. The </a:t>
            </a:r>
            <a:r>
              <a:rPr lang="it-IT" sz="1600" dirty="0" err="1" smtClean="0"/>
              <a:t>aim</a:t>
            </a:r>
            <a:r>
              <a:rPr lang="it-IT" sz="1600" dirty="0" smtClean="0"/>
              <a:t> of </a:t>
            </a:r>
            <a:r>
              <a:rPr lang="it-IT" sz="1600" dirty="0" err="1" smtClean="0"/>
              <a:t>this</a:t>
            </a:r>
            <a:r>
              <a:rPr lang="it-IT" sz="1600" dirty="0" smtClean="0"/>
              <a:t> test </a:t>
            </a:r>
            <a:r>
              <a:rPr lang="it-IT" sz="1600" dirty="0" err="1" smtClean="0"/>
              <a:t>is</a:t>
            </a:r>
            <a:r>
              <a:rPr lang="it-IT" sz="1600" dirty="0" smtClean="0"/>
              <a:t> to </a:t>
            </a:r>
            <a:r>
              <a:rPr lang="it-IT" sz="1600" dirty="0" err="1" smtClean="0"/>
              <a:t>assess</a:t>
            </a:r>
            <a:r>
              <a:rPr lang="it-IT" sz="1600" dirty="0" smtClean="0"/>
              <a:t> the professional culture of the candidate, </a:t>
            </a:r>
            <a:r>
              <a:rPr lang="it-IT" sz="1600" dirty="0" err="1" smtClean="0"/>
              <a:t>her</a:t>
            </a:r>
            <a:r>
              <a:rPr lang="it-IT" sz="1600" dirty="0" smtClean="0"/>
              <a:t>/</a:t>
            </a:r>
            <a:r>
              <a:rPr lang="it-IT" sz="1600" dirty="0" err="1" smtClean="0"/>
              <a:t>his</a:t>
            </a:r>
            <a:r>
              <a:rPr lang="it-IT" sz="1600" dirty="0" smtClean="0"/>
              <a:t> </a:t>
            </a:r>
            <a:r>
              <a:rPr lang="it-IT" sz="1600" dirty="0" err="1" smtClean="0"/>
              <a:t>synthesis</a:t>
            </a:r>
            <a:r>
              <a:rPr lang="it-IT" sz="1600" dirty="0" smtClean="0"/>
              <a:t> and </a:t>
            </a:r>
            <a:r>
              <a:rPr lang="it-IT" sz="1600" dirty="0" err="1" smtClean="0"/>
              <a:t>communication</a:t>
            </a:r>
            <a:r>
              <a:rPr lang="it-IT" sz="1600" dirty="0" smtClean="0"/>
              <a:t> </a:t>
            </a:r>
            <a:r>
              <a:rPr lang="it-IT" sz="1600" dirty="0" err="1" smtClean="0"/>
              <a:t>skills</a:t>
            </a:r>
            <a:r>
              <a:rPr lang="it-IT" sz="1600" dirty="0" smtClean="0"/>
              <a:t> </a:t>
            </a:r>
            <a:r>
              <a:rPr lang="it-IT" sz="1600" dirty="0" err="1" smtClean="0"/>
              <a:t>as</a:t>
            </a:r>
            <a:r>
              <a:rPr lang="it-IT" sz="1600" dirty="0" smtClean="0"/>
              <a:t> </a:t>
            </a:r>
            <a:r>
              <a:rPr lang="it-IT" sz="1600" dirty="0" err="1" smtClean="0"/>
              <a:t>well</a:t>
            </a:r>
            <a:r>
              <a:rPr lang="it-IT" sz="1600" dirty="0" smtClean="0"/>
              <a:t> </a:t>
            </a:r>
            <a:r>
              <a:rPr lang="it-IT" sz="1600" dirty="0" err="1" smtClean="0"/>
              <a:t>as</a:t>
            </a:r>
            <a:r>
              <a:rPr lang="it-IT" sz="1600" dirty="0" smtClean="0"/>
              <a:t> </a:t>
            </a:r>
            <a:r>
              <a:rPr lang="it-IT" sz="1600" dirty="0" err="1" smtClean="0"/>
              <a:t>her</a:t>
            </a:r>
            <a:r>
              <a:rPr lang="it-IT" sz="1600" dirty="0" smtClean="0"/>
              <a:t>/</a:t>
            </a:r>
            <a:r>
              <a:rPr lang="it-IT" sz="1600" dirty="0" err="1" smtClean="0"/>
              <a:t>his</a:t>
            </a:r>
            <a:r>
              <a:rPr lang="it-IT" sz="1600" dirty="0" smtClean="0"/>
              <a:t> </a:t>
            </a:r>
            <a:r>
              <a:rPr lang="it-IT" sz="1600" dirty="0" err="1" smtClean="0"/>
              <a:t>knowledge</a:t>
            </a:r>
            <a:r>
              <a:rPr lang="it-IT" sz="1600" dirty="0" smtClean="0"/>
              <a:t> of the </a:t>
            </a:r>
            <a:r>
              <a:rPr lang="it-IT" sz="1600" dirty="0"/>
              <a:t>professional </a:t>
            </a:r>
            <a:r>
              <a:rPr lang="it-IT" sz="1600" dirty="0" err="1" smtClean="0"/>
              <a:t>guidelines</a:t>
            </a:r>
            <a:r>
              <a:rPr lang="it-IT" sz="1600" dirty="0" smtClean="0"/>
              <a:t>, </a:t>
            </a:r>
            <a:r>
              <a:rPr lang="it-IT" sz="1600" dirty="0" err="1" smtClean="0"/>
              <a:t>legislation</a:t>
            </a:r>
            <a:r>
              <a:rPr lang="it-IT" sz="1600" dirty="0" smtClean="0"/>
              <a:t> and code of </a:t>
            </a:r>
            <a:r>
              <a:rPr lang="it-IT" sz="1600" dirty="0" err="1" smtClean="0"/>
              <a:t>ethics</a:t>
            </a:r>
            <a:r>
              <a:rPr lang="it-IT" sz="1600" dirty="0"/>
              <a:t>.</a:t>
            </a:r>
            <a:endParaRPr lang="it-IT" sz="1600" dirty="0" smtClean="0"/>
          </a:p>
          <a:p>
            <a:pPr algn="just"/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5637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/>
              <a:t>Esame di stato</a:t>
            </a:r>
            <a:r>
              <a:rPr lang="it-IT" dirty="0"/>
              <a:t>: </a:t>
            </a:r>
            <a:r>
              <a:rPr lang="it-IT" dirty="0" err="1"/>
              <a:t>syllabus</a:t>
            </a:r>
            <a:r>
              <a:rPr lang="it-IT" dirty="0"/>
              <a:t> and </a:t>
            </a:r>
            <a:r>
              <a:rPr lang="it-IT" dirty="0" err="1"/>
              <a:t>comparison</a:t>
            </a:r>
            <a:r>
              <a:rPr lang="it-IT" dirty="0"/>
              <a:t> with Quantitative Finance and </a:t>
            </a:r>
            <a:r>
              <a:rPr lang="it-IT" dirty="0" err="1"/>
              <a:t>Insurance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285651"/>
            <a:ext cx="8234362" cy="4519613"/>
          </a:xfrm>
        </p:spPr>
        <p:txBody>
          <a:bodyPr/>
          <a:lstStyle/>
          <a:p>
            <a:pPr algn="just"/>
            <a:r>
              <a:rPr lang="it-IT" sz="2000" dirty="0" smtClean="0"/>
              <a:t>First </a:t>
            </a:r>
            <a:r>
              <a:rPr lang="it-IT" sz="2000" dirty="0" err="1" smtClean="0"/>
              <a:t>written</a:t>
            </a:r>
            <a:r>
              <a:rPr lang="it-IT" sz="2000" dirty="0" smtClean="0"/>
              <a:t> test. </a:t>
            </a:r>
            <a:r>
              <a:rPr lang="it-IT" sz="2000" dirty="0" err="1" smtClean="0"/>
              <a:t>Subjects</a:t>
            </a:r>
            <a:r>
              <a:rPr lang="it-IT" sz="2000" dirty="0" smtClean="0"/>
              <a:t>:</a:t>
            </a:r>
          </a:p>
          <a:p>
            <a:pPr algn="just"/>
            <a:endParaRPr lang="it-IT" sz="2000" dirty="0"/>
          </a:p>
          <a:p>
            <a:pPr lvl="1" algn="just"/>
            <a:r>
              <a:rPr lang="it-IT" sz="1600" dirty="0" err="1" smtClean="0"/>
              <a:t>Probability</a:t>
            </a:r>
            <a:r>
              <a:rPr lang="it-IT" sz="1600" dirty="0" smtClean="0"/>
              <a:t> </a:t>
            </a:r>
            <a:r>
              <a:rPr lang="it-IT" sz="1600" dirty="0" err="1" smtClean="0"/>
              <a:t>calculus</a:t>
            </a:r>
            <a:endParaRPr lang="it-IT" sz="1600" dirty="0" smtClean="0"/>
          </a:p>
          <a:p>
            <a:pPr lvl="1" algn="just"/>
            <a:endParaRPr lang="it-IT" sz="1600" dirty="0" smtClean="0"/>
          </a:p>
          <a:p>
            <a:pPr lvl="1" algn="just"/>
            <a:r>
              <a:rPr lang="it-IT" sz="1600" dirty="0" err="1" smtClean="0"/>
              <a:t>Statistics</a:t>
            </a:r>
            <a:endParaRPr lang="it-IT" sz="1600" dirty="0" smtClean="0"/>
          </a:p>
          <a:p>
            <a:pPr lvl="1" algn="just"/>
            <a:endParaRPr lang="it-IT" sz="1600" dirty="0" smtClean="0"/>
          </a:p>
          <a:p>
            <a:pPr lvl="1" algn="just"/>
            <a:r>
              <a:rPr lang="it-IT" sz="1600" dirty="0" smtClean="0"/>
              <a:t>Financial </a:t>
            </a:r>
            <a:r>
              <a:rPr lang="it-IT" sz="1600" dirty="0" err="1"/>
              <a:t>m</a:t>
            </a:r>
            <a:r>
              <a:rPr lang="it-IT" sz="1600" dirty="0" err="1" smtClean="0"/>
              <a:t>athematics</a:t>
            </a:r>
            <a:endParaRPr lang="it-IT" sz="1600" dirty="0" smtClean="0"/>
          </a:p>
          <a:p>
            <a:pPr lvl="1" algn="just"/>
            <a:endParaRPr lang="it-IT" sz="1600" dirty="0" smtClean="0"/>
          </a:p>
          <a:p>
            <a:pPr lvl="1" algn="just"/>
            <a:r>
              <a:rPr lang="it-IT" sz="1600" dirty="0" smtClean="0"/>
              <a:t>Actuarial </a:t>
            </a:r>
            <a:r>
              <a:rPr lang="it-IT" sz="1600" dirty="0" err="1" smtClean="0"/>
              <a:t>mathematics</a:t>
            </a:r>
            <a:endParaRPr lang="it-IT" sz="1600" dirty="0" smtClean="0"/>
          </a:p>
          <a:p>
            <a:pPr algn="just"/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579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/>
              <a:t>Esame di stato</a:t>
            </a:r>
            <a:r>
              <a:rPr lang="it-IT" dirty="0"/>
              <a:t>: </a:t>
            </a:r>
            <a:r>
              <a:rPr lang="it-IT" dirty="0" err="1"/>
              <a:t>syllabus</a:t>
            </a:r>
            <a:r>
              <a:rPr lang="it-IT" dirty="0"/>
              <a:t> and </a:t>
            </a:r>
            <a:r>
              <a:rPr lang="it-IT" dirty="0" err="1"/>
              <a:t>comparison</a:t>
            </a:r>
            <a:r>
              <a:rPr lang="it-IT" dirty="0"/>
              <a:t> with Quantitative Finance and </a:t>
            </a:r>
            <a:r>
              <a:rPr lang="it-IT" dirty="0" err="1"/>
              <a:t>Insurance</a:t>
            </a:r>
            <a:r>
              <a:rPr lang="it-IT" dirty="0"/>
              <a:t> </a:t>
            </a:r>
            <a:r>
              <a:rPr lang="it-IT" dirty="0" err="1"/>
              <a:t>course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285651"/>
            <a:ext cx="8234362" cy="4519613"/>
          </a:xfrm>
        </p:spPr>
        <p:txBody>
          <a:bodyPr/>
          <a:lstStyle/>
          <a:p>
            <a:pPr marL="0" indent="0" algn="just">
              <a:buNone/>
            </a:pPr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621466"/>
              </p:ext>
            </p:extLst>
          </p:nvPr>
        </p:nvGraphicFramePr>
        <p:xfrm>
          <a:off x="373083" y="1087857"/>
          <a:ext cx="8316892" cy="5055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5454"/>
                <a:gridCol w="2690719"/>
                <a:gridCol w="2690719"/>
              </a:tblGrid>
              <a:tr h="927395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>
                          <a:solidFill>
                            <a:schemeClr val="tx2"/>
                          </a:solidFill>
                        </a:rPr>
                        <a:t>Subjects</a:t>
                      </a:r>
                      <a:endParaRPr lang="it-IT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Reference Courses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 smtClean="0">
                          <a:solidFill>
                            <a:schemeClr val="tx2"/>
                          </a:solidFill>
                        </a:rPr>
                        <a:t>Recommended</a:t>
                      </a:r>
                      <a:r>
                        <a:rPr lang="it-IT" sz="1400" dirty="0" smtClean="0">
                          <a:solidFill>
                            <a:schemeClr val="tx2"/>
                          </a:solidFill>
                        </a:rPr>
                        <a:t> books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776">
                <a:tc>
                  <a:txBody>
                    <a:bodyPr/>
                    <a:lstStyle/>
                    <a:p>
                      <a:r>
                        <a:rPr lang="it-IT" sz="1050" b="1" dirty="0" err="1" smtClean="0"/>
                        <a:t>Probability</a:t>
                      </a:r>
                      <a:r>
                        <a:rPr lang="it-IT" sz="1050" b="1" baseline="0" dirty="0" smtClean="0"/>
                        <a:t> </a:t>
                      </a:r>
                      <a:r>
                        <a:rPr lang="it-IT" sz="1050" b="1" baseline="0" dirty="0" err="1" smtClean="0"/>
                        <a:t>calculus</a:t>
                      </a:r>
                      <a:endParaRPr lang="it-IT" sz="105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05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Mathematics</a:t>
                      </a:r>
                      <a:r>
                        <a:rPr lang="it-IT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</a:t>
                      </a:r>
                      <a:r>
                        <a:rPr lang="it-IT" sz="105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finance</a:t>
                      </a:r>
                      <a:endParaRPr lang="it-IT" sz="10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it-IT" sz="10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Stochastic modelling for statistical applications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0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05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Stochastic</a:t>
                      </a:r>
                      <a:r>
                        <a:rPr lang="it-IT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5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processes</a:t>
                      </a:r>
                      <a:endParaRPr lang="it-IT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t-IT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36312">
                <a:tc>
                  <a:txBody>
                    <a:bodyPr/>
                    <a:lstStyle/>
                    <a:p>
                      <a:r>
                        <a:rPr lang="it-IT" sz="1050" b="1" dirty="0" err="1" smtClean="0"/>
                        <a:t>Statistics</a:t>
                      </a:r>
                      <a:endParaRPr lang="it-IT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50" dirty="0" err="1" smtClean="0"/>
                        <a:t>Numerical</a:t>
                      </a:r>
                      <a:r>
                        <a:rPr lang="it-IT" sz="1050" dirty="0" smtClean="0"/>
                        <a:t> and </a:t>
                      </a:r>
                      <a:r>
                        <a:rPr lang="it-IT" sz="1050" dirty="0" err="1" smtClean="0"/>
                        <a:t>statistical</a:t>
                      </a:r>
                      <a:r>
                        <a:rPr lang="it-IT" sz="1050" dirty="0" smtClean="0"/>
                        <a:t> </a:t>
                      </a:r>
                      <a:r>
                        <a:rPr lang="it-IT" sz="1050" dirty="0" err="1" smtClean="0"/>
                        <a:t>methods</a:t>
                      </a:r>
                      <a:r>
                        <a:rPr lang="it-IT" sz="1050" dirty="0" smtClean="0"/>
                        <a:t> for Finance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05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50" dirty="0" err="1" smtClean="0"/>
                        <a:t>Econometrics</a:t>
                      </a:r>
                      <a:r>
                        <a:rPr lang="it-IT" sz="1050" baseline="0" dirty="0" smtClean="0"/>
                        <a:t> 2</a:t>
                      </a:r>
                      <a:endParaRPr lang="it-IT" sz="105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t-IT" sz="1050" dirty="0" smtClean="0"/>
                    </a:p>
                  </a:txBody>
                  <a:tcPr/>
                </a:tc>
              </a:tr>
              <a:tr h="736460">
                <a:tc>
                  <a:txBody>
                    <a:bodyPr/>
                    <a:lstStyle/>
                    <a:p>
                      <a:r>
                        <a:rPr lang="it-IT" sz="1050" b="1" dirty="0" smtClean="0"/>
                        <a:t>Financial </a:t>
                      </a:r>
                      <a:r>
                        <a:rPr lang="it-IT" sz="1050" b="1" dirty="0" err="1" smtClean="0"/>
                        <a:t>mathematics</a:t>
                      </a:r>
                      <a:endParaRPr lang="it-IT" sz="105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05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50" dirty="0" smtClean="0"/>
                        <a:t>Castellani,</a:t>
                      </a:r>
                      <a:r>
                        <a:rPr lang="it-IT" sz="1050" baseline="0" dirty="0" smtClean="0"/>
                        <a:t> De Felice, </a:t>
                      </a:r>
                      <a:r>
                        <a:rPr lang="it-IT" sz="1050" baseline="0" dirty="0" err="1" smtClean="0"/>
                        <a:t>Moriconi</a:t>
                      </a:r>
                      <a:r>
                        <a:rPr lang="it-IT" sz="1050" baseline="0" dirty="0" smtClean="0"/>
                        <a:t>: Manuale di Finanza, Vol.1 </a:t>
                      </a:r>
                      <a:endParaRPr lang="it-IT" sz="1050" dirty="0"/>
                    </a:p>
                  </a:txBody>
                  <a:tcPr/>
                </a:tc>
              </a:tr>
              <a:tr h="1391092">
                <a:tc>
                  <a:txBody>
                    <a:bodyPr/>
                    <a:lstStyle/>
                    <a:p>
                      <a:r>
                        <a:rPr lang="it-IT" sz="1050" b="1" dirty="0" smtClean="0"/>
                        <a:t>Actuarial </a:t>
                      </a:r>
                      <a:r>
                        <a:rPr lang="it-IT" sz="1050" b="1" dirty="0" err="1" smtClean="0"/>
                        <a:t>mathematics</a:t>
                      </a:r>
                      <a:endParaRPr lang="it-IT" sz="105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50" dirty="0" err="1" smtClean="0"/>
                        <a:t>Mathematics</a:t>
                      </a:r>
                      <a:r>
                        <a:rPr lang="it-IT" sz="1050" dirty="0" smtClean="0"/>
                        <a:t> for </a:t>
                      </a:r>
                      <a:r>
                        <a:rPr lang="it-IT" sz="1050" dirty="0" err="1" smtClean="0"/>
                        <a:t>insurance</a:t>
                      </a:r>
                      <a:endParaRPr lang="it-I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50" dirty="0" smtClean="0"/>
                        <a:t>E. </a:t>
                      </a:r>
                      <a:r>
                        <a:rPr lang="it-IT" sz="1050" dirty="0" err="1" smtClean="0"/>
                        <a:t>Pitacco</a:t>
                      </a:r>
                      <a:r>
                        <a:rPr lang="it-IT" sz="1050" dirty="0" smtClean="0"/>
                        <a:t>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50" dirty="0" smtClean="0"/>
                        <a:t>Matematica e tecnica attuariale delle </a:t>
                      </a:r>
                      <a:r>
                        <a:rPr lang="it-IT" sz="1050" dirty="0" err="1" smtClean="0"/>
                        <a:t>ass</a:t>
                      </a:r>
                      <a:r>
                        <a:rPr lang="it-IT" sz="1050" dirty="0" smtClean="0"/>
                        <a:t>. sulla durata di vita;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50" dirty="0" smtClean="0"/>
                        <a:t>Modelli attuariali per le </a:t>
                      </a:r>
                      <a:r>
                        <a:rPr lang="it-IT" sz="1050" dirty="0" err="1" smtClean="0"/>
                        <a:t>ass</a:t>
                      </a:r>
                      <a:r>
                        <a:rPr lang="it-IT" sz="1050" dirty="0" smtClean="0"/>
                        <a:t>. sulla salute</a:t>
                      </a:r>
                      <a:endParaRPr lang="it-IT" sz="105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20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/>
              <a:t>Esame di stato</a:t>
            </a:r>
            <a:r>
              <a:rPr lang="it-IT" dirty="0"/>
              <a:t>: </a:t>
            </a:r>
            <a:r>
              <a:rPr lang="it-IT" dirty="0" err="1"/>
              <a:t>syllabus</a:t>
            </a:r>
            <a:r>
              <a:rPr lang="it-IT" dirty="0"/>
              <a:t> and </a:t>
            </a:r>
            <a:r>
              <a:rPr lang="it-IT" dirty="0" err="1"/>
              <a:t>comparison</a:t>
            </a:r>
            <a:r>
              <a:rPr lang="it-IT" dirty="0"/>
              <a:t> with Quantitative Finance and </a:t>
            </a:r>
            <a:r>
              <a:rPr lang="it-IT" dirty="0" err="1"/>
              <a:t>Insurance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285651"/>
            <a:ext cx="8234362" cy="4519613"/>
          </a:xfrm>
        </p:spPr>
        <p:txBody>
          <a:bodyPr/>
          <a:lstStyle/>
          <a:p>
            <a:pPr algn="just"/>
            <a:r>
              <a:rPr lang="it-IT" sz="2000" dirty="0" smtClean="0"/>
              <a:t>Second </a:t>
            </a:r>
            <a:r>
              <a:rPr lang="it-IT" sz="2000" dirty="0" err="1" smtClean="0"/>
              <a:t>written</a:t>
            </a:r>
            <a:r>
              <a:rPr lang="it-IT" sz="2000" dirty="0" smtClean="0"/>
              <a:t> test. </a:t>
            </a:r>
            <a:r>
              <a:rPr lang="it-IT" sz="2000" dirty="0" err="1" smtClean="0"/>
              <a:t>Subjects</a:t>
            </a:r>
            <a:r>
              <a:rPr lang="it-IT" sz="2000" dirty="0" smtClean="0"/>
              <a:t>:</a:t>
            </a:r>
          </a:p>
          <a:p>
            <a:pPr algn="just"/>
            <a:endParaRPr lang="it-IT" sz="2000" dirty="0"/>
          </a:p>
          <a:p>
            <a:pPr lvl="1" algn="just"/>
            <a:r>
              <a:rPr lang="it-IT" sz="1600" dirty="0" smtClean="0"/>
              <a:t>Actuarial </a:t>
            </a:r>
            <a:r>
              <a:rPr lang="it-IT" sz="1600" dirty="0" err="1" smtClean="0"/>
              <a:t>techniques</a:t>
            </a:r>
            <a:r>
              <a:rPr lang="it-IT" sz="1600" dirty="0" smtClean="0"/>
              <a:t> for </a:t>
            </a:r>
            <a:r>
              <a:rPr lang="it-IT" sz="1600" dirty="0" err="1" smtClean="0"/>
              <a:t>individual</a:t>
            </a:r>
            <a:r>
              <a:rPr lang="it-IT" sz="1600" dirty="0" smtClean="0"/>
              <a:t> life </a:t>
            </a:r>
            <a:r>
              <a:rPr lang="it-IT" sz="1600" dirty="0" err="1" smtClean="0"/>
              <a:t>insurance</a:t>
            </a:r>
            <a:endParaRPr lang="it-IT" sz="1600" dirty="0" smtClean="0"/>
          </a:p>
          <a:p>
            <a:pPr lvl="1" algn="just"/>
            <a:endParaRPr lang="it-IT" sz="1600" dirty="0" smtClean="0"/>
          </a:p>
          <a:p>
            <a:pPr lvl="1" algn="just"/>
            <a:r>
              <a:rPr lang="it-IT" sz="1600" dirty="0" smtClean="0"/>
              <a:t>Actuarial </a:t>
            </a:r>
            <a:r>
              <a:rPr lang="it-IT" sz="1600" dirty="0" err="1" smtClean="0"/>
              <a:t>techniques</a:t>
            </a:r>
            <a:r>
              <a:rPr lang="it-IT" sz="1600" dirty="0" smtClean="0"/>
              <a:t> for non-life </a:t>
            </a:r>
            <a:r>
              <a:rPr lang="it-IT" sz="1600" dirty="0" err="1" smtClean="0"/>
              <a:t>insurance</a:t>
            </a:r>
            <a:endParaRPr lang="it-IT" sz="1600" dirty="0"/>
          </a:p>
          <a:p>
            <a:pPr lvl="1" algn="just"/>
            <a:endParaRPr lang="it-IT" sz="1600" dirty="0" smtClean="0"/>
          </a:p>
          <a:p>
            <a:pPr lvl="1" algn="just"/>
            <a:r>
              <a:rPr lang="it-IT" sz="1600" dirty="0" smtClean="0"/>
              <a:t>Actuarial </a:t>
            </a:r>
            <a:r>
              <a:rPr lang="it-IT" sz="1600" dirty="0" err="1" smtClean="0"/>
              <a:t>techniques</a:t>
            </a:r>
            <a:r>
              <a:rPr lang="it-IT" sz="1600" dirty="0" smtClean="0"/>
              <a:t> for </a:t>
            </a:r>
            <a:r>
              <a:rPr lang="it-IT" sz="1600" dirty="0" err="1" smtClean="0"/>
              <a:t>group</a:t>
            </a:r>
            <a:r>
              <a:rPr lang="it-IT" sz="1600" dirty="0" smtClean="0"/>
              <a:t> life </a:t>
            </a:r>
            <a:r>
              <a:rPr lang="it-IT" sz="1600" dirty="0" err="1" smtClean="0"/>
              <a:t>insurance</a:t>
            </a:r>
            <a:endParaRPr lang="it-IT" sz="1600" dirty="0"/>
          </a:p>
          <a:p>
            <a:pPr lvl="1" algn="just"/>
            <a:endParaRPr lang="it-IT" sz="1600" dirty="0" smtClean="0"/>
          </a:p>
          <a:p>
            <a:pPr lvl="1" algn="just"/>
            <a:r>
              <a:rPr lang="it-IT" sz="1600" dirty="0" smtClean="0"/>
              <a:t>Actuarial </a:t>
            </a:r>
            <a:r>
              <a:rPr lang="it-IT" sz="1600" dirty="0" err="1" smtClean="0"/>
              <a:t>statistics</a:t>
            </a:r>
            <a:endParaRPr lang="it-IT" sz="1600" dirty="0" smtClean="0"/>
          </a:p>
          <a:p>
            <a:pPr lvl="1" algn="just"/>
            <a:endParaRPr lang="it-IT" sz="1600" dirty="0"/>
          </a:p>
          <a:p>
            <a:pPr lvl="1" algn="just"/>
            <a:r>
              <a:rPr lang="it-IT" sz="1600" dirty="0" smtClean="0"/>
              <a:t>Mathematical </a:t>
            </a:r>
            <a:r>
              <a:rPr lang="it-IT" sz="1600" dirty="0" err="1" smtClean="0"/>
              <a:t>finance</a:t>
            </a:r>
            <a:endParaRPr lang="it-IT" sz="1600" dirty="0" smtClean="0"/>
          </a:p>
          <a:p>
            <a:pPr algn="just"/>
            <a:endParaRPr lang="it-IT" sz="2000" dirty="0" smtClean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6167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/>
              <a:t>Esame di stato</a:t>
            </a:r>
            <a:r>
              <a:rPr lang="it-IT" dirty="0"/>
              <a:t>: </a:t>
            </a:r>
            <a:r>
              <a:rPr lang="it-IT" dirty="0" err="1"/>
              <a:t>syllabus</a:t>
            </a:r>
            <a:r>
              <a:rPr lang="it-IT" dirty="0"/>
              <a:t> and </a:t>
            </a:r>
            <a:r>
              <a:rPr lang="it-IT" dirty="0" err="1"/>
              <a:t>comparison</a:t>
            </a:r>
            <a:r>
              <a:rPr lang="it-IT" dirty="0"/>
              <a:t> with Quantitative Finance and </a:t>
            </a:r>
            <a:r>
              <a:rPr lang="it-IT" dirty="0" err="1"/>
              <a:t>Insurance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285651"/>
            <a:ext cx="8234362" cy="4519613"/>
          </a:xfrm>
        </p:spPr>
        <p:txBody>
          <a:bodyPr/>
          <a:lstStyle/>
          <a:p>
            <a:pPr marL="0" indent="0" algn="just">
              <a:buNone/>
            </a:pPr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69479"/>
              </p:ext>
            </p:extLst>
          </p:nvPr>
        </p:nvGraphicFramePr>
        <p:xfrm>
          <a:off x="373083" y="1180454"/>
          <a:ext cx="8316892" cy="4516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5454"/>
                <a:gridCol w="2690719"/>
                <a:gridCol w="2690719"/>
              </a:tblGrid>
              <a:tr h="110487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>
                          <a:solidFill>
                            <a:schemeClr val="tx2"/>
                          </a:solidFill>
                        </a:rPr>
                        <a:t>Subjects</a:t>
                      </a:r>
                      <a:endParaRPr lang="it-IT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Reference Courses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 smtClean="0">
                          <a:solidFill>
                            <a:schemeClr val="tx2"/>
                          </a:solidFill>
                        </a:rPr>
                        <a:t>Recommended</a:t>
                      </a:r>
                      <a:r>
                        <a:rPr lang="it-IT" sz="1400" dirty="0" smtClean="0">
                          <a:solidFill>
                            <a:schemeClr val="tx2"/>
                          </a:solidFill>
                        </a:rPr>
                        <a:t> books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4874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Actuarial </a:t>
                      </a:r>
                      <a:r>
                        <a:rPr lang="it-IT" sz="1200" b="1" dirty="0" err="1" smtClean="0"/>
                        <a:t>techniques</a:t>
                      </a:r>
                      <a:r>
                        <a:rPr lang="it-IT" sz="1200" b="1" baseline="0" dirty="0" smtClean="0"/>
                        <a:t> for </a:t>
                      </a:r>
                      <a:r>
                        <a:rPr lang="it-IT" sz="1200" b="1" baseline="0" dirty="0" err="1" smtClean="0"/>
                        <a:t>individual</a:t>
                      </a:r>
                      <a:r>
                        <a:rPr lang="it-IT" sz="1200" b="1" baseline="0" dirty="0" smtClean="0"/>
                        <a:t> life </a:t>
                      </a:r>
                      <a:r>
                        <a:rPr lang="it-IT" sz="1200" b="1" baseline="0" dirty="0" err="1" smtClean="0"/>
                        <a:t>insurance</a:t>
                      </a:r>
                      <a:endParaRPr lang="it-IT" sz="1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err="1" smtClean="0"/>
                        <a:t>Mathematics</a:t>
                      </a:r>
                      <a:r>
                        <a:rPr lang="it-IT" sz="1200" baseline="0" dirty="0" smtClean="0"/>
                        <a:t> for </a:t>
                      </a:r>
                      <a:r>
                        <a:rPr lang="it-IT" sz="1200" baseline="0" dirty="0" err="1" smtClean="0"/>
                        <a:t>Insurance</a:t>
                      </a:r>
                      <a:endParaRPr lang="it-IT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Life </a:t>
                      </a:r>
                      <a:r>
                        <a:rPr lang="it-IT" sz="1200" baseline="0" dirty="0" err="1" smtClean="0"/>
                        <a:t>insurance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baseline="0" dirty="0" err="1" smtClean="0"/>
                        <a:t>techniques</a:t>
                      </a:r>
                      <a:endParaRPr lang="it-IT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Pitacco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Matematica e tecnica attuariale delle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sulla durata di vita;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valutazione nelle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vita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40541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Actuarial </a:t>
                      </a:r>
                      <a:r>
                        <a:rPr lang="it-IT" sz="1200" b="1" dirty="0" err="1" smtClean="0"/>
                        <a:t>techniques</a:t>
                      </a:r>
                      <a:r>
                        <a:rPr lang="it-IT" sz="1200" b="1" dirty="0" smtClean="0"/>
                        <a:t> for non-life</a:t>
                      </a:r>
                      <a:r>
                        <a:rPr lang="it-IT" sz="1200" b="1" baseline="0" dirty="0" smtClean="0"/>
                        <a:t> </a:t>
                      </a:r>
                      <a:r>
                        <a:rPr lang="it-IT" sz="1200" b="1" baseline="0" dirty="0" err="1" smtClean="0"/>
                        <a:t>insurance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err="1" smtClean="0"/>
                        <a:t>Mathematics</a:t>
                      </a:r>
                      <a:r>
                        <a:rPr lang="it-IT" sz="1200" baseline="0" dirty="0" smtClean="0"/>
                        <a:t> for </a:t>
                      </a:r>
                      <a:r>
                        <a:rPr lang="it-IT" sz="1200" baseline="0" dirty="0" err="1" smtClean="0"/>
                        <a:t>Insurance</a:t>
                      </a:r>
                      <a:endParaRPr lang="it-IT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Non- Life </a:t>
                      </a:r>
                      <a:r>
                        <a:rPr lang="it-IT" sz="1200" baseline="0" dirty="0" err="1" smtClean="0"/>
                        <a:t>insurance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baseline="0" dirty="0" err="1" smtClean="0"/>
                        <a:t>techniques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dirty="0" smtClean="0"/>
                        <a:t>L. </a:t>
                      </a:r>
                      <a:r>
                        <a:rPr lang="it-IT" sz="1200" dirty="0" err="1" smtClean="0"/>
                        <a:t>Daboni</a:t>
                      </a:r>
                      <a:r>
                        <a:rPr lang="it-IT" sz="1200" dirty="0" smtClean="0"/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Lezioni di tecnica attuariale delle assicurazioni contro i danni</a:t>
                      </a:r>
                      <a:endParaRPr lang="it-IT" sz="12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000" dirty="0" smtClean="0"/>
                    </a:p>
                  </a:txBody>
                  <a:tcPr/>
                </a:tc>
              </a:tr>
              <a:tr h="947403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Actuarial</a:t>
                      </a:r>
                      <a:r>
                        <a:rPr lang="it-IT" sz="1200" b="1" baseline="0" dirty="0" smtClean="0"/>
                        <a:t> </a:t>
                      </a:r>
                      <a:r>
                        <a:rPr lang="it-IT" sz="1200" b="1" baseline="0" dirty="0" err="1" smtClean="0"/>
                        <a:t>techniques</a:t>
                      </a:r>
                      <a:r>
                        <a:rPr lang="it-IT" sz="1200" b="1" baseline="0" dirty="0" smtClean="0"/>
                        <a:t> for </a:t>
                      </a:r>
                      <a:r>
                        <a:rPr lang="it-IT" sz="1200" b="1" baseline="0" dirty="0" err="1" smtClean="0"/>
                        <a:t>group</a:t>
                      </a:r>
                      <a:r>
                        <a:rPr lang="it-IT" sz="1200" b="1" baseline="0" dirty="0" smtClean="0"/>
                        <a:t> life </a:t>
                      </a:r>
                      <a:r>
                        <a:rPr lang="it-IT" sz="1200" b="1" baseline="0" dirty="0" err="1" smtClean="0"/>
                        <a:t>insurance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err="1" smtClean="0"/>
                        <a:t>Economics</a:t>
                      </a:r>
                      <a:r>
                        <a:rPr lang="it-IT" sz="1200" dirty="0" smtClean="0"/>
                        <a:t> of </a:t>
                      </a:r>
                      <a:r>
                        <a:rPr lang="it-IT" sz="1200" dirty="0" err="1" smtClean="0"/>
                        <a:t>Saving</a:t>
                      </a:r>
                      <a:r>
                        <a:rPr lang="it-IT" sz="1200" baseline="0" dirty="0" smtClean="0"/>
                        <a:t> and </a:t>
                      </a:r>
                      <a:r>
                        <a:rPr lang="it-IT" sz="1200" baseline="0" dirty="0" err="1" smtClean="0"/>
                        <a:t>Pensions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lphaUcPeriod"/>
                      </a:pPr>
                      <a:r>
                        <a:rPr lang="it-IT" sz="1200" dirty="0" err="1" smtClean="0"/>
                        <a:t>Tomassetti</a:t>
                      </a:r>
                      <a:r>
                        <a:rPr lang="it-IT" sz="1200" dirty="0" smtClean="0"/>
                        <a:t>: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1200" dirty="0" smtClean="0"/>
                        <a:t>Tecnica</a:t>
                      </a:r>
                      <a:r>
                        <a:rPr lang="it-IT" sz="1200" baseline="0" dirty="0" smtClean="0"/>
                        <a:t> Attuariale per la collettività</a:t>
                      </a:r>
                    </a:p>
                    <a:p>
                      <a:pPr marL="0" indent="0">
                        <a:buNone/>
                      </a:pPr>
                      <a:endParaRPr lang="it-IT" sz="1200" baseline="0" dirty="0" smtClean="0"/>
                    </a:p>
                    <a:p>
                      <a:pPr marL="0" indent="0">
                        <a:buNone/>
                      </a:pPr>
                      <a:r>
                        <a:rPr lang="it-IT" sz="1200" baseline="0" dirty="0" smtClean="0"/>
                        <a:t>M.A. Coppini, M. </a:t>
                      </a:r>
                      <a:r>
                        <a:rPr lang="it-IT" sz="1200" baseline="0" dirty="0" err="1" smtClean="0"/>
                        <a:t>Micocci</a:t>
                      </a:r>
                      <a:r>
                        <a:rPr lang="it-IT" sz="1200" baseline="0" dirty="0" smtClean="0"/>
                        <a:t>: Tecnica delle assicurazioni sociali</a:t>
                      </a:r>
                      <a:endParaRPr lang="it-IT" sz="12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17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/>
              <a:t>Esame di stato</a:t>
            </a:r>
            <a:r>
              <a:rPr lang="it-IT" dirty="0"/>
              <a:t>: </a:t>
            </a:r>
            <a:r>
              <a:rPr lang="it-IT" dirty="0" err="1"/>
              <a:t>syllabus</a:t>
            </a:r>
            <a:r>
              <a:rPr lang="it-IT" dirty="0"/>
              <a:t> and </a:t>
            </a:r>
            <a:r>
              <a:rPr lang="it-IT" dirty="0" err="1"/>
              <a:t>comparison</a:t>
            </a:r>
            <a:r>
              <a:rPr lang="it-IT" dirty="0"/>
              <a:t> with Quantitative Finance and </a:t>
            </a:r>
            <a:r>
              <a:rPr lang="it-IT" dirty="0" err="1"/>
              <a:t>Insurance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285651"/>
            <a:ext cx="8234362" cy="4519613"/>
          </a:xfrm>
        </p:spPr>
        <p:txBody>
          <a:bodyPr/>
          <a:lstStyle/>
          <a:p>
            <a:pPr marL="0" indent="0" algn="just">
              <a:buNone/>
            </a:pPr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126900"/>
              </p:ext>
            </p:extLst>
          </p:nvPr>
        </p:nvGraphicFramePr>
        <p:xfrm>
          <a:off x="373083" y="1180454"/>
          <a:ext cx="8255103" cy="3510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3645"/>
                <a:gridCol w="2670729"/>
                <a:gridCol w="2670729"/>
              </a:tblGrid>
              <a:tr h="110487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>
                          <a:solidFill>
                            <a:schemeClr val="tx2"/>
                          </a:solidFill>
                        </a:rPr>
                        <a:t>Subjects</a:t>
                      </a:r>
                      <a:endParaRPr lang="it-IT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tx2"/>
                          </a:solidFill>
                        </a:rPr>
                        <a:t>Reference </a:t>
                      </a:r>
                      <a:r>
                        <a:rPr lang="it-IT" sz="1400" dirty="0" err="1" smtClean="0">
                          <a:solidFill>
                            <a:schemeClr val="tx2"/>
                          </a:solidFill>
                        </a:rPr>
                        <a:t>courses</a:t>
                      </a:r>
                      <a:endParaRPr lang="it-IT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 smtClean="0">
                          <a:solidFill>
                            <a:schemeClr val="tx2"/>
                          </a:solidFill>
                        </a:rPr>
                        <a:t>Recommended</a:t>
                      </a:r>
                      <a:r>
                        <a:rPr lang="it-IT" sz="1400" dirty="0" smtClean="0">
                          <a:solidFill>
                            <a:schemeClr val="tx2"/>
                          </a:solidFill>
                        </a:rPr>
                        <a:t> books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4874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Actuarial </a:t>
                      </a:r>
                      <a:r>
                        <a:rPr lang="it-IT" sz="1200" b="1" dirty="0" err="1" smtClean="0"/>
                        <a:t>statistics</a:t>
                      </a:r>
                      <a:endParaRPr lang="it-IT" sz="1200" b="1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err="1" smtClean="0"/>
                        <a:t>Statistics</a:t>
                      </a:r>
                      <a:r>
                        <a:rPr lang="it-IT" sz="1200" dirty="0" smtClean="0"/>
                        <a:t> 2</a:t>
                      </a:r>
                      <a:endParaRPr lang="it-IT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40541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Mathematical </a:t>
                      </a:r>
                      <a:r>
                        <a:rPr lang="it-IT" sz="1200" b="1" dirty="0" err="1" smtClean="0"/>
                        <a:t>finance</a:t>
                      </a:r>
                      <a:endParaRPr lang="it-IT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err="1" smtClean="0"/>
                        <a:t>Derivatives</a:t>
                      </a:r>
                      <a:endParaRPr lang="it-IT" sz="12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2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err="1" smtClean="0"/>
                        <a:t>Econofisica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dirty="0" smtClean="0"/>
                        <a:t>J. </a:t>
                      </a:r>
                      <a:r>
                        <a:rPr lang="it-IT" sz="1200" dirty="0" err="1" smtClean="0"/>
                        <a:t>Hull</a:t>
                      </a:r>
                      <a:r>
                        <a:rPr lang="it-IT" sz="1200" dirty="0" smtClean="0"/>
                        <a:t>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dirty="0" smtClean="0"/>
                        <a:t>Opzioni,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baseline="0" dirty="0" err="1" smtClean="0"/>
                        <a:t>futures</a:t>
                      </a:r>
                      <a:r>
                        <a:rPr lang="it-IT" sz="1200" baseline="0" dirty="0" smtClean="0"/>
                        <a:t> e altri derivati</a:t>
                      </a:r>
                      <a:endParaRPr lang="it-IT" sz="12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7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/>
              <a:t>Esame di stato</a:t>
            </a:r>
            <a:r>
              <a:rPr lang="it-IT" dirty="0"/>
              <a:t>: </a:t>
            </a:r>
            <a:r>
              <a:rPr lang="it-IT" dirty="0" err="1"/>
              <a:t>syllabus</a:t>
            </a:r>
            <a:r>
              <a:rPr lang="it-IT" dirty="0"/>
              <a:t> and </a:t>
            </a:r>
            <a:r>
              <a:rPr lang="it-IT" dirty="0" err="1"/>
              <a:t>comparison</a:t>
            </a:r>
            <a:r>
              <a:rPr lang="it-IT" dirty="0"/>
              <a:t> with Quantitative Finance and </a:t>
            </a:r>
            <a:r>
              <a:rPr lang="it-IT" dirty="0" err="1"/>
              <a:t>Insurance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285651"/>
            <a:ext cx="8234362" cy="4519613"/>
          </a:xfrm>
        </p:spPr>
        <p:txBody>
          <a:bodyPr/>
          <a:lstStyle/>
          <a:p>
            <a:pPr algn="just"/>
            <a:r>
              <a:rPr lang="it-IT" sz="2000" dirty="0" err="1" smtClean="0"/>
              <a:t>Practice</a:t>
            </a:r>
            <a:r>
              <a:rPr lang="it-IT" sz="2000" dirty="0" smtClean="0"/>
              <a:t> test. </a:t>
            </a:r>
            <a:r>
              <a:rPr lang="it-IT" sz="2000" dirty="0" err="1" smtClean="0"/>
              <a:t>Subjects</a:t>
            </a:r>
            <a:r>
              <a:rPr lang="it-IT" sz="2000" dirty="0" smtClean="0"/>
              <a:t>:</a:t>
            </a:r>
          </a:p>
          <a:p>
            <a:pPr algn="just"/>
            <a:endParaRPr lang="it-IT" sz="2000" dirty="0"/>
          </a:p>
          <a:p>
            <a:pPr lvl="1" algn="just"/>
            <a:r>
              <a:rPr lang="it-IT" sz="1600" dirty="0"/>
              <a:t>Actuarial </a:t>
            </a:r>
            <a:r>
              <a:rPr lang="it-IT" sz="1600" dirty="0" err="1"/>
              <a:t>techniques</a:t>
            </a:r>
            <a:r>
              <a:rPr lang="it-IT" sz="1600" dirty="0"/>
              <a:t> for </a:t>
            </a:r>
            <a:r>
              <a:rPr lang="it-IT" sz="1600" dirty="0" err="1"/>
              <a:t>individual</a:t>
            </a:r>
            <a:r>
              <a:rPr lang="it-IT" sz="1600" dirty="0"/>
              <a:t> life </a:t>
            </a:r>
            <a:r>
              <a:rPr lang="it-IT" sz="1600" dirty="0" err="1"/>
              <a:t>insurance</a:t>
            </a:r>
            <a:endParaRPr lang="it-IT" sz="1600" dirty="0"/>
          </a:p>
          <a:p>
            <a:pPr lvl="1" algn="just"/>
            <a:endParaRPr lang="it-IT" sz="1600" dirty="0"/>
          </a:p>
          <a:p>
            <a:pPr lvl="1" algn="just"/>
            <a:r>
              <a:rPr lang="it-IT" sz="1600" dirty="0"/>
              <a:t>Actuarial </a:t>
            </a:r>
            <a:r>
              <a:rPr lang="it-IT" sz="1600" dirty="0" err="1"/>
              <a:t>techniques</a:t>
            </a:r>
            <a:r>
              <a:rPr lang="it-IT" sz="1600" dirty="0"/>
              <a:t> for non-life </a:t>
            </a:r>
            <a:r>
              <a:rPr lang="it-IT" sz="1600" dirty="0" err="1"/>
              <a:t>insurance</a:t>
            </a:r>
            <a:endParaRPr lang="it-IT" sz="1600" dirty="0"/>
          </a:p>
          <a:p>
            <a:pPr lvl="1" algn="just"/>
            <a:endParaRPr lang="it-IT" sz="1600" dirty="0"/>
          </a:p>
          <a:p>
            <a:pPr lvl="1" algn="just"/>
            <a:r>
              <a:rPr lang="it-IT" sz="1600" dirty="0"/>
              <a:t>Actuarial </a:t>
            </a:r>
            <a:r>
              <a:rPr lang="it-IT" sz="1600" dirty="0" err="1"/>
              <a:t>techniques</a:t>
            </a:r>
            <a:r>
              <a:rPr lang="it-IT" sz="1600" dirty="0"/>
              <a:t> for </a:t>
            </a:r>
            <a:r>
              <a:rPr lang="it-IT" sz="1600" dirty="0" err="1"/>
              <a:t>group</a:t>
            </a:r>
            <a:r>
              <a:rPr lang="it-IT" sz="1600" dirty="0"/>
              <a:t> life </a:t>
            </a:r>
            <a:r>
              <a:rPr lang="it-IT" sz="1600" dirty="0" err="1"/>
              <a:t>insurance</a:t>
            </a:r>
            <a:endParaRPr lang="it-IT" sz="1600" dirty="0"/>
          </a:p>
          <a:p>
            <a:pPr lvl="1" algn="just"/>
            <a:endParaRPr lang="it-IT" sz="1600" dirty="0" smtClean="0"/>
          </a:p>
          <a:p>
            <a:pPr lvl="1" algn="just"/>
            <a:r>
              <a:rPr lang="it-IT" sz="1600" dirty="0" smtClean="0"/>
              <a:t>Management, </a:t>
            </a:r>
            <a:r>
              <a:rPr lang="it-IT" sz="1600" dirty="0" err="1" smtClean="0"/>
              <a:t>accounting</a:t>
            </a:r>
            <a:r>
              <a:rPr lang="it-IT" sz="1600" dirty="0" smtClean="0"/>
              <a:t> and capital </a:t>
            </a:r>
            <a:r>
              <a:rPr lang="it-IT" sz="1600" dirty="0" err="1" smtClean="0"/>
              <a:t>requirements</a:t>
            </a:r>
            <a:r>
              <a:rPr lang="it-IT" sz="1600" dirty="0" smtClean="0"/>
              <a:t> of </a:t>
            </a:r>
            <a:r>
              <a:rPr lang="it-IT" sz="1600" dirty="0" err="1" smtClean="0"/>
              <a:t>insurance</a:t>
            </a:r>
            <a:r>
              <a:rPr lang="it-IT" sz="1600" dirty="0" smtClean="0"/>
              <a:t> companies</a:t>
            </a:r>
          </a:p>
          <a:p>
            <a:pPr marL="355600" lvl="1" indent="0" algn="just">
              <a:buNone/>
            </a:pPr>
            <a:endParaRPr lang="it-IT" sz="1600" dirty="0"/>
          </a:p>
          <a:p>
            <a:pPr lvl="1" algn="just"/>
            <a:r>
              <a:rPr lang="it-IT" sz="1600" dirty="0" smtClean="0"/>
              <a:t>Evaluation of </a:t>
            </a:r>
            <a:r>
              <a:rPr lang="it-IT" sz="1600" dirty="0" err="1" smtClean="0"/>
              <a:t>insurance</a:t>
            </a:r>
            <a:r>
              <a:rPr lang="it-IT" sz="1600" dirty="0" smtClean="0"/>
              <a:t> </a:t>
            </a:r>
            <a:r>
              <a:rPr lang="it-IT" sz="1600" dirty="0" err="1" smtClean="0"/>
              <a:t>portfolios</a:t>
            </a:r>
            <a:endParaRPr lang="it-IT" sz="1600" dirty="0" smtClean="0"/>
          </a:p>
          <a:p>
            <a:pPr algn="just"/>
            <a:endParaRPr lang="it-IT" sz="2000" dirty="0" smtClean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803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232775" cy="863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it-IT" i="1" dirty="0"/>
              <a:t>Esame di stato</a:t>
            </a:r>
            <a:r>
              <a:rPr lang="it-IT" dirty="0"/>
              <a:t>: </a:t>
            </a:r>
            <a:r>
              <a:rPr lang="it-IT" dirty="0" err="1"/>
              <a:t>syllabus</a:t>
            </a:r>
            <a:r>
              <a:rPr lang="it-IT" dirty="0"/>
              <a:t> and </a:t>
            </a:r>
            <a:r>
              <a:rPr lang="it-IT" dirty="0" err="1"/>
              <a:t>comparison</a:t>
            </a:r>
            <a:r>
              <a:rPr lang="it-IT" dirty="0"/>
              <a:t> with Quantitative Finance and </a:t>
            </a:r>
            <a:r>
              <a:rPr lang="it-IT" dirty="0" err="1"/>
              <a:t>Insurance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+mj-lt"/>
              </a:rPr>
              <a:t/>
            </a:r>
            <a:br>
              <a:rPr lang="it-IT" dirty="0">
                <a:latin typeface="+mj-lt"/>
              </a:rPr>
            </a:br>
            <a:r>
              <a:rPr lang="it-IT" b="0" dirty="0">
                <a:latin typeface="+mj-lt"/>
              </a:rPr>
              <a:t/>
            </a:r>
            <a:br>
              <a:rPr lang="it-IT" b="0" dirty="0">
                <a:latin typeface="+mj-lt"/>
              </a:rPr>
            </a:br>
            <a:endParaRPr lang="it-IT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613" y="1285651"/>
            <a:ext cx="8234362" cy="4519613"/>
          </a:xfrm>
        </p:spPr>
        <p:txBody>
          <a:bodyPr/>
          <a:lstStyle/>
          <a:p>
            <a:pPr marL="0" indent="0" algn="just">
              <a:buNone/>
            </a:pPr>
            <a:endParaRPr lang="it-IT" sz="2000" dirty="0"/>
          </a:p>
          <a:p>
            <a:pPr marL="355600" lvl="1" indent="0" algn="just">
              <a:buNone/>
            </a:pPr>
            <a:endParaRPr lang="it-IT" sz="1600" dirty="0" smtClean="0"/>
          </a:p>
          <a:p>
            <a:pPr algn="just"/>
            <a:endParaRPr lang="it-IT" sz="2000" b="1" dirty="0"/>
          </a:p>
          <a:p>
            <a:pPr algn="just"/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076619"/>
              </p:ext>
            </p:extLst>
          </p:nvPr>
        </p:nvGraphicFramePr>
        <p:xfrm>
          <a:off x="373083" y="1180454"/>
          <a:ext cx="8316892" cy="3510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5454"/>
                <a:gridCol w="2690719"/>
                <a:gridCol w="2690719"/>
              </a:tblGrid>
              <a:tr h="110487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>
                          <a:solidFill>
                            <a:schemeClr val="tx2"/>
                          </a:solidFill>
                        </a:rPr>
                        <a:t>Subjects</a:t>
                      </a:r>
                      <a:endParaRPr lang="it-IT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Reference Courses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 smtClean="0">
                          <a:solidFill>
                            <a:schemeClr val="tx2"/>
                          </a:solidFill>
                        </a:rPr>
                        <a:t>Recommended</a:t>
                      </a:r>
                      <a:r>
                        <a:rPr lang="it-IT" sz="1400" dirty="0" smtClean="0">
                          <a:solidFill>
                            <a:schemeClr val="tx2"/>
                          </a:solidFill>
                        </a:rPr>
                        <a:t> books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4874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Management, accounting and capital requirements of insurance companies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smtClean="0"/>
                        <a:t>Life and Non-Life </a:t>
                      </a:r>
                      <a:r>
                        <a:rPr lang="it-IT" sz="1200" dirty="0" err="1" smtClean="0"/>
                        <a:t>insurance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baseline="0" dirty="0" err="1" smtClean="0"/>
                        <a:t>techniques</a:t>
                      </a:r>
                      <a:endParaRPr lang="it-IT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Bilancio delle Assicurazioni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Direttiva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Solvency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ed</a:t>
                      </a:r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Atti Delegati</a:t>
                      </a: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40541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Evaluation of </a:t>
                      </a:r>
                      <a:r>
                        <a:rPr lang="it-IT" sz="1200" b="1" dirty="0" err="1" smtClean="0"/>
                        <a:t>insurance</a:t>
                      </a:r>
                      <a:r>
                        <a:rPr lang="it-IT" sz="1200" b="1" dirty="0" smtClean="0"/>
                        <a:t> </a:t>
                      </a:r>
                      <a:r>
                        <a:rPr lang="it-IT" sz="1200" b="1" dirty="0" err="1" smtClean="0"/>
                        <a:t>portfolios</a:t>
                      </a:r>
                      <a:endParaRPr lang="it-IT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smtClean="0"/>
                        <a:t>Life and Non-Life </a:t>
                      </a:r>
                      <a:r>
                        <a:rPr lang="it-IT" sz="1200" dirty="0" err="1" smtClean="0"/>
                        <a:t>insurance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baseline="0" dirty="0" err="1" smtClean="0"/>
                        <a:t>techniques</a:t>
                      </a:r>
                      <a:endParaRPr lang="it-IT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A.</a:t>
                      </a:r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Olivieri, E. </a:t>
                      </a:r>
                      <a:r>
                        <a:rPr lang="it-IT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Pitacco</a:t>
                      </a:r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valutazione</a:t>
                      </a:r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nelle assicurazioni vita. Profili Attuariali.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92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_regular_presentation">
  <a:themeElements>
    <a:clrScheme name="Custom 1">
      <a:dk1>
        <a:srgbClr val="000000"/>
      </a:dk1>
      <a:lt1>
        <a:srgbClr val="808080"/>
      </a:lt1>
      <a:dk2>
        <a:srgbClr val="FFFFFF"/>
      </a:dk2>
      <a:lt2>
        <a:srgbClr val="808080"/>
      </a:lt2>
      <a:accent1>
        <a:srgbClr val="808080"/>
      </a:accent1>
      <a:accent2>
        <a:srgbClr val="FFE6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2.xml><?xml version="1.0" encoding="utf-8"?>
<a:theme xmlns:a="http://schemas.openxmlformats.org/drawingml/2006/main" name="EY light projection">
  <a:themeElements>
    <a:clrScheme name="Custom 1">
      <a:dk1>
        <a:srgbClr val="000000"/>
      </a:dk1>
      <a:lt1>
        <a:srgbClr val="808080"/>
      </a:lt1>
      <a:dk2>
        <a:srgbClr val="FFFFFF"/>
      </a:dk2>
      <a:lt2>
        <a:srgbClr val="808080"/>
      </a:lt2>
      <a:accent1>
        <a:srgbClr val="808080"/>
      </a:accent1>
      <a:accent2>
        <a:srgbClr val="FFD2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3.xml><?xml version="1.0" encoding="utf-8"?>
<a:theme xmlns:a="http://schemas.openxmlformats.org/drawingml/2006/main" name="EY dark print">
  <a:themeElements>
    <a:clrScheme name="Custom 2">
      <a:dk1>
        <a:srgbClr val="FFFFFF"/>
      </a:dk1>
      <a:lt1>
        <a:srgbClr val="FFFFFF"/>
      </a:lt1>
      <a:dk2>
        <a:srgbClr val="333333"/>
      </a:dk2>
      <a:lt2>
        <a:srgbClr val="FFE600"/>
      </a:lt2>
      <a:accent1>
        <a:srgbClr val="808080"/>
      </a:accent1>
      <a:accent2>
        <a:srgbClr val="FFE6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4.xml><?xml version="1.0" encoding="utf-8"?>
<a:theme xmlns:a="http://schemas.openxmlformats.org/drawingml/2006/main" name="EY dark projection">
  <a:themeElements>
    <a:clrScheme name="Custom 4">
      <a:dk1>
        <a:srgbClr val="FFFFFF"/>
      </a:dk1>
      <a:lt1>
        <a:srgbClr val="FFFFFF"/>
      </a:lt1>
      <a:dk2>
        <a:srgbClr val="333333"/>
      </a:dk2>
      <a:lt2>
        <a:srgbClr val="FFD200"/>
      </a:lt2>
      <a:accent1>
        <a:srgbClr val="808080"/>
      </a:accent1>
      <a:accent2>
        <a:srgbClr val="FFD2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2113</TotalTime>
  <Words>821</Words>
  <Application>Microsoft Office PowerPoint</Application>
  <PresentationFormat>On-screen Show (4:3)</PresentationFormat>
  <Paragraphs>227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EY_regular_presentation</vt:lpstr>
      <vt:lpstr>EY light projection</vt:lpstr>
      <vt:lpstr>EY dark print</vt:lpstr>
      <vt:lpstr>EY dark projection</vt:lpstr>
      <vt:lpstr>Esame di stato: syllabus and comparison with Quantitative Finance and Insurance    </vt:lpstr>
      <vt:lpstr>Esame di stato: syllabus and comparison with Quantitative Finance and Insurance    </vt:lpstr>
      <vt:lpstr>Esame di stato: syllabus and comparison with Quantitative Finance and Insurance     </vt:lpstr>
      <vt:lpstr>Esame di stato: syllabus and comparison with Quantitative Finance and Insurance course    </vt:lpstr>
      <vt:lpstr>Esame di stato: syllabus and comparison with Quantitative Finance and Insurance    </vt:lpstr>
      <vt:lpstr>Esame di stato: syllabus and comparison with Quantitative Finance and Insurance     </vt:lpstr>
      <vt:lpstr>Esame di stato: syllabus and comparison with Quantitative Finance and Insurance     </vt:lpstr>
      <vt:lpstr>Esame di stato: syllabus and comparison with Quantitative Finance and Insurance     </vt:lpstr>
      <vt:lpstr>Esame di stato: syllabus and comparison with Quantitative Finance and Insurance     </vt:lpstr>
      <vt:lpstr>Esame di stato: syllabus and comparison with Quantitative Finance and Insurance     </vt:lpstr>
      <vt:lpstr>Esame di stato: syllabus and comparison with Quantitative Finance and Insurance     </vt:lpstr>
      <vt:lpstr>Esame di stato: syllabus and comparison with Quantitative Finance and Insurance     </vt:lpstr>
      <vt:lpstr>Esame di stato: syllabus and comparison with Quantitative Finance and Insurance     </vt:lpstr>
      <vt:lpstr>Esame di stato: syllabus and comparison with Quantitative Finance and Insurance     </vt:lpstr>
      <vt:lpstr>Esame di stato: syllabus and comparison with Quantitative Finance and Insurance     </vt:lpstr>
      <vt:lpstr>Questions?</vt:lpstr>
    </vt:vector>
  </TitlesOfParts>
  <Company>Ernst &amp; Young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(Arial bold 30 point)</dc:title>
  <dc:creator>Laura Lenz</dc:creator>
  <cp:lastModifiedBy>Danilo Guido Squillia</cp:lastModifiedBy>
  <cp:revision>336</cp:revision>
  <cp:lastPrinted>2014-11-17T12:40:07Z</cp:lastPrinted>
  <dcterms:created xsi:type="dcterms:W3CDTF">2013-03-28T16:00:50Z</dcterms:created>
  <dcterms:modified xsi:type="dcterms:W3CDTF">2018-11-21T08:59:34Z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ppReportDate">
    <vt:lpwstr/>
  </property>
  <property fmtid="{D5CDD505-2E9C-101B-9397-08002B2CF9AE}" pid="3" name="WppReportVersion">
    <vt:lpwstr>Version 1.0</vt:lpwstr>
  </property>
  <property fmtid="{D5CDD505-2E9C-101B-9397-08002B2CF9AE}" pid="4" name="WppReportDraft">
    <vt:lpwstr>(Draft)</vt:lpwstr>
  </property>
  <property fmtid="{D5CDD505-2E9C-101B-9397-08002B2CF9AE}" pid="5" name="WppReportCurrencySymbol">
    <vt:lpwstr>€</vt:lpwstr>
  </property>
  <property fmtid="{D5CDD505-2E9C-101B-9397-08002B2CF9AE}" pid="6" name="WppReportDashboardTitleText">
    <vt:lpwstr>Dashboard</vt:lpwstr>
  </property>
  <property fmtid="{D5CDD505-2E9C-101B-9397-08002B2CF9AE}" pid="7" name="WppReportShortPageNumberFormat">
    <vt:lpwstr>Page &lt;#&gt;</vt:lpwstr>
  </property>
  <property fmtid="{D5CDD505-2E9C-101B-9397-08002B2CF9AE}" pid="8" name="WppReportLongPageNumberFormat">
    <vt:lpwstr>Page &lt;#&gt; of &lt;PageCount&gt;</vt:lpwstr>
  </property>
  <property fmtid="{D5CDD505-2E9C-101B-9397-08002B2CF9AE}" pid="9" name="WppReportTocTitleText">
    <vt:lpwstr>Table of contents</vt:lpwstr>
  </property>
  <property fmtid="{D5CDD505-2E9C-101B-9397-08002B2CF9AE}" pid="10" name="WppReportIsTocUpdateRecommended">
    <vt:bool>true</vt:bool>
  </property>
  <property fmtid="{D5CDD505-2E9C-101B-9397-08002B2CF9AE}" pid="11" name="WppReportPropertiesLastWrittenToDocument">
    <vt:filetime>2018-11-21T07:57:11Z</vt:filetime>
  </property>
</Properties>
</file>