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2" autoAdjust="0"/>
    <p:restoredTop sz="94411" autoAdjust="0"/>
  </p:normalViewPr>
  <p:slideViewPr>
    <p:cSldViewPr snapToGrid="0">
      <p:cViewPr varScale="1">
        <p:scale>
          <a:sx n="89" d="100"/>
          <a:sy n="89" d="100"/>
        </p:scale>
        <p:origin x="108" y="2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421D9-2635-4D40-BF98-333C281E329A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75517-AE1F-49E2-A0C0-673BDC86792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5474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75517-AE1F-49E2-A0C0-673BDC86792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7304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75517-AE1F-49E2-A0C0-673BDC86792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468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75517-AE1F-49E2-A0C0-673BDC86792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515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75517-AE1F-49E2-A0C0-673BDC86792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5448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75517-AE1F-49E2-A0C0-673BDC867929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4153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75517-AE1F-49E2-A0C0-673BDC867929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5961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75517-AE1F-49E2-A0C0-673BDC867929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0200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6256" y="3838074"/>
            <a:ext cx="2062717" cy="2779294"/>
          </a:xfrm>
          <a:prstGeom prst="rect">
            <a:avLst/>
          </a:prstGeom>
        </p:spPr>
      </p:pic>
      <p:grpSp>
        <p:nvGrpSpPr>
          <p:cNvPr id="5" name="Gruppo 4"/>
          <p:cNvGrpSpPr>
            <a:grpSpLocks noChangeAspect="1"/>
          </p:cNvGrpSpPr>
          <p:nvPr userDrawn="1"/>
        </p:nvGrpSpPr>
        <p:grpSpPr>
          <a:xfrm>
            <a:off x="9457295" y="5909058"/>
            <a:ext cx="1953428" cy="828000"/>
            <a:chOff x="8572876" y="5894069"/>
            <a:chExt cx="1678029" cy="711267"/>
          </a:xfrm>
        </p:grpSpPr>
        <p:pic>
          <p:nvPicPr>
            <p:cNvPr id="3" name="Immagine 2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8572876" y="5894069"/>
              <a:ext cx="763193" cy="711267"/>
            </a:xfrm>
            <a:prstGeom prst="rect">
              <a:avLst/>
            </a:prstGeom>
          </p:spPr>
        </p:pic>
        <p:pic>
          <p:nvPicPr>
            <p:cNvPr id="4" name="Immagine 3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9487276" y="6099876"/>
              <a:ext cx="763629" cy="299652"/>
            </a:xfrm>
            <a:prstGeom prst="rect">
              <a:avLst/>
            </a:prstGeom>
          </p:spPr>
        </p:pic>
      </p:grp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453849" y="5532102"/>
            <a:ext cx="3007895" cy="1325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96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FA53-78E0-446F-83E0-5D7BE9E5FF07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292A-03A9-4707-88A2-3F81F831B25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853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FA53-78E0-446F-83E0-5D7BE9E5FF07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292A-03A9-4707-88A2-3F81F831B25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722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05776"/>
          </a:xfrm>
        </p:spPr>
        <p:txBody>
          <a:bodyPr>
            <a:normAutofit/>
          </a:bodyPr>
          <a:lstStyle>
            <a:lvl1pPr>
              <a:defRPr sz="3600" b="1">
                <a:latin typeface="+mj-lt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2712" y="1118489"/>
            <a:ext cx="11500104" cy="4939436"/>
          </a:xfrm>
        </p:spPr>
        <p:txBody>
          <a:bodyPr/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5853359" y="6266411"/>
            <a:ext cx="477253" cy="365125"/>
          </a:xfrm>
        </p:spPr>
        <p:txBody>
          <a:bodyPr/>
          <a:lstStyle/>
          <a:p>
            <a:fld id="{2BA1292A-03A9-4707-88A2-3F81F831B259}" type="slidenum">
              <a:rPr lang="it-IT" smtClean="0"/>
              <a:t>‹#›</a:t>
            </a:fld>
            <a:endParaRPr lang="it-IT" dirty="0"/>
          </a:p>
        </p:txBody>
      </p:sp>
      <p:cxnSp>
        <p:nvCxnSpPr>
          <p:cNvPr id="15" name="Connettore 1 14"/>
          <p:cNvCxnSpPr/>
          <p:nvPr userDrawn="1"/>
        </p:nvCxnSpPr>
        <p:spPr>
          <a:xfrm>
            <a:off x="-4014" y="772050"/>
            <a:ext cx="12192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2712" y="5360093"/>
            <a:ext cx="1035823" cy="1395663"/>
          </a:xfrm>
          <a:prstGeom prst="rect">
            <a:avLst/>
          </a:prstGeom>
        </p:spPr>
      </p:pic>
      <p:grpSp>
        <p:nvGrpSpPr>
          <p:cNvPr id="13" name="Gruppo 12"/>
          <p:cNvGrpSpPr>
            <a:grpSpLocks noChangeAspect="1"/>
          </p:cNvGrpSpPr>
          <p:nvPr userDrawn="1"/>
        </p:nvGrpSpPr>
        <p:grpSpPr>
          <a:xfrm>
            <a:off x="10420082" y="6205280"/>
            <a:ext cx="1298690" cy="550476"/>
            <a:chOff x="8572876" y="5894069"/>
            <a:chExt cx="1678029" cy="711267"/>
          </a:xfrm>
        </p:grpSpPr>
        <p:pic>
          <p:nvPicPr>
            <p:cNvPr id="17" name="Immagine 16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8572876" y="5894069"/>
              <a:ext cx="763193" cy="711267"/>
            </a:xfrm>
            <a:prstGeom prst="rect">
              <a:avLst/>
            </a:prstGeom>
          </p:spPr>
        </p:pic>
        <p:pic>
          <p:nvPicPr>
            <p:cNvPr id="18" name="Immagine 17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9487276" y="6099876"/>
              <a:ext cx="763629" cy="299652"/>
            </a:xfrm>
            <a:prstGeom prst="rect">
              <a:avLst/>
            </a:prstGeom>
          </p:spPr>
        </p:pic>
      </p:grpSp>
      <p:pic>
        <p:nvPicPr>
          <p:cNvPr id="19" name="Immagine 18"/>
          <p:cNvPicPr>
            <a:picLocks noChangeAspect="1"/>
          </p:cNvPicPr>
          <p:nvPr userDrawn="1"/>
        </p:nvPicPr>
        <p:blipFill rotWithShape="1">
          <a:blip r:embed="rId5"/>
          <a:srcRect t="10574" b="14603"/>
          <a:stretch/>
        </p:blipFill>
        <p:spPr>
          <a:xfrm>
            <a:off x="7673017" y="6106074"/>
            <a:ext cx="2079298" cy="68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294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FA53-78E0-446F-83E0-5D7BE9E5FF07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292A-03A9-4707-88A2-3F81F831B25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3163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FA53-78E0-446F-83E0-5D7BE9E5FF07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292A-03A9-4707-88A2-3F81F831B25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5179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FA53-78E0-446F-83E0-5D7BE9E5FF07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292A-03A9-4707-88A2-3F81F831B25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6127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FA53-78E0-446F-83E0-5D7BE9E5FF07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292A-03A9-4707-88A2-3F81F831B25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1971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FA53-78E0-446F-83E0-5D7BE9E5FF07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292A-03A9-4707-88A2-3F81F831B25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410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FA53-78E0-446F-83E0-5D7BE9E5FF07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292A-03A9-4707-88A2-3F81F831B25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666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FA53-78E0-446F-83E0-5D7BE9E5FF07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292A-03A9-4707-88A2-3F81F831B25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356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FFA53-78E0-446F-83E0-5D7BE9E5FF07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1292A-03A9-4707-88A2-3F81F831B259}" type="slidenum">
              <a:rPr lang="it-IT" smtClean="0"/>
              <a:t>‹#›</a:t>
            </a:fld>
            <a:endParaRPr lang="it-IT"/>
          </a:p>
        </p:txBody>
      </p:sp>
      <p:sp>
        <p:nvSpPr>
          <p:cNvPr id="7" name="fl"/>
          <p:cNvSpPr txBox="1"/>
          <p:nvPr userDrawn="1"/>
        </p:nvSpPr>
        <p:spPr>
          <a:xfrm>
            <a:off x="0" y="6545580"/>
            <a:ext cx="12192000" cy="21544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endParaRPr lang="it-IT" sz="800" b="0" i="0" u="none" baseline="0">
              <a:solidFill>
                <a:srgbClr val="99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736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1024128" y="534892"/>
            <a:ext cx="10107168" cy="1681163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9A0000"/>
                </a:solidFill>
                <a:latin typeface="Georgia" panose="02040502050405020303" pitchFamily="18" charset="0"/>
              </a:rPr>
              <a:t>Welcome from Chair of AFIR-ERM Section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1531395" y="2388262"/>
            <a:ext cx="9092634" cy="9699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200" dirty="0">
                <a:solidFill>
                  <a:schemeClr val="bg1">
                    <a:lumMod val="50000"/>
                  </a:schemeClr>
                </a:solidFill>
              </a:rPr>
              <a:t>Opening Session and Ceremony</a:t>
            </a: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1024128" y="4999470"/>
            <a:ext cx="10107168" cy="476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sz="3200" i="1" dirty="0"/>
              <a:t>May 21, 2019</a:t>
            </a: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1030224" y="4217578"/>
            <a:ext cx="10107168" cy="476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sz="3600" dirty="0"/>
              <a:t>Michael Sherris</a:t>
            </a:r>
          </a:p>
        </p:txBody>
      </p:sp>
      <p:sp>
        <p:nvSpPr>
          <p:cNvPr id="4" name="hlFirstPage"/>
          <p:cNvSpPr txBox="1"/>
          <p:nvPr/>
        </p:nvSpPr>
        <p:spPr>
          <a:xfrm>
            <a:off x="254000" y="4381500"/>
            <a:ext cx="1847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6471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55903"/>
          </a:xfrm>
        </p:spPr>
        <p:txBody>
          <a:bodyPr/>
          <a:lstStyle/>
          <a:p>
            <a:r>
              <a:rPr lang="it-IT" dirty="0"/>
              <a:t>About AFIR-ERM Section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b="1" dirty="0"/>
              <a:t>AFIR-ERM</a:t>
            </a:r>
            <a:r>
              <a:rPr lang="en-AU" dirty="0"/>
              <a:t> was founded in 1986.</a:t>
            </a:r>
          </a:p>
          <a:p>
            <a:r>
              <a:rPr lang="en-AU" b="1" dirty="0"/>
              <a:t>AFIR </a:t>
            </a:r>
            <a:r>
              <a:rPr lang="en-AU" dirty="0"/>
              <a:t>stands for </a:t>
            </a:r>
            <a:r>
              <a:rPr lang="en-AU" b="1" dirty="0"/>
              <a:t>Actuarial Approach for Financial Risks </a:t>
            </a:r>
            <a:r>
              <a:rPr lang="en-AU" dirty="0"/>
              <a:t>and its objective was the promotion of actuarial research in financial risks and problems.</a:t>
            </a:r>
          </a:p>
          <a:p>
            <a:r>
              <a:rPr lang="en-AU" dirty="0"/>
              <a:t>From 2011, the Section formally included </a:t>
            </a:r>
            <a:r>
              <a:rPr lang="en-AU" b="1" dirty="0"/>
              <a:t>Enterprise Risk Management (ERM). </a:t>
            </a:r>
            <a:r>
              <a:rPr lang="en-AU" dirty="0"/>
              <a:t>Expanding the section to include international discussion and research on ERM topics.</a:t>
            </a:r>
          </a:p>
          <a:p>
            <a:r>
              <a:rPr lang="en-AU" b="1" dirty="0"/>
              <a:t>AFIR-ERM</a:t>
            </a:r>
            <a:r>
              <a:rPr lang="en-AU" dirty="0"/>
              <a:t> has as its </a:t>
            </a:r>
            <a:r>
              <a:rPr lang="en-AU" b="1" dirty="0"/>
              <a:t>primary objective the promotion of actuarial research in enterprise risk management and particularly financial risk fields</a:t>
            </a:r>
            <a:r>
              <a:rPr lang="en-AU" dirty="0"/>
              <a:t>, to push </a:t>
            </a:r>
            <a:r>
              <a:rPr lang="en-AU" b="1" dirty="0"/>
              <a:t>forward the boundaries of actuarial knowledge </a:t>
            </a:r>
            <a:r>
              <a:rPr lang="en-AU" dirty="0"/>
              <a:t>and </a:t>
            </a:r>
            <a:r>
              <a:rPr lang="en-AU" b="1" dirty="0"/>
              <a:t>to promote and facilitate an international exchange of views</a:t>
            </a:r>
            <a:r>
              <a:rPr lang="en-AU" dirty="0"/>
              <a:t>, advice, research and practical information among actuaries and other experts involved in these fields.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292A-03A9-4707-88A2-3F81F831B259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2231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55903"/>
          </a:xfrm>
        </p:spPr>
        <p:txBody>
          <a:bodyPr/>
          <a:lstStyle/>
          <a:p>
            <a:r>
              <a:rPr lang="it-IT" dirty="0"/>
              <a:t>About AFIR-ERM Section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b="1" dirty="0"/>
              <a:t>AFIR-ERM</a:t>
            </a:r>
            <a:r>
              <a:rPr lang="en-AU" dirty="0"/>
              <a:t> collaborates with FMA’s to organize an </a:t>
            </a:r>
            <a:r>
              <a:rPr lang="en-AU" b="1" dirty="0"/>
              <a:t>Annual Colloquia</a:t>
            </a:r>
            <a:r>
              <a:rPr lang="en-AU" dirty="0"/>
              <a:t>, the first of which was held in Paris in 1990. </a:t>
            </a:r>
          </a:p>
          <a:p>
            <a:r>
              <a:rPr lang="en-AU" dirty="0"/>
              <a:t>The Colloquia </a:t>
            </a:r>
          </a:p>
          <a:p>
            <a:pPr lvl="1"/>
            <a:r>
              <a:rPr lang="en-AU" dirty="0"/>
              <a:t>bring together actuaries of different countries and different disciplines, </a:t>
            </a:r>
          </a:p>
          <a:p>
            <a:pPr lvl="1"/>
            <a:r>
              <a:rPr lang="en-AU" dirty="0"/>
              <a:t>provide a valuable forum for academics and practitioners to learn and keep current,</a:t>
            </a:r>
          </a:p>
          <a:p>
            <a:pPr lvl="1"/>
            <a:r>
              <a:rPr lang="en-AU" dirty="0"/>
              <a:t>Covers the disciplines of financial economics, financial risk management and enterprise risk management, focusing on applications to insurance and pension funds. </a:t>
            </a:r>
          </a:p>
          <a:p>
            <a:r>
              <a:rPr lang="en-AU" b="1" dirty="0"/>
              <a:t> AFIR-ERM colloquia </a:t>
            </a:r>
            <a:r>
              <a:rPr lang="en-AU" dirty="0"/>
              <a:t>have social benefits as well, taking place in attractive and interesting venues that contribute to a friendly and collaborative atmosphere.</a:t>
            </a:r>
          </a:p>
          <a:p>
            <a:r>
              <a:rPr lang="en-AU" dirty="0"/>
              <a:t>Upcoming Colloquia</a:t>
            </a:r>
          </a:p>
          <a:p>
            <a:pPr lvl="1"/>
            <a:r>
              <a:rPr lang="en-AU" dirty="0"/>
              <a:t> </a:t>
            </a:r>
            <a:r>
              <a:rPr lang="en-US" dirty="0">
                <a:solidFill>
                  <a:srgbClr val="1A1A1A"/>
                </a:solidFill>
                <a:latin typeface="ArialMT" charset="0"/>
              </a:rPr>
              <a:t>Joint - </a:t>
            </a:r>
            <a:r>
              <a:rPr lang="en-US" dirty="0"/>
              <a:t>Life, PBSS, IACA, ASTIN and AFIR from 10 to 14 May, </a:t>
            </a:r>
            <a:r>
              <a:rPr lang="en-US" dirty="0">
                <a:solidFill>
                  <a:srgbClr val="1A1A1A"/>
                </a:solidFill>
                <a:latin typeface="ArialMT" charset="0"/>
              </a:rPr>
              <a:t>2020 in Paris</a:t>
            </a:r>
          </a:p>
          <a:p>
            <a:pPr lvl="1"/>
            <a:r>
              <a:rPr lang="en-US" dirty="0">
                <a:solidFill>
                  <a:srgbClr val="1A1A1A"/>
                </a:solidFill>
                <a:latin typeface="ArialMT" charset="0"/>
              </a:rPr>
              <a:t>Joint AFIR-ERM with ASTIN, Orlando, Florida in USA,  Spring 2021, </a:t>
            </a:r>
          </a:p>
          <a:p>
            <a:pPr lvl="1"/>
            <a:r>
              <a:rPr lang="en-US" dirty="0">
                <a:solidFill>
                  <a:srgbClr val="1A1A1A"/>
                </a:solidFill>
                <a:latin typeface="ArialMT" charset="0"/>
              </a:rPr>
              <a:t>2022 in Sydney, Australia with ICA</a:t>
            </a:r>
            <a:endParaRPr lang="en-US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292A-03A9-4707-88A2-3F81F831B259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0528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55903"/>
          </a:xfrm>
        </p:spPr>
        <p:txBody>
          <a:bodyPr/>
          <a:lstStyle/>
          <a:p>
            <a:r>
              <a:rPr lang="it-IT" dirty="0"/>
              <a:t>About AFIR-ERM Section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b="1" dirty="0"/>
              <a:t>AFIR-ERM</a:t>
            </a:r>
            <a:r>
              <a:rPr lang="en-AU" dirty="0"/>
              <a:t> also offers </a:t>
            </a:r>
            <a:r>
              <a:rPr lang="en-AU" b="1" dirty="0"/>
              <a:t>financial support</a:t>
            </a:r>
            <a:r>
              <a:rPr lang="en-AU" dirty="0"/>
              <a:t> to young researchers from actuarially developing countries to attend AFIR-ERM colloquia and the </a:t>
            </a:r>
            <a:r>
              <a:rPr lang="en-AU" b="1" dirty="0"/>
              <a:t>International Congress of Actuaries (held every four years).</a:t>
            </a:r>
          </a:p>
          <a:p>
            <a:r>
              <a:rPr lang="en-AU" dirty="0"/>
              <a:t>AFIR-ERM members receive a </a:t>
            </a:r>
            <a:r>
              <a:rPr lang="en-AU" b="1" dirty="0"/>
              <a:t>subscription to the ASTIN Bulletin </a:t>
            </a:r>
            <a:r>
              <a:rPr lang="en-AU" dirty="0"/>
              <a:t>— The Journal of the IAA three times per year.</a:t>
            </a:r>
          </a:p>
          <a:p>
            <a:r>
              <a:rPr lang="en-AU" dirty="0"/>
              <a:t>In 2002, AFIR-ERM established The Bob </a:t>
            </a:r>
            <a:r>
              <a:rPr lang="en-AU" dirty="0" err="1"/>
              <a:t>Alting</a:t>
            </a:r>
            <a:r>
              <a:rPr lang="en-AU" dirty="0"/>
              <a:t> von </a:t>
            </a:r>
            <a:r>
              <a:rPr lang="en-AU" dirty="0" err="1"/>
              <a:t>Geusau</a:t>
            </a:r>
            <a:r>
              <a:rPr lang="en-AU" dirty="0"/>
              <a:t> Memorial Prize. The prize is awarded annually for the best paper on an AFIR-ERM topic published in the ASTIN Bulletin</a:t>
            </a:r>
          </a:p>
          <a:p>
            <a:pPr lvl="1"/>
            <a:r>
              <a:rPr lang="en-US" b="1" dirty="0"/>
              <a:t>2017 Winner presenting at this Colloquium: Probability of Sufficiency of Solvency II Reserve Risk Margins: Practical Approximations by Eric Dal Moro, </a:t>
            </a:r>
            <a:r>
              <a:rPr lang="en-US" b="1" dirty="0" err="1"/>
              <a:t>Yuriy</a:t>
            </a:r>
            <a:r>
              <a:rPr lang="en-US" b="1" dirty="0"/>
              <a:t> </a:t>
            </a:r>
            <a:r>
              <a:rPr lang="en-US" b="1" dirty="0" err="1"/>
              <a:t>Krvavych</a:t>
            </a:r>
            <a:r>
              <a:rPr lang="en-US" b="1" dirty="0"/>
              <a:t> (Volume 47, Issue 3)</a:t>
            </a:r>
          </a:p>
          <a:p>
            <a:endParaRPr lang="en-AU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292A-03A9-4707-88A2-3F81F831B259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2622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55903"/>
          </a:xfrm>
        </p:spPr>
        <p:txBody>
          <a:bodyPr/>
          <a:lstStyle/>
          <a:p>
            <a:r>
              <a:rPr lang="it-IT" dirty="0"/>
              <a:t>About AFIR-ERM Section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b="1" dirty="0"/>
              <a:t>The AFIR-ERM Section </a:t>
            </a:r>
            <a:r>
              <a:rPr lang="en-AU" dirty="0"/>
              <a:t>provides for its members:</a:t>
            </a:r>
          </a:p>
          <a:p>
            <a:pPr lvl="1"/>
            <a:r>
              <a:rPr lang="en-US" b="1" dirty="0"/>
              <a:t>Colloquia/ICA</a:t>
            </a:r>
          </a:p>
          <a:p>
            <a:pPr lvl="1"/>
            <a:r>
              <a:rPr lang="en-US" dirty="0"/>
              <a:t>Research </a:t>
            </a:r>
            <a:r>
              <a:rPr lang="en-US" b="1" dirty="0"/>
              <a:t>Call for Papers</a:t>
            </a:r>
            <a:endParaRPr lang="en-US" dirty="0"/>
          </a:p>
          <a:p>
            <a:pPr lvl="1"/>
            <a:r>
              <a:rPr lang="en-US" b="1" dirty="0"/>
              <a:t>Research grants</a:t>
            </a:r>
          </a:p>
          <a:p>
            <a:pPr lvl="1"/>
            <a:r>
              <a:rPr lang="en-US" b="1" dirty="0"/>
              <a:t>Workshops</a:t>
            </a:r>
            <a:r>
              <a:rPr lang="en-US" dirty="0"/>
              <a:t> – at Panama Colloquium, in Bulgaria (April), upcoming in Tokyo (November) and Poland (October) and </a:t>
            </a:r>
            <a:r>
              <a:rPr lang="en-US" b="1" dirty="0"/>
              <a:t>Florence Colloquium - </a:t>
            </a:r>
            <a:r>
              <a:rPr lang="en-US" b="1" dirty="0" err="1"/>
              <a:t>Ermanno</a:t>
            </a:r>
            <a:r>
              <a:rPr lang="en-US" b="1" dirty="0"/>
              <a:t> </a:t>
            </a:r>
            <a:r>
              <a:rPr lang="en-US" b="1" dirty="0" err="1"/>
              <a:t>Pitacco</a:t>
            </a:r>
            <a:r>
              <a:rPr lang="en-US" b="1" dirty="0"/>
              <a:t> - ERM and QRM in life insurance: An Actuarial Primer and Andres Villegas Ramirez - Statistical Machine Learning Fundamentals: A Crash Course</a:t>
            </a:r>
          </a:p>
          <a:p>
            <a:pPr lvl="1"/>
            <a:r>
              <a:rPr lang="en-US" b="1" dirty="0"/>
              <a:t>Webinars</a:t>
            </a:r>
            <a:r>
              <a:rPr lang="en-US" dirty="0"/>
              <a:t> - </a:t>
            </a:r>
            <a:r>
              <a:rPr lang="en-AU" dirty="0"/>
              <a:t>The Human Side of ERM with Dave Ingram</a:t>
            </a:r>
            <a:endParaRPr lang="en-US" dirty="0"/>
          </a:p>
          <a:p>
            <a:pPr lvl="1"/>
            <a:r>
              <a:rPr lang="en-AU" b="1" dirty="0"/>
              <a:t>Monthly Reference List</a:t>
            </a:r>
          </a:p>
          <a:p>
            <a:pPr lvl="1"/>
            <a:r>
              <a:rPr lang="en-AU" b="1" dirty="0"/>
              <a:t>Regular Newsletter</a:t>
            </a:r>
          </a:p>
          <a:p>
            <a:pPr lvl="1"/>
            <a:r>
              <a:rPr lang="en-AU" b="1" dirty="0"/>
              <a:t>Virtual Library</a:t>
            </a:r>
          </a:p>
          <a:p>
            <a:r>
              <a:rPr lang="en-AU" b="1" dirty="0"/>
              <a:t>How to join – IAA web site – join a section</a:t>
            </a:r>
            <a:endParaRPr lang="en-AU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292A-03A9-4707-88A2-3F81F831B259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5890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55903"/>
          </a:xfrm>
        </p:spPr>
        <p:txBody>
          <a:bodyPr/>
          <a:lstStyle/>
          <a:p>
            <a:r>
              <a:rPr lang="it-IT" dirty="0"/>
              <a:t>About AFIR-ERM Section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The </a:t>
            </a:r>
            <a:r>
              <a:rPr lang="en-GB" b="1" dirty="0"/>
              <a:t>AFIR-ERM Board </a:t>
            </a:r>
            <a:r>
              <a:rPr lang="en-GB" dirty="0"/>
              <a:t>consists of up to fourteen members, </a:t>
            </a:r>
          </a:p>
          <a:p>
            <a:r>
              <a:rPr lang="en-GB" dirty="0"/>
              <a:t>Board Members currently serving their terms until the year indicated below:</a:t>
            </a:r>
          </a:p>
          <a:p>
            <a:pPr lvl="1"/>
            <a:r>
              <a:rPr lang="en-GB" dirty="0"/>
              <a:t>Michael Sherris—Australia (2019) – Chair (steps down at AGM in Florence)</a:t>
            </a:r>
          </a:p>
          <a:p>
            <a:pPr lvl="1"/>
            <a:r>
              <a:rPr lang="en-GB" dirty="0"/>
              <a:t>Fernanda Salas – Mexico (2021) – Vice Chair (Chair from 2019)</a:t>
            </a:r>
          </a:p>
          <a:p>
            <a:pPr lvl="1"/>
            <a:r>
              <a:rPr lang="en-AU" dirty="0"/>
              <a:t>Alexander Bohnert (2022) – (Vice – Chair from 2019)</a:t>
            </a:r>
            <a:endParaRPr lang="en-GB" dirty="0"/>
          </a:p>
          <a:p>
            <a:pPr lvl="1"/>
            <a:r>
              <a:rPr lang="en-GB" dirty="0" err="1"/>
              <a:t>Ermanno</a:t>
            </a:r>
            <a:r>
              <a:rPr lang="en-GB" dirty="0"/>
              <a:t> </a:t>
            </a:r>
            <a:r>
              <a:rPr lang="en-GB" dirty="0" err="1"/>
              <a:t>Pitacco</a:t>
            </a:r>
            <a:r>
              <a:rPr lang="en-GB" dirty="0"/>
              <a:t> – Italy (2021) – Treasurer</a:t>
            </a:r>
          </a:p>
          <a:p>
            <a:pPr lvl="1"/>
            <a:r>
              <a:rPr lang="en-GB" dirty="0" err="1"/>
              <a:t>Miwaka</a:t>
            </a:r>
            <a:r>
              <a:rPr lang="en-GB" dirty="0"/>
              <a:t> Yamashita – Japan (2021) - Secretary</a:t>
            </a:r>
          </a:p>
          <a:p>
            <a:pPr lvl="1"/>
            <a:r>
              <a:rPr lang="en-GB" dirty="0"/>
              <a:t>Mark George Hayes – South Africa (2020)</a:t>
            </a:r>
          </a:p>
          <a:p>
            <a:pPr lvl="1"/>
            <a:r>
              <a:rPr lang="en-GB" dirty="0"/>
              <a:t>Malcolm Kemp – UK (2021)</a:t>
            </a:r>
          </a:p>
          <a:p>
            <a:pPr lvl="1"/>
            <a:r>
              <a:rPr lang="en-AU" dirty="0"/>
              <a:t>Lukasz Delong (2022)</a:t>
            </a:r>
          </a:p>
          <a:p>
            <a:pPr lvl="1"/>
            <a:r>
              <a:rPr lang="en-GB" dirty="0"/>
              <a:t>two (2)— Gunn Albertsen and Paul Braithwaite — appointed by the IAA Executive Committee</a:t>
            </a:r>
          </a:p>
          <a:p>
            <a:pPr lvl="1"/>
            <a:r>
              <a:rPr lang="en-GB" dirty="0"/>
              <a:t>Four new members join at the General Assembly (Annie Tay (UK/Asia), Jared Forman (USA), </a:t>
            </a:r>
            <a:r>
              <a:rPr lang="en-US" dirty="0"/>
              <a:t>Eric Dal Moro (Switzerland), Mark Yu (USA)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AU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292A-03A9-4707-88A2-3F81F831B259}" type="slidenum">
              <a:rPr lang="it-IT" smtClean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6759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55903"/>
          </a:xfrm>
        </p:spPr>
        <p:txBody>
          <a:bodyPr/>
          <a:lstStyle/>
          <a:p>
            <a:r>
              <a:rPr lang="it-IT" dirty="0"/>
              <a:t>About AFIR-ERM Section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AU" dirty="0"/>
          </a:p>
          <a:p>
            <a:pPr algn="ctr"/>
            <a:endParaRPr lang="en-AU" dirty="0"/>
          </a:p>
          <a:p>
            <a:pPr algn="ctr"/>
            <a:r>
              <a:rPr lang="en-AU" sz="4800" dirty="0"/>
              <a:t>Enjoy the Colloquium</a:t>
            </a:r>
          </a:p>
          <a:p>
            <a:pPr algn="ctr"/>
            <a:r>
              <a:rPr lang="en-AU" sz="4800" dirty="0"/>
              <a:t>Join the Section and get involved!</a:t>
            </a:r>
            <a:endParaRPr lang="en-GB" sz="4800" dirty="0"/>
          </a:p>
          <a:p>
            <a:endParaRPr lang="en-AU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292A-03A9-4707-88A2-3F81F831B259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24188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671</Words>
  <Application>Microsoft Office PowerPoint</Application>
  <PresentationFormat>Widescreen</PresentationFormat>
  <Paragraphs>68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</vt:lpstr>
      <vt:lpstr>ArialMT</vt:lpstr>
      <vt:lpstr>Calibri</vt:lpstr>
      <vt:lpstr>Calibri Light</vt:lpstr>
      <vt:lpstr>Georgia</vt:lpstr>
      <vt:lpstr>Tema di Office</vt:lpstr>
      <vt:lpstr>Welcome from Chair of AFIR-ERM Section</vt:lpstr>
      <vt:lpstr>About AFIR-ERM Section</vt:lpstr>
      <vt:lpstr>About AFIR-ERM Section</vt:lpstr>
      <vt:lpstr>About AFIR-ERM Section</vt:lpstr>
      <vt:lpstr>About AFIR-ERM Section</vt:lpstr>
      <vt:lpstr>About AFIR-ERM Section</vt:lpstr>
      <vt:lpstr>About AFIR-ERM Section</vt:lpstr>
    </vt:vector>
  </TitlesOfParts>
  <Company>GBS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Alfieri Cristina</dc:creator>
  <cp:keywords>Public</cp:keywords>
  <cp:lastModifiedBy>Michael Sherris</cp:lastModifiedBy>
  <cp:revision>39</cp:revision>
  <cp:lastPrinted>2019-04-23T18:23:34Z</cp:lastPrinted>
  <dcterms:created xsi:type="dcterms:W3CDTF">2018-10-12T10:26:33Z</dcterms:created>
  <dcterms:modified xsi:type="dcterms:W3CDTF">2019-05-12T23:08:25Z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27429932-283b-412a-8fe8-e7d3608de0d5</vt:lpwstr>
  </property>
  <property fmtid="{D5CDD505-2E9C-101B-9397-08002B2CF9AE}" pid="3" name="Classification">
    <vt:lpwstr>Public</vt:lpwstr>
  </property>
</Properties>
</file>