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86" r:id="rId4"/>
    <p:sldId id="260" r:id="rId5"/>
    <p:sldId id="283" r:id="rId6"/>
    <p:sldId id="287" r:id="rId7"/>
    <p:sldId id="288" r:id="rId8"/>
    <p:sldId id="292" r:id="rId9"/>
    <p:sldId id="284" r:id="rId10"/>
    <p:sldId id="294" r:id="rId11"/>
    <p:sldId id="295" r:id="rId12"/>
    <p:sldId id="296" r:id="rId13"/>
    <p:sldId id="297" r:id="rId14"/>
    <p:sldId id="298" r:id="rId15"/>
    <p:sldId id="299" r:id="rId16"/>
    <p:sldId id="293" r:id="rId17"/>
    <p:sldId id="263" r:id="rId18"/>
    <p:sldId id="300" r:id="rId19"/>
    <p:sldId id="302" r:id="rId20"/>
    <p:sldId id="301" r:id="rId21"/>
  </p:sldIdLst>
  <p:sldSz cx="12192000" cy="6858000"/>
  <p:notesSz cx="6797675" cy="99282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30" autoAdjust="0"/>
    <p:restoredTop sz="94411" autoAdjust="0"/>
  </p:normalViewPr>
  <p:slideViewPr>
    <p:cSldViewPr snapToGrid="0">
      <p:cViewPr varScale="1">
        <p:scale>
          <a:sx n="90" d="100"/>
          <a:sy n="90" d="100"/>
        </p:scale>
        <p:origin x="236" y="6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alcolm\Documents\Work%20-%20MHDK\AFIRERM(SystemicRisk)FinancialSectorSize.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dirty="0"/>
              <a:t>Relative</a:t>
            </a:r>
            <a:r>
              <a:rPr lang="en-GB" sz="1400" baseline="0" dirty="0"/>
              <a:t> size of financial intermediaries (2014)</a:t>
            </a:r>
          </a:p>
          <a:p>
            <a:pPr>
              <a:defRPr/>
            </a:pPr>
            <a:r>
              <a:rPr lang="en-GB" sz="1400" baseline="0" dirty="0"/>
              <a:t>(</a:t>
            </a:r>
            <a:r>
              <a:rPr lang="en-GB" sz="1400" i="1" baseline="0" dirty="0"/>
              <a:t>Percent of GDP</a:t>
            </a:r>
            <a:r>
              <a:rPr lang="en-GB" sz="1400" baseline="0" dirty="0"/>
              <a:t>)</a:t>
            </a:r>
            <a:endParaRPr lang="en-GB" sz="14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col"/>
        <c:grouping val="clustered"/>
        <c:varyColors val="0"/>
        <c:ser>
          <c:idx val="0"/>
          <c:order val="0"/>
          <c:tx>
            <c:strRef>
              <c:f>Sheet1!$B$18</c:f>
              <c:strCache>
                <c:ptCount val="1"/>
                <c:pt idx="0">
                  <c:v>Insurers</c:v>
                </c:pt>
              </c:strCache>
            </c:strRef>
          </c:tx>
          <c:spPr>
            <a:solidFill>
              <a:srgbClr val="92D050"/>
            </a:solidFill>
            <a:ln>
              <a:noFill/>
            </a:ln>
            <a:effectLst/>
          </c:spPr>
          <c:invertIfNegative val="0"/>
          <c:cat>
            <c:strRef>
              <c:f>Sheet1!$A$19:$A$24</c:f>
              <c:strCache>
                <c:ptCount val="6"/>
                <c:pt idx="0">
                  <c:v>USA</c:v>
                </c:pt>
                <c:pt idx="1">
                  <c:v>Canada</c:v>
                </c:pt>
                <c:pt idx="2">
                  <c:v>Euro area</c:v>
                </c:pt>
                <c:pt idx="3">
                  <c:v>United Kingdom</c:v>
                </c:pt>
                <c:pt idx="4">
                  <c:v>Japan</c:v>
                </c:pt>
                <c:pt idx="5">
                  <c:v>Korea</c:v>
                </c:pt>
              </c:strCache>
            </c:strRef>
          </c:cat>
          <c:val>
            <c:numRef>
              <c:f>Sheet1!$B$19:$B$24</c:f>
              <c:numCache>
                <c:formatCode>0</c:formatCode>
                <c:ptCount val="6"/>
                <c:pt idx="0">
                  <c:v>45</c:v>
                </c:pt>
                <c:pt idx="1">
                  <c:v>45.569620253164558</c:v>
                </c:pt>
                <c:pt idx="2">
                  <c:v>71.202531645569621</c:v>
                </c:pt>
                <c:pt idx="3">
                  <c:v>92.848101265822791</c:v>
                </c:pt>
                <c:pt idx="4">
                  <c:v>92.278481012658233</c:v>
                </c:pt>
                <c:pt idx="5">
                  <c:v>62.088607594936711</c:v>
                </c:pt>
              </c:numCache>
            </c:numRef>
          </c:val>
          <c:extLst>
            <c:ext xmlns:c16="http://schemas.microsoft.com/office/drawing/2014/chart" uri="{C3380CC4-5D6E-409C-BE32-E72D297353CC}">
              <c16:uniqueId val="{00000000-3444-48B5-AB11-84DE95CFD601}"/>
            </c:ext>
          </c:extLst>
        </c:ser>
        <c:ser>
          <c:idx val="1"/>
          <c:order val="1"/>
          <c:tx>
            <c:strRef>
              <c:f>Sheet1!$C$18</c:f>
              <c:strCache>
                <c:ptCount val="1"/>
                <c:pt idx="0">
                  <c:v>Banks</c:v>
                </c:pt>
              </c:strCache>
            </c:strRef>
          </c:tx>
          <c:spPr>
            <a:solidFill>
              <a:srgbClr val="00B0F0"/>
            </a:solidFill>
            <a:ln>
              <a:noFill/>
            </a:ln>
            <a:effectLst/>
          </c:spPr>
          <c:invertIfNegative val="0"/>
          <c:cat>
            <c:strRef>
              <c:f>Sheet1!$A$19:$A$24</c:f>
              <c:strCache>
                <c:ptCount val="6"/>
                <c:pt idx="0">
                  <c:v>USA</c:v>
                </c:pt>
                <c:pt idx="1">
                  <c:v>Canada</c:v>
                </c:pt>
                <c:pt idx="2">
                  <c:v>Euro area</c:v>
                </c:pt>
                <c:pt idx="3">
                  <c:v>United Kingdom</c:v>
                </c:pt>
                <c:pt idx="4">
                  <c:v>Japan</c:v>
                </c:pt>
                <c:pt idx="5">
                  <c:v>Korea</c:v>
                </c:pt>
              </c:strCache>
            </c:strRef>
          </c:cat>
          <c:val>
            <c:numRef>
              <c:f>Sheet1!$C$19:$C$24</c:f>
              <c:numCache>
                <c:formatCode>0</c:formatCode>
                <c:ptCount val="6"/>
                <c:pt idx="0">
                  <c:v>97.974683544303801</c:v>
                </c:pt>
                <c:pt idx="1">
                  <c:v>174.87341772151899</c:v>
                </c:pt>
                <c:pt idx="2">
                  <c:v>299.62025316455697</c:v>
                </c:pt>
                <c:pt idx="3">
                  <c:v>386.20253164556959</c:v>
                </c:pt>
                <c:pt idx="4">
                  <c:v>369.68354430379748</c:v>
                </c:pt>
                <c:pt idx="5">
                  <c:v>148.67088607594937</c:v>
                </c:pt>
              </c:numCache>
            </c:numRef>
          </c:val>
          <c:extLst>
            <c:ext xmlns:c16="http://schemas.microsoft.com/office/drawing/2014/chart" uri="{C3380CC4-5D6E-409C-BE32-E72D297353CC}">
              <c16:uniqueId val="{00000001-3444-48B5-AB11-84DE95CFD601}"/>
            </c:ext>
          </c:extLst>
        </c:ser>
        <c:ser>
          <c:idx val="2"/>
          <c:order val="2"/>
          <c:tx>
            <c:strRef>
              <c:f>Sheet1!$D$18</c:f>
              <c:strCache>
                <c:ptCount val="1"/>
                <c:pt idx="0">
                  <c:v>Other financial institutions</c:v>
                </c:pt>
              </c:strCache>
            </c:strRef>
          </c:tx>
          <c:spPr>
            <a:solidFill>
              <a:srgbClr val="FFFF00"/>
            </a:solidFill>
            <a:ln>
              <a:noFill/>
            </a:ln>
            <a:effectLst/>
          </c:spPr>
          <c:invertIfNegative val="0"/>
          <c:cat>
            <c:strRef>
              <c:f>Sheet1!$A$19:$A$24</c:f>
              <c:strCache>
                <c:ptCount val="6"/>
                <c:pt idx="0">
                  <c:v>USA</c:v>
                </c:pt>
                <c:pt idx="1">
                  <c:v>Canada</c:v>
                </c:pt>
                <c:pt idx="2">
                  <c:v>Euro area</c:v>
                </c:pt>
                <c:pt idx="3">
                  <c:v>United Kingdom</c:v>
                </c:pt>
                <c:pt idx="4">
                  <c:v>Japan</c:v>
                </c:pt>
                <c:pt idx="5">
                  <c:v>Korea</c:v>
                </c:pt>
              </c:strCache>
            </c:strRef>
          </c:cat>
          <c:val>
            <c:numRef>
              <c:f>Sheet1!$D$19:$D$24</c:f>
              <c:numCache>
                <c:formatCode>0</c:formatCode>
                <c:ptCount val="6"/>
                <c:pt idx="0">
                  <c:v>99.113924050632917</c:v>
                </c:pt>
                <c:pt idx="1">
                  <c:v>222.72151898734177</c:v>
                </c:pt>
                <c:pt idx="2">
                  <c:v>156.64556962025316</c:v>
                </c:pt>
                <c:pt idx="3">
                  <c:v>311.01265822784808</c:v>
                </c:pt>
                <c:pt idx="4">
                  <c:v>82.594936708860757</c:v>
                </c:pt>
                <c:pt idx="5">
                  <c:v>67.215189873417728</c:v>
                </c:pt>
              </c:numCache>
            </c:numRef>
          </c:val>
          <c:extLst>
            <c:ext xmlns:c16="http://schemas.microsoft.com/office/drawing/2014/chart" uri="{C3380CC4-5D6E-409C-BE32-E72D297353CC}">
              <c16:uniqueId val="{00000002-3444-48B5-AB11-84DE95CFD601}"/>
            </c:ext>
          </c:extLst>
        </c:ser>
        <c:ser>
          <c:idx val="3"/>
          <c:order val="3"/>
          <c:tx>
            <c:strRef>
              <c:f>Sheet1!$E$18</c:f>
              <c:strCache>
                <c:ptCount val="1"/>
                <c:pt idx="0">
                  <c:v>Pension funds</c:v>
                </c:pt>
              </c:strCache>
            </c:strRef>
          </c:tx>
          <c:spPr>
            <a:solidFill>
              <a:srgbClr val="7030A0"/>
            </a:solidFill>
            <a:ln>
              <a:noFill/>
            </a:ln>
            <a:effectLst/>
          </c:spPr>
          <c:invertIfNegative val="0"/>
          <c:cat>
            <c:strRef>
              <c:f>Sheet1!$A$19:$A$24</c:f>
              <c:strCache>
                <c:ptCount val="6"/>
                <c:pt idx="0">
                  <c:v>USA</c:v>
                </c:pt>
                <c:pt idx="1">
                  <c:v>Canada</c:v>
                </c:pt>
                <c:pt idx="2">
                  <c:v>Euro area</c:v>
                </c:pt>
                <c:pt idx="3">
                  <c:v>United Kingdom</c:v>
                </c:pt>
                <c:pt idx="4">
                  <c:v>Japan</c:v>
                </c:pt>
                <c:pt idx="5">
                  <c:v>Korea</c:v>
                </c:pt>
              </c:strCache>
            </c:strRef>
          </c:cat>
          <c:val>
            <c:numRef>
              <c:f>Sheet1!$E$19:$E$24</c:f>
              <c:numCache>
                <c:formatCode>0</c:formatCode>
                <c:ptCount val="6"/>
                <c:pt idx="0">
                  <c:v>101.39240506329114</c:v>
                </c:pt>
                <c:pt idx="1">
                  <c:v>76.329113924050631</c:v>
                </c:pt>
                <c:pt idx="2">
                  <c:v>18.797468354430379</c:v>
                </c:pt>
                <c:pt idx="3">
                  <c:v>97.974683544303801</c:v>
                </c:pt>
                <c:pt idx="4">
                  <c:v>29.050632911392405</c:v>
                </c:pt>
                <c:pt idx="5">
                  <c:v>7.4050632911392409</c:v>
                </c:pt>
              </c:numCache>
            </c:numRef>
          </c:val>
          <c:extLst>
            <c:ext xmlns:c16="http://schemas.microsoft.com/office/drawing/2014/chart" uri="{C3380CC4-5D6E-409C-BE32-E72D297353CC}">
              <c16:uniqueId val="{00000003-3444-48B5-AB11-84DE95CFD601}"/>
            </c:ext>
          </c:extLst>
        </c:ser>
        <c:dLbls>
          <c:showLegendKey val="0"/>
          <c:showVal val="0"/>
          <c:showCatName val="0"/>
          <c:showSerName val="0"/>
          <c:showPercent val="0"/>
          <c:showBubbleSize val="0"/>
        </c:dLbls>
        <c:gapWidth val="219"/>
        <c:overlap val="-27"/>
        <c:axId val="468016240"/>
        <c:axId val="468015256"/>
      </c:barChart>
      <c:catAx>
        <c:axId val="468016240"/>
        <c:scaling>
          <c:orientation val="minMax"/>
        </c:scaling>
        <c:delete val="0"/>
        <c:axPos val="b"/>
        <c:numFmt formatCode="General" sourceLinked="1"/>
        <c:majorTickMark val="out"/>
        <c:minorTickMark val="in"/>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468015256"/>
        <c:crosses val="autoZero"/>
        <c:auto val="1"/>
        <c:lblAlgn val="ctr"/>
        <c:lblOffset val="100"/>
        <c:tickMarkSkip val="2"/>
        <c:noMultiLvlLbl val="0"/>
      </c:catAx>
      <c:valAx>
        <c:axId val="4680152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4680162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1B2421D9-2635-4D40-BF98-333C281E329A}" type="datetimeFigureOut">
              <a:rPr lang="it-IT" smtClean="0"/>
              <a:t>09/05/2019</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1EC75517-AE1F-49E2-A0C0-673BDC867929}" type="slidenum">
              <a:rPr lang="it-IT" smtClean="0"/>
              <a:t>‹N›</a:t>
            </a:fld>
            <a:endParaRPr lang="it-IT"/>
          </a:p>
        </p:txBody>
      </p:sp>
    </p:spTree>
    <p:extLst>
      <p:ext uri="{BB962C8B-B14F-4D97-AF65-F5344CB8AC3E}">
        <p14:creationId xmlns:p14="http://schemas.microsoft.com/office/powerpoint/2010/main" val="625474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EC75517-AE1F-49E2-A0C0-673BDC867929}" type="slidenum">
              <a:rPr lang="it-IT" smtClean="0"/>
              <a:t>1</a:t>
            </a:fld>
            <a:endParaRPr lang="it-IT"/>
          </a:p>
        </p:txBody>
      </p:sp>
    </p:spTree>
    <p:extLst>
      <p:ext uri="{BB962C8B-B14F-4D97-AF65-F5344CB8AC3E}">
        <p14:creationId xmlns:p14="http://schemas.microsoft.com/office/powerpoint/2010/main" val="4097304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10</a:t>
            </a:fld>
            <a:endParaRPr lang="it-IT"/>
          </a:p>
        </p:txBody>
      </p:sp>
    </p:spTree>
    <p:extLst>
      <p:ext uri="{BB962C8B-B14F-4D97-AF65-F5344CB8AC3E}">
        <p14:creationId xmlns:p14="http://schemas.microsoft.com/office/powerpoint/2010/main" val="4289701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11</a:t>
            </a:fld>
            <a:endParaRPr lang="it-IT"/>
          </a:p>
        </p:txBody>
      </p:sp>
    </p:spTree>
    <p:extLst>
      <p:ext uri="{BB962C8B-B14F-4D97-AF65-F5344CB8AC3E}">
        <p14:creationId xmlns:p14="http://schemas.microsoft.com/office/powerpoint/2010/main" val="2392553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12</a:t>
            </a:fld>
            <a:endParaRPr lang="it-IT"/>
          </a:p>
        </p:txBody>
      </p:sp>
    </p:spTree>
    <p:extLst>
      <p:ext uri="{BB962C8B-B14F-4D97-AF65-F5344CB8AC3E}">
        <p14:creationId xmlns:p14="http://schemas.microsoft.com/office/powerpoint/2010/main" val="34472964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13</a:t>
            </a:fld>
            <a:endParaRPr lang="it-IT"/>
          </a:p>
        </p:txBody>
      </p:sp>
    </p:spTree>
    <p:extLst>
      <p:ext uri="{BB962C8B-B14F-4D97-AF65-F5344CB8AC3E}">
        <p14:creationId xmlns:p14="http://schemas.microsoft.com/office/powerpoint/2010/main" val="8231811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14</a:t>
            </a:fld>
            <a:endParaRPr lang="it-IT"/>
          </a:p>
        </p:txBody>
      </p:sp>
    </p:spTree>
    <p:extLst>
      <p:ext uri="{BB962C8B-B14F-4D97-AF65-F5344CB8AC3E}">
        <p14:creationId xmlns:p14="http://schemas.microsoft.com/office/powerpoint/2010/main" val="18897073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15</a:t>
            </a:fld>
            <a:endParaRPr lang="it-IT"/>
          </a:p>
        </p:txBody>
      </p:sp>
    </p:spTree>
    <p:extLst>
      <p:ext uri="{BB962C8B-B14F-4D97-AF65-F5344CB8AC3E}">
        <p14:creationId xmlns:p14="http://schemas.microsoft.com/office/powerpoint/2010/main" val="28046529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16</a:t>
            </a:fld>
            <a:endParaRPr lang="it-IT"/>
          </a:p>
        </p:txBody>
      </p:sp>
    </p:spTree>
    <p:extLst>
      <p:ext uri="{BB962C8B-B14F-4D97-AF65-F5344CB8AC3E}">
        <p14:creationId xmlns:p14="http://schemas.microsoft.com/office/powerpoint/2010/main" val="19148502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17</a:t>
            </a:fld>
            <a:endParaRPr lang="it-IT"/>
          </a:p>
        </p:txBody>
      </p:sp>
    </p:spTree>
    <p:extLst>
      <p:ext uri="{BB962C8B-B14F-4D97-AF65-F5344CB8AC3E}">
        <p14:creationId xmlns:p14="http://schemas.microsoft.com/office/powerpoint/2010/main" val="31380950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18</a:t>
            </a:fld>
            <a:endParaRPr lang="it-IT"/>
          </a:p>
        </p:txBody>
      </p:sp>
    </p:spTree>
    <p:extLst>
      <p:ext uri="{BB962C8B-B14F-4D97-AF65-F5344CB8AC3E}">
        <p14:creationId xmlns:p14="http://schemas.microsoft.com/office/powerpoint/2010/main" val="14962879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19</a:t>
            </a:fld>
            <a:endParaRPr lang="it-IT"/>
          </a:p>
        </p:txBody>
      </p:sp>
    </p:spTree>
    <p:extLst>
      <p:ext uri="{BB962C8B-B14F-4D97-AF65-F5344CB8AC3E}">
        <p14:creationId xmlns:p14="http://schemas.microsoft.com/office/powerpoint/2010/main" val="2976238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2</a:t>
            </a:fld>
            <a:endParaRPr lang="it-IT"/>
          </a:p>
        </p:txBody>
      </p:sp>
    </p:spTree>
    <p:extLst>
      <p:ext uri="{BB962C8B-B14F-4D97-AF65-F5344CB8AC3E}">
        <p14:creationId xmlns:p14="http://schemas.microsoft.com/office/powerpoint/2010/main" val="1594680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20</a:t>
            </a:fld>
            <a:endParaRPr lang="it-IT"/>
          </a:p>
        </p:txBody>
      </p:sp>
    </p:spTree>
    <p:extLst>
      <p:ext uri="{BB962C8B-B14F-4D97-AF65-F5344CB8AC3E}">
        <p14:creationId xmlns:p14="http://schemas.microsoft.com/office/powerpoint/2010/main" val="424649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3</a:t>
            </a:fld>
            <a:endParaRPr lang="it-IT"/>
          </a:p>
        </p:txBody>
      </p:sp>
    </p:spTree>
    <p:extLst>
      <p:ext uri="{BB962C8B-B14F-4D97-AF65-F5344CB8AC3E}">
        <p14:creationId xmlns:p14="http://schemas.microsoft.com/office/powerpoint/2010/main" val="1838984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4</a:t>
            </a:fld>
            <a:endParaRPr lang="it-IT"/>
          </a:p>
        </p:txBody>
      </p:sp>
    </p:spTree>
    <p:extLst>
      <p:ext uri="{BB962C8B-B14F-4D97-AF65-F5344CB8AC3E}">
        <p14:creationId xmlns:p14="http://schemas.microsoft.com/office/powerpoint/2010/main" val="458065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5</a:t>
            </a:fld>
            <a:endParaRPr lang="it-IT"/>
          </a:p>
        </p:txBody>
      </p:sp>
    </p:spTree>
    <p:extLst>
      <p:ext uri="{BB962C8B-B14F-4D97-AF65-F5344CB8AC3E}">
        <p14:creationId xmlns:p14="http://schemas.microsoft.com/office/powerpoint/2010/main" val="1723070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6</a:t>
            </a:fld>
            <a:endParaRPr lang="it-IT"/>
          </a:p>
        </p:txBody>
      </p:sp>
    </p:spTree>
    <p:extLst>
      <p:ext uri="{BB962C8B-B14F-4D97-AF65-F5344CB8AC3E}">
        <p14:creationId xmlns:p14="http://schemas.microsoft.com/office/powerpoint/2010/main" val="15575583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7</a:t>
            </a:fld>
            <a:endParaRPr lang="it-IT"/>
          </a:p>
        </p:txBody>
      </p:sp>
    </p:spTree>
    <p:extLst>
      <p:ext uri="{BB962C8B-B14F-4D97-AF65-F5344CB8AC3E}">
        <p14:creationId xmlns:p14="http://schemas.microsoft.com/office/powerpoint/2010/main" val="3725373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8</a:t>
            </a:fld>
            <a:endParaRPr lang="it-IT"/>
          </a:p>
        </p:txBody>
      </p:sp>
    </p:spTree>
    <p:extLst>
      <p:ext uri="{BB962C8B-B14F-4D97-AF65-F5344CB8AC3E}">
        <p14:creationId xmlns:p14="http://schemas.microsoft.com/office/powerpoint/2010/main" val="1565036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EC75517-AE1F-49E2-A0C0-673BDC867929}" type="slidenum">
              <a:rPr lang="it-IT" smtClean="0"/>
              <a:t>9</a:t>
            </a:fld>
            <a:endParaRPr lang="it-IT"/>
          </a:p>
        </p:txBody>
      </p:sp>
    </p:spTree>
    <p:extLst>
      <p:ext uri="{BB962C8B-B14F-4D97-AF65-F5344CB8AC3E}">
        <p14:creationId xmlns:p14="http://schemas.microsoft.com/office/powerpoint/2010/main" val="36635740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pic>
        <p:nvPicPr>
          <p:cNvPr id="2" name="Immagine 1"/>
          <p:cNvPicPr>
            <a:picLocks noChangeAspect="1"/>
          </p:cNvPicPr>
          <p:nvPr userDrawn="1"/>
        </p:nvPicPr>
        <p:blipFill>
          <a:blip r:embed="rId2"/>
          <a:stretch>
            <a:fillRect/>
          </a:stretch>
        </p:blipFill>
        <p:spPr>
          <a:xfrm>
            <a:off x="226256" y="3838074"/>
            <a:ext cx="2062717" cy="2779294"/>
          </a:xfrm>
          <a:prstGeom prst="rect">
            <a:avLst/>
          </a:prstGeom>
        </p:spPr>
      </p:pic>
      <p:grpSp>
        <p:nvGrpSpPr>
          <p:cNvPr id="5" name="Gruppo 4"/>
          <p:cNvGrpSpPr>
            <a:grpSpLocks noChangeAspect="1"/>
          </p:cNvGrpSpPr>
          <p:nvPr userDrawn="1"/>
        </p:nvGrpSpPr>
        <p:grpSpPr>
          <a:xfrm>
            <a:off x="9457295" y="5909058"/>
            <a:ext cx="1953428" cy="828000"/>
            <a:chOff x="8572876" y="5894069"/>
            <a:chExt cx="1678029" cy="711267"/>
          </a:xfrm>
        </p:grpSpPr>
        <p:pic>
          <p:nvPicPr>
            <p:cNvPr id="3" name="Immagine 2"/>
            <p:cNvPicPr>
              <a:picLocks noChangeAspect="1"/>
            </p:cNvPicPr>
            <p:nvPr userDrawn="1"/>
          </p:nvPicPr>
          <p:blipFill>
            <a:blip r:embed="rId3"/>
            <a:stretch>
              <a:fillRect/>
            </a:stretch>
          </p:blipFill>
          <p:spPr>
            <a:xfrm>
              <a:off x="8572876" y="5894069"/>
              <a:ext cx="763193" cy="711267"/>
            </a:xfrm>
            <a:prstGeom prst="rect">
              <a:avLst/>
            </a:prstGeom>
          </p:spPr>
        </p:pic>
        <p:pic>
          <p:nvPicPr>
            <p:cNvPr id="4" name="Immagine 3"/>
            <p:cNvPicPr>
              <a:picLocks noChangeAspect="1"/>
            </p:cNvPicPr>
            <p:nvPr userDrawn="1"/>
          </p:nvPicPr>
          <p:blipFill>
            <a:blip r:embed="rId4"/>
            <a:stretch>
              <a:fillRect/>
            </a:stretch>
          </p:blipFill>
          <p:spPr>
            <a:xfrm>
              <a:off x="9487276" y="6099876"/>
              <a:ext cx="763629" cy="299652"/>
            </a:xfrm>
            <a:prstGeom prst="rect">
              <a:avLst/>
            </a:prstGeom>
          </p:spPr>
        </p:pic>
      </p:grpSp>
      <p:pic>
        <p:nvPicPr>
          <p:cNvPr id="6" name="Immagine 5"/>
          <p:cNvPicPr>
            <a:picLocks noChangeAspect="1"/>
          </p:cNvPicPr>
          <p:nvPr userDrawn="1"/>
        </p:nvPicPr>
        <p:blipFill>
          <a:blip r:embed="rId5"/>
          <a:stretch>
            <a:fillRect/>
          </a:stretch>
        </p:blipFill>
        <p:spPr>
          <a:xfrm>
            <a:off x="4453849" y="5532102"/>
            <a:ext cx="3007895" cy="1325898"/>
          </a:xfrm>
          <a:prstGeom prst="rect">
            <a:avLst/>
          </a:prstGeom>
        </p:spPr>
      </p:pic>
    </p:spTree>
    <p:extLst>
      <p:ext uri="{BB962C8B-B14F-4D97-AF65-F5344CB8AC3E}">
        <p14:creationId xmlns:p14="http://schemas.microsoft.com/office/powerpoint/2010/main" val="1348964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D2FFA53-78E0-446F-83E0-5D7BE9E5FF07}" type="datetimeFigureOut">
              <a:rPr lang="it-IT" smtClean="0"/>
              <a:t>09/05/2019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A1292A-03A9-4707-88A2-3F81F831B259}" type="slidenum">
              <a:rPr lang="it-IT" smtClean="0"/>
              <a:t>‹N›</a:t>
            </a:fld>
            <a:endParaRPr lang="it-IT"/>
          </a:p>
        </p:txBody>
      </p:sp>
    </p:spTree>
    <p:extLst>
      <p:ext uri="{BB962C8B-B14F-4D97-AF65-F5344CB8AC3E}">
        <p14:creationId xmlns:p14="http://schemas.microsoft.com/office/powerpoint/2010/main" val="4278535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FD2FFA53-78E0-446F-83E0-5D7BE9E5FF07}" type="datetimeFigureOut">
              <a:rPr lang="it-IT" smtClean="0"/>
              <a:t>09/05/2019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A1292A-03A9-4707-88A2-3F81F831B259}" type="slidenum">
              <a:rPr lang="it-IT" smtClean="0"/>
              <a:t>‹N›</a:t>
            </a:fld>
            <a:endParaRPr lang="it-IT"/>
          </a:p>
        </p:txBody>
      </p:sp>
    </p:spTree>
    <p:extLst>
      <p:ext uri="{BB962C8B-B14F-4D97-AF65-F5344CB8AC3E}">
        <p14:creationId xmlns:p14="http://schemas.microsoft.com/office/powerpoint/2010/main" val="3547228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805776"/>
          </a:xfrm>
        </p:spPr>
        <p:txBody>
          <a:bodyPr>
            <a:normAutofit/>
          </a:bodyPr>
          <a:lstStyle>
            <a:lvl1pPr>
              <a:defRPr sz="3600" b="1">
                <a:latin typeface="+mj-lt"/>
              </a:defRPr>
            </a:lvl1pPr>
          </a:lstStyle>
          <a:p>
            <a:r>
              <a:rPr lang="it-IT" dirty="0"/>
              <a:t>Fare clic per modificare lo stile del titolo</a:t>
            </a:r>
          </a:p>
        </p:txBody>
      </p:sp>
      <p:sp>
        <p:nvSpPr>
          <p:cNvPr id="3" name="Segnaposto contenuto 2"/>
          <p:cNvSpPr>
            <a:spLocks noGrp="1"/>
          </p:cNvSpPr>
          <p:nvPr>
            <p:ph idx="1"/>
          </p:nvPr>
        </p:nvSpPr>
        <p:spPr>
          <a:xfrm>
            <a:off x="362712" y="1118489"/>
            <a:ext cx="11500104" cy="4939436"/>
          </a:xfrm>
        </p:spPr>
        <p:txBody>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6" name="Segnaposto numero diapositiva 5"/>
          <p:cNvSpPr>
            <a:spLocks noGrp="1"/>
          </p:cNvSpPr>
          <p:nvPr>
            <p:ph type="sldNum" sz="quarter" idx="12"/>
          </p:nvPr>
        </p:nvSpPr>
        <p:spPr>
          <a:xfrm>
            <a:off x="5853359" y="6266411"/>
            <a:ext cx="477253" cy="365125"/>
          </a:xfrm>
        </p:spPr>
        <p:txBody>
          <a:bodyPr/>
          <a:lstStyle/>
          <a:p>
            <a:fld id="{2BA1292A-03A9-4707-88A2-3F81F831B259}" type="slidenum">
              <a:rPr lang="it-IT" smtClean="0"/>
              <a:t>‹N›</a:t>
            </a:fld>
            <a:endParaRPr lang="it-IT" dirty="0"/>
          </a:p>
        </p:txBody>
      </p:sp>
      <p:cxnSp>
        <p:nvCxnSpPr>
          <p:cNvPr id="15" name="Connettore 1 14"/>
          <p:cNvCxnSpPr/>
          <p:nvPr userDrawn="1"/>
        </p:nvCxnSpPr>
        <p:spPr>
          <a:xfrm>
            <a:off x="-4014" y="772050"/>
            <a:ext cx="12192000" cy="0"/>
          </a:xfrm>
          <a:prstGeom prst="line">
            <a:avLst/>
          </a:prstGeom>
        </p:spPr>
        <p:style>
          <a:lnRef idx="3">
            <a:schemeClr val="accent2"/>
          </a:lnRef>
          <a:fillRef idx="0">
            <a:schemeClr val="accent2"/>
          </a:fillRef>
          <a:effectRef idx="2">
            <a:schemeClr val="accent2"/>
          </a:effectRef>
          <a:fontRef idx="minor">
            <a:schemeClr val="tx1"/>
          </a:fontRef>
        </p:style>
      </p:cxnSp>
      <p:pic>
        <p:nvPicPr>
          <p:cNvPr id="12" name="Immagine 11"/>
          <p:cNvPicPr>
            <a:picLocks noChangeAspect="1"/>
          </p:cNvPicPr>
          <p:nvPr userDrawn="1"/>
        </p:nvPicPr>
        <p:blipFill>
          <a:blip r:embed="rId2"/>
          <a:stretch>
            <a:fillRect/>
          </a:stretch>
        </p:blipFill>
        <p:spPr>
          <a:xfrm>
            <a:off x="362712" y="5360093"/>
            <a:ext cx="1035823" cy="1395663"/>
          </a:xfrm>
          <a:prstGeom prst="rect">
            <a:avLst/>
          </a:prstGeom>
        </p:spPr>
      </p:pic>
      <p:grpSp>
        <p:nvGrpSpPr>
          <p:cNvPr id="13" name="Gruppo 12"/>
          <p:cNvGrpSpPr>
            <a:grpSpLocks noChangeAspect="1"/>
          </p:cNvGrpSpPr>
          <p:nvPr userDrawn="1"/>
        </p:nvGrpSpPr>
        <p:grpSpPr>
          <a:xfrm>
            <a:off x="10420082" y="6205280"/>
            <a:ext cx="1298690" cy="550476"/>
            <a:chOff x="8572876" y="5894069"/>
            <a:chExt cx="1678029" cy="711267"/>
          </a:xfrm>
        </p:grpSpPr>
        <p:pic>
          <p:nvPicPr>
            <p:cNvPr id="17" name="Immagine 16"/>
            <p:cNvPicPr>
              <a:picLocks noChangeAspect="1"/>
            </p:cNvPicPr>
            <p:nvPr userDrawn="1"/>
          </p:nvPicPr>
          <p:blipFill>
            <a:blip r:embed="rId3"/>
            <a:stretch>
              <a:fillRect/>
            </a:stretch>
          </p:blipFill>
          <p:spPr>
            <a:xfrm>
              <a:off x="8572876" y="5894069"/>
              <a:ext cx="763193" cy="711267"/>
            </a:xfrm>
            <a:prstGeom prst="rect">
              <a:avLst/>
            </a:prstGeom>
          </p:spPr>
        </p:pic>
        <p:pic>
          <p:nvPicPr>
            <p:cNvPr id="18" name="Immagine 17"/>
            <p:cNvPicPr>
              <a:picLocks noChangeAspect="1"/>
            </p:cNvPicPr>
            <p:nvPr userDrawn="1"/>
          </p:nvPicPr>
          <p:blipFill>
            <a:blip r:embed="rId4"/>
            <a:stretch>
              <a:fillRect/>
            </a:stretch>
          </p:blipFill>
          <p:spPr>
            <a:xfrm>
              <a:off x="9487276" y="6099876"/>
              <a:ext cx="763629" cy="299652"/>
            </a:xfrm>
            <a:prstGeom prst="rect">
              <a:avLst/>
            </a:prstGeom>
          </p:spPr>
        </p:pic>
      </p:grpSp>
      <p:pic>
        <p:nvPicPr>
          <p:cNvPr id="19" name="Immagine 18"/>
          <p:cNvPicPr>
            <a:picLocks noChangeAspect="1"/>
          </p:cNvPicPr>
          <p:nvPr userDrawn="1"/>
        </p:nvPicPr>
        <p:blipFill rotWithShape="1">
          <a:blip r:embed="rId5"/>
          <a:srcRect t="10574" b="14603"/>
          <a:stretch/>
        </p:blipFill>
        <p:spPr>
          <a:xfrm>
            <a:off x="7673017" y="6106074"/>
            <a:ext cx="2079298" cy="685801"/>
          </a:xfrm>
          <a:prstGeom prst="rect">
            <a:avLst/>
          </a:prstGeom>
        </p:spPr>
      </p:pic>
    </p:spTree>
    <p:extLst>
      <p:ext uri="{BB962C8B-B14F-4D97-AF65-F5344CB8AC3E}">
        <p14:creationId xmlns:p14="http://schemas.microsoft.com/office/powerpoint/2010/main" val="1787294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D2FFA53-78E0-446F-83E0-5D7BE9E5FF07}" type="datetimeFigureOut">
              <a:rPr lang="it-IT" smtClean="0"/>
              <a:t>09/05/2019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A1292A-03A9-4707-88A2-3F81F831B259}" type="slidenum">
              <a:rPr lang="it-IT" smtClean="0"/>
              <a:t>‹N›</a:t>
            </a:fld>
            <a:endParaRPr lang="it-IT"/>
          </a:p>
        </p:txBody>
      </p:sp>
    </p:spTree>
    <p:extLst>
      <p:ext uri="{BB962C8B-B14F-4D97-AF65-F5344CB8AC3E}">
        <p14:creationId xmlns:p14="http://schemas.microsoft.com/office/powerpoint/2010/main" val="3423163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FD2FFA53-78E0-446F-83E0-5D7BE9E5FF07}" type="datetimeFigureOut">
              <a:rPr lang="it-IT" smtClean="0"/>
              <a:t>09/05/2019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A1292A-03A9-4707-88A2-3F81F831B259}" type="slidenum">
              <a:rPr lang="it-IT" smtClean="0"/>
              <a:t>‹N›</a:t>
            </a:fld>
            <a:endParaRPr lang="it-IT"/>
          </a:p>
        </p:txBody>
      </p:sp>
    </p:spTree>
    <p:extLst>
      <p:ext uri="{BB962C8B-B14F-4D97-AF65-F5344CB8AC3E}">
        <p14:creationId xmlns:p14="http://schemas.microsoft.com/office/powerpoint/2010/main" val="2895179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FD2FFA53-78E0-446F-83E0-5D7BE9E5FF07}" type="datetimeFigureOut">
              <a:rPr lang="it-IT" smtClean="0"/>
              <a:t>09/05/2019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BA1292A-03A9-4707-88A2-3F81F831B259}" type="slidenum">
              <a:rPr lang="it-IT" smtClean="0"/>
              <a:t>‹N›</a:t>
            </a:fld>
            <a:endParaRPr lang="it-IT"/>
          </a:p>
        </p:txBody>
      </p:sp>
    </p:spTree>
    <p:extLst>
      <p:ext uri="{BB962C8B-B14F-4D97-AF65-F5344CB8AC3E}">
        <p14:creationId xmlns:p14="http://schemas.microsoft.com/office/powerpoint/2010/main" val="636127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FD2FFA53-78E0-446F-83E0-5D7BE9E5FF07}" type="datetimeFigureOut">
              <a:rPr lang="it-IT" smtClean="0"/>
              <a:t>09/05/2019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BA1292A-03A9-4707-88A2-3F81F831B259}" type="slidenum">
              <a:rPr lang="it-IT" smtClean="0"/>
              <a:t>‹N›</a:t>
            </a:fld>
            <a:endParaRPr lang="it-IT"/>
          </a:p>
        </p:txBody>
      </p:sp>
    </p:spTree>
    <p:extLst>
      <p:ext uri="{BB962C8B-B14F-4D97-AF65-F5344CB8AC3E}">
        <p14:creationId xmlns:p14="http://schemas.microsoft.com/office/powerpoint/2010/main" val="1981971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D2FFA53-78E0-446F-83E0-5D7BE9E5FF07}" type="datetimeFigureOut">
              <a:rPr lang="it-IT" smtClean="0"/>
              <a:t>09/05/2019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BA1292A-03A9-4707-88A2-3F81F831B259}" type="slidenum">
              <a:rPr lang="it-IT" smtClean="0"/>
              <a:t>‹N›</a:t>
            </a:fld>
            <a:endParaRPr lang="it-IT"/>
          </a:p>
        </p:txBody>
      </p:sp>
    </p:spTree>
    <p:extLst>
      <p:ext uri="{BB962C8B-B14F-4D97-AF65-F5344CB8AC3E}">
        <p14:creationId xmlns:p14="http://schemas.microsoft.com/office/powerpoint/2010/main" val="2204100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D2FFA53-78E0-446F-83E0-5D7BE9E5FF07}" type="datetimeFigureOut">
              <a:rPr lang="it-IT" smtClean="0"/>
              <a:t>09/05/2019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A1292A-03A9-4707-88A2-3F81F831B259}" type="slidenum">
              <a:rPr lang="it-IT" smtClean="0"/>
              <a:t>‹N›</a:t>
            </a:fld>
            <a:endParaRPr lang="it-IT"/>
          </a:p>
        </p:txBody>
      </p:sp>
    </p:spTree>
    <p:extLst>
      <p:ext uri="{BB962C8B-B14F-4D97-AF65-F5344CB8AC3E}">
        <p14:creationId xmlns:p14="http://schemas.microsoft.com/office/powerpoint/2010/main" val="407666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D2FFA53-78E0-446F-83E0-5D7BE9E5FF07}" type="datetimeFigureOut">
              <a:rPr lang="it-IT" smtClean="0"/>
              <a:t>09/05/2019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A1292A-03A9-4707-88A2-3F81F831B259}" type="slidenum">
              <a:rPr lang="it-IT" smtClean="0"/>
              <a:t>‹N›</a:t>
            </a:fld>
            <a:endParaRPr lang="it-IT"/>
          </a:p>
        </p:txBody>
      </p:sp>
    </p:spTree>
    <p:extLst>
      <p:ext uri="{BB962C8B-B14F-4D97-AF65-F5344CB8AC3E}">
        <p14:creationId xmlns:p14="http://schemas.microsoft.com/office/powerpoint/2010/main" val="853564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2FFA53-78E0-446F-83E0-5D7BE9E5FF07}" type="datetimeFigureOut">
              <a:rPr lang="it-IT" smtClean="0"/>
              <a:t>09/05/2019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A1292A-03A9-4707-88A2-3F81F831B259}" type="slidenum">
              <a:rPr lang="it-IT" smtClean="0"/>
              <a:t>‹N›</a:t>
            </a:fld>
            <a:endParaRPr lang="it-IT"/>
          </a:p>
        </p:txBody>
      </p:sp>
      <p:sp>
        <p:nvSpPr>
          <p:cNvPr id="7" name="fl"/>
          <p:cNvSpPr txBox="1"/>
          <p:nvPr userDrawn="1"/>
        </p:nvSpPr>
        <p:spPr>
          <a:xfrm>
            <a:off x="0" y="6545580"/>
            <a:ext cx="12192000" cy="215444"/>
          </a:xfrm>
          <a:prstGeom prst="rect">
            <a:avLst/>
          </a:prstGeom>
          <a:noFill/>
        </p:spPr>
        <p:txBody>
          <a:bodyPr vert="horz" rtlCol="0">
            <a:spAutoFit/>
          </a:bodyPr>
          <a:lstStyle/>
          <a:p>
            <a:pPr algn="l"/>
            <a:endParaRPr lang="it-IT" sz="800" b="0" i="0" u="none" baseline="0">
              <a:solidFill>
                <a:srgbClr val="990000"/>
              </a:solidFill>
              <a:latin typeface="arial" panose="020B0604020202020204" pitchFamily="34" charset="0"/>
            </a:endParaRPr>
          </a:p>
        </p:txBody>
      </p:sp>
    </p:spTree>
    <p:extLst>
      <p:ext uri="{BB962C8B-B14F-4D97-AF65-F5344CB8AC3E}">
        <p14:creationId xmlns:p14="http://schemas.microsoft.com/office/powerpoint/2010/main" val="2299736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idx="4294967295"/>
          </p:nvPr>
        </p:nvSpPr>
        <p:spPr>
          <a:xfrm>
            <a:off x="1024128" y="534892"/>
            <a:ext cx="10107168" cy="1681163"/>
          </a:xfrm>
        </p:spPr>
        <p:txBody>
          <a:bodyPr>
            <a:normAutofit/>
          </a:bodyPr>
          <a:lstStyle/>
          <a:p>
            <a:pPr algn="ctr"/>
            <a:r>
              <a:rPr lang="en-US" dirty="0">
                <a:solidFill>
                  <a:srgbClr val="9A0000"/>
                </a:solidFill>
                <a:latin typeface="Georgia" panose="02040502050405020303" pitchFamily="18" charset="0"/>
              </a:rPr>
              <a:t>Current financial stability initiatives relating to insurers and pension funds</a:t>
            </a:r>
            <a:endParaRPr lang="it-IT" dirty="0"/>
          </a:p>
        </p:txBody>
      </p:sp>
      <p:sp>
        <p:nvSpPr>
          <p:cNvPr id="5" name="Sottotitolo 2"/>
          <p:cNvSpPr txBox="1">
            <a:spLocks/>
          </p:cNvSpPr>
          <p:nvPr/>
        </p:nvSpPr>
        <p:spPr>
          <a:xfrm>
            <a:off x="1024128" y="4999470"/>
            <a:ext cx="10107168" cy="4765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it-IT" sz="3200" i="1" dirty="0"/>
              <a:t>22 May 2019</a:t>
            </a:r>
          </a:p>
        </p:txBody>
      </p:sp>
      <p:sp>
        <p:nvSpPr>
          <p:cNvPr id="6" name="Sottotitolo 2"/>
          <p:cNvSpPr txBox="1">
            <a:spLocks/>
          </p:cNvSpPr>
          <p:nvPr/>
        </p:nvSpPr>
        <p:spPr>
          <a:xfrm>
            <a:off x="1030224" y="4217578"/>
            <a:ext cx="10107168" cy="4765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600" dirty="0"/>
              <a:t>Malcolm Kemp</a:t>
            </a:r>
          </a:p>
        </p:txBody>
      </p:sp>
      <p:sp>
        <p:nvSpPr>
          <p:cNvPr id="4" name="hlFirstPage"/>
          <p:cNvSpPr txBox="1"/>
          <p:nvPr/>
        </p:nvSpPr>
        <p:spPr>
          <a:xfrm>
            <a:off x="254000" y="4381500"/>
            <a:ext cx="184731" cy="369332"/>
          </a:xfrm>
          <a:prstGeom prst="rect">
            <a:avLst/>
          </a:prstGeom>
          <a:noFill/>
        </p:spPr>
        <p:txBody>
          <a:bodyPr vert="horz" wrap="none" rtlCol="0">
            <a:spAutoFit/>
          </a:bodyPr>
          <a:lstStyle/>
          <a:p>
            <a:endParaRPr lang="it-IT"/>
          </a:p>
        </p:txBody>
      </p:sp>
    </p:spTree>
    <p:extLst>
      <p:ext uri="{BB962C8B-B14F-4D97-AF65-F5344CB8AC3E}">
        <p14:creationId xmlns:p14="http://schemas.microsoft.com/office/powerpoint/2010/main" val="1856471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en-US" dirty="0"/>
              <a:t>ESRB (November 2018)</a:t>
            </a:r>
            <a:endParaRPr lang="it-IT" dirty="0"/>
          </a:p>
        </p:txBody>
      </p:sp>
      <p:sp>
        <p:nvSpPr>
          <p:cNvPr id="4" name="Segnaposto numero diapositiva 3"/>
          <p:cNvSpPr>
            <a:spLocks noGrp="1"/>
          </p:cNvSpPr>
          <p:nvPr>
            <p:ph type="sldNum" sz="quarter" idx="12"/>
          </p:nvPr>
        </p:nvSpPr>
        <p:spPr>
          <a:xfrm>
            <a:off x="5853358" y="6051258"/>
            <a:ext cx="477253" cy="365125"/>
          </a:xfrm>
        </p:spPr>
        <p:txBody>
          <a:bodyPr/>
          <a:lstStyle/>
          <a:p>
            <a:fld id="{2BA1292A-03A9-4707-88A2-3F81F831B259}" type="slidenum">
              <a:rPr lang="it-IT" smtClean="0"/>
              <a:t>10</a:t>
            </a:fld>
            <a:endParaRPr lang="it-IT" dirty="0"/>
          </a:p>
        </p:txBody>
      </p:sp>
      <p:sp>
        <p:nvSpPr>
          <p:cNvPr id="5" name="TextBox 4">
            <a:extLst>
              <a:ext uri="{FF2B5EF4-FFF2-40B4-BE49-F238E27FC236}">
                <a16:creationId xmlns:a16="http://schemas.microsoft.com/office/drawing/2014/main" id="{18A1D932-848E-4D36-88BA-265CFB26AAD4}"/>
              </a:ext>
            </a:extLst>
          </p:cNvPr>
          <p:cNvSpPr txBox="1"/>
          <p:nvPr/>
        </p:nvSpPr>
        <p:spPr>
          <a:xfrm>
            <a:off x="1244487" y="964718"/>
            <a:ext cx="10176548" cy="461665"/>
          </a:xfrm>
          <a:prstGeom prst="rect">
            <a:avLst/>
          </a:prstGeom>
          <a:solidFill>
            <a:srgbClr val="00B0F0"/>
          </a:solidFill>
          <a:ln>
            <a:solidFill>
              <a:schemeClr val="accent1">
                <a:shade val="50000"/>
              </a:schemeClr>
            </a:solidFill>
          </a:ln>
        </p:spPr>
        <p:txBody>
          <a:bodyPr wrap="square" rtlCol="0">
            <a:spAutoFit/>
          </a:bodyPr>
          <a:lstStyle/>
          <a:p>
            <a:pPr algn="ctr">
              <a:spcBef>
                <a:spcPts val="300"/>
              </a:spcBef>
              <a:spcAft>
                <a:spcPts val="300"/>
              </a:spcAft>
            </a:pPr>
            <a:r>
              <a:rPr lang="en-GB" sz="2400" dirty="0"/>
              <a:t>Systemic risk type (insurers)</a:t>
            </a:r>
          </a:p>
        </p:txBody>
      </p:sp>
      <p:sp>
        <p:nvSpPr>
          <p:cNvPr id="9" name="Arrow: Down 8">
            <a:extLst>
              <a:ext uri="{FF2B5EF4-FFF2-40B4-BE49-F238E27FC236}">
                <a16:creationId xmlns:a16="http://schemas.microsoft.com/office/drawing/2014/main" id="{C7E0CBD8-A49B-4D40-B2FE-E4791D6272BE}"/>
              </a:ext>
            </a:extLst>
          </p:cNvPr>
          <p:cNvSpPr/>
          <p:nvPr/>
        </p:nvSpPr>
        <p:spPr>
          <a:xfrm>
            <a:off x="3232840" y="1429618"/>
            <a:ext cx="444500" cy="2370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7B1D99C6-FCDC-49C9-B0EA-35E55BA3088C}"/>
              </a:ext>
            </a:extLst>
          </p:cNvPr>
          <p:cNvSpPr txBox="1"/>
          <p:nvPr/>
        </p:nvSpPr>
        <p:spPr>
          <a:xfrm>
            <a:off x="1244487" y="1666688"/>
            <a:ext cx="5367328" cy="461665"/>
          </a:xfrm>
          <a:prstGeom prst="rect">
            <a:avLst/>
          </a:prstGeom>
          <a:solidFill>
            <a:srgbClr val="00B0F0"/>
          </a:solidFill>
          <a:ln>
            <a:solidFill>
              <a:schemeClr val="accent1">
                <a:shade val="50000"/>
              </a:schemeClr>
            </a:solidFill>
          </a:ln>
        </p:spPr>
        <p:txBody>
          <a:bodyPr wrap="square" rtlCol="0">
            <a:spAutoFit/>
          </a:bodyPr>
          <a:lstStyle/>
          <a:p>
            <a:pPr algn="ctr">
              <a:spcBef>
                <a:spcPts val="300"/>
              </a:spcBef>
              <a:spcAft>
                <a:spcPts val="300"/>
              </a:spcAft>
            </a:pPr>
            <a:r>
              <a:rPr lang="en-GB" sz="2400" dirty="0"/>
              <a:t>Generic risk type</a:t>
            </a:r>
          </a:p>
        </p:txBody>
      </p:sp>
      <p:sp>
        <p:nvSpPr>
          <p:cNvPr id="12" name="TextBox 11">
            <a:extLst>
              <a:ext uri="{FF2B5EF4-FFF2-40B4-BE49-F238E27FC236}">
                <a16:creationId xmlns:a16="http://schemas.microsoft.com/office/drawing/2014/main" id="{34B51339-CDBE-402D-8D06-AFC038323183}"/>
              </a:ext>
            </a:extLst>
          </p:cNvPr>
          <p:cNvSpPr txBox="1"/>
          <p:nvPr/>
        </p:nvSpPr>
        <p:spPr>
          <a:xfrm>
            <a:off x="6999827" y="1666688"/>
            <a:ext cx="4421208" cy="461665"/>
          </a:xfrm>
          <a:prstGeom prst="rect">
            <a:avLst/>
          </a:prstGeom>
          <a:solidFill>
            <a:srgbClr val="00B0F0"/>
          </a:solidFill>
          <a:ln>
            <a:solidFill>
              <a:schemeClr val="accent1">
                <a:shade val="50000"/>
              </a:schemeClr>
            </a:solidFill>
          </a:ln>
        </p:spPr>
        <p:txBody>
          <a:bodyPr wrap="square" rtlCol="0">
            <a:spAutoFit/>
          </a:bodyPr>
          <a:lstStyle/>
          <a:p>
            <a:pPr algn="ctr">
              <a:spcBef>
                <a:spcPts val="300"/>
              </a:spcBef>
              <a:spcAft>
                <a:spcPts val="300"/>
              </a:spcAft>
            </a:pPr>
            <a:r>
              <a:rPr lang="en-GB" sz="2400" dirty="0"/>
              <a:t>Specific systemic risk</a:t>
            </a:r>
          </a:p>
        </p:txBody>
      </p:sp>
      <p:graphicFrame>
        <p:nvGraphicFramePr>
          <p:cNvPr id="13" name="Table 12">
            <a:extLst>
              <a:ext uri="{FF2B5EF4-FFF2-40B4-BE49-F238E27FC236}">
                <a16:creationId xmlns:a16="http://schemas.microsoft.com/office/drawing/2014/main" id="{62BFB326-5BDC-40CF-98CE-0E315ACAC7A6}"/>
              </a:ext>
            </a:extLst>
          </p:cNvPr>
          <p:cNvGraphicFramePr>
            <a:graphicFrameLocks noGrp="1"/>
          </p:cNvGraphicFramePr>
          <p:nvPr>
            <p:extLst>
              <p:ext uri="{D42A27DB-BD31-4B8C-83A1-F6EECF244321}">
                <p14:modId xmlns:p14="http://schemas.microsoft.com/office/powerpoint/2010/main" val="1327833949"/>
              </p:ext>
            </p:extLst>
          </p:nvPr>
        </p:nvGraphicFramePr>
        <p:xfrm>
          <a:off x="1244487" y="2139542"/>
          <a:ext cx="5367328" cy="3906520"/>
        </p:xfrm>
        <a:graphic>
          <a:graphicData uri="http://schemas.openxmlformats.org/drawingml/2006/table">
            <a:tbl>
              <a:tblPr firstRow="1" bandRow="1">
                <a:tableStyleId>{BC89EF96-8CEA-46FF-86C4-4CE0E7609802}</a:tableStyleId>
              </a:tblPr>
              <a:tblGrid>
                <a:gridCol w="2591067">
                  <a:extLst>
                    <a:ext uri="{9D8B030D-6E8A-4147-A177-3AD203B41FA5}">
                      <a16:colId xmlns:a16="http://schemas.microsoft.com/office/drawing/2014/main" val="511390089"/>
                    </a:ext>
                  </a:extLst>
                </a:gridCol>
                <a:gridCol w="2776261">
                  <a:extLst>
                    <a:ext uri="{9D8B030D-6E8A-4147-A177-3AD203B41FA5}">
                      <a16:colId xmlns:a16="http://schemas.microsoft.com/office/drawing/2014/main" val="2857708047"/>
                    </a:ext>
                  </a:extLst>
                </a:gridCol>
              </a:tblGrid>
              <a:tr h="370840">
                <a:tc>
                  <a:txBody>
                    <a:bodyPr/>
                    <a:lstStyle/>
                    <a:p>
                      <a:r>
                        <a:rPr lang="en-GB" sz="1600" dirty="0"/>
                        <a:t>Targets</a:t>
                      </a:r>
                    </a:p>
                  </a:txBody>
                  <a:tcPr/>
                </a:tc>
                <a:tc>
                  <a:txBody>
                    <a:bodyPr/>
                    <a:lstStyle/>
                    <a:p>
                      <a:r>
                        <a:rPr lang="en-GB" sz="1600" dirty="0"/>
                        <a:t>Options</a:t>
                      </a:r>
                    </a:p>
                  </a:txBody>
                  <a:tcPr/>
                </a:tc>
                <a:extLst>
                  <a:ext uri="{0D108BD9-81ED-4DB2-BD59-A6C34878D82A}">
                    <a16:rowId xmlns:a16="http://schemas.microsoft.com/office/drawing/2014/main" val="1876441923"/>
                  </a:ext>
                </a:extLst>
              </a:tr>
              <a:tr h="370840">
                <a:tc>
                  <a:txBody>
                    <a:bodyPr/>
                    <a:lstStyle/>
                    <a:p>
                      <a:pPr marL="285750" indent="-285750">
                        <a:buFontTx/>
                        <a:buChar char="-"/>
                      </a:pPr>
                      <a:r>
                        <a:rPr lang="en-GB" sz="1600" dirty="0"/>
                        <a:t>Mass lapses</a:t>
                      </a:r>
                    </a:p>
                    <a:p>
                      <a:pPr marL="285750" indent="-285750">
                        <a:buFontTx/>
                        <a:buChar char="-"/>
                      </a:pPr>
                      <a:r>
                        <a:rPr lang="en-GB" sz="1600" dirty="0"/>
                        <a:t>Number and pace of failures</a:t>
                      </a:r>
                    </a:p>
                    <a:p>
                      <a:pPr marL="285750" indent="-285750">
                        <a:buFontTx/>
                        <a:buChar char="-"/>
                      </a:pPr>
                      <a:r>
                        <a:rPr lang="en-GB" sz="1600" dirty="0"/>
                        <a:t>Transmitters</a:t>
                      </a:r>
                    </a:p>
                    <a:p>
                      <a:pPr marL="285750" indent="-285750">
                        <a:buFontTx/>
                        <a:buChar char="-"/>
                      </a:pPr>
                      <a:r>
                        <a:rPr lang="en-GB" sz="1600" dirty="0"/>
                        <a:t>Impact</a:t>
                      </a:r>
                    </a:p>
                  </a:txBody>
                  <a:tcPr/>
                </a:tc>
                <a:tc>
                  <a:txBody>
                    <a:bodyPr/>
                    <a:lstStyle/>
                    <a:p>
                      <a:r>
                        <a:rPr lang="en-GB" sz="1600" dirty="0"/>
                        <a:t>Recovery and resolution framework</a:t>
                      </a:r>
                    </a:p>
                  </a:txBody>
                  <a:tcPr/>
                </a:tc>
                <a:extLst>
                  <a:ext uri="{0D108BD9-81ED-4DB2-BD59-A6C34878D82A}">
                    <a16:rowId xmlns:a16="http://schemas.microsoft.com/office/drawing/2014/main" val="528378431"/>
                  </a:ext>
                </a:extLst>
              </a:tr>
              <a:tr h="370840">
                <a:tc>
                  <a:txBody>
                    <a:bodyPr/>
                    <a:lstStyle/>
                    <a:p>
                      <a:pPr marL="285750" indent="-285750">
                        <a:buFontTx/>
                        <a:buChar char="-"/>
                      </a:pPr>
                      <a:r>
                        <a:rPr lang="en-GB" sz="1600" dirty="0"/>
                        <a:t>Procyclicality</a:t>
                      </a:r>
                    </a:p>
                    <a:p>
                      <a:pPr marL="285750" indent="-285750">
                        <a:buFontTx/>
                        <a:buChar char="-"/>
                      </a:pPr>
                      <a:r>
                        <a:rPr lang="en-GB" sz="1600" dirty="0"/>
                        <a:t>Under-capitalisation</a:t>
                      </a:r>
                    </a:p>
                    <a:p>
                      <a:pPr marL="285750" indent="-285750">
                        <a:buFontTx/>
                        <a:buChar char="-"/>
                      </a:pPr>
                      <a:r>
                        <a:rPr lang="en-GB" sz="1600" dirty="0"/>
                        <a:t>Under-pricing</a:t>
                      </a:r>
                    </a:p>
                    <a:p>
                      <a:pPr marL="285750" indent="-285750">
                        <a:buFontTx/>
                        <a:buChar char="-"/>
                      </a:pPr>
                      <a:r>
                        <a:rPr lang="en-GB" sz="1600" dirty="0"/>
                        <a:t>Under-reserving</a:t>
                      </a:r>
                    </a:p>
                  </a:txBody>
                  <a:tcPr/>
                </a:tc>
                <a:tc>
                  <a:txBody>
                    <a:bodyPr/>
                    <a:lstStyle/>
                    <a:p>
                      <a:r>
                        <a:rPr lang="en-GB" sz="1600" dirty="0"/>
                        <a:t>Extending Solvency II reporting requirements</a:t>
                      </a:r>
                    </a:p>
                  </a:txBody>
                  <a:tcPr/>
                </a:tc>
                <a:extLst>
                  <a:ext uri="{0D108BD9-81ED-4DB2-BD59-A6C34878D82A}">
                    <a16:rowId xmlns:a16="http://schemas.microsoft.com/office/drawing/2014/main" val="2708165157"/>
                  </a:ext>
                </a:extLst>
              </a:tr>
              <a:tr h="370840">
                <a:tc>
                  <a:txBody>
                    <a:bodyPr/>
                    <a:lstStyle/>
                    <a:p>
                      <a:r>
                        <a:rPr lang="en-GB" sz="1600" dirty="0"/>
                        <a:t>Under-capitalisation (significant institutions)</a:t>
                      </a:r>
                    </a:p>
                  </a:txBody>
                  <a:tcPr/>
                </a:tc>
                <a:tc>
                  <a:txBody>
                    <a:bodyPr/>
                    <a:lstStyle/>
                    <a:p>
                      <a:r>
                        <a:rPr lang="en-GB" sz="1600" dirty="0"/>
                        <a:t>Extension of HLA concept</a:t>
                      </a:r>
                    </a:p>
                  </a:txBody>
                  <a:tcPr/>
                </a:tc>
                <a:extLst>
                  <a:ext uri="{0D108BD9-81ED-4DB2-BD59-A6C34878D82A}">
                    <a16:rowId xmlns:a16="http://schemas.microsoft.com/office/drawing/2014/main" val="3533937152"/>
                  </a:ext>
                </a:extLst>
              </a:tr>
              <a:tr h="370840">
                <a:tc>
                  <a:txBody>
                    <a:bodyPr/>
                    <a:lstStyle/>
                    <a:p>
                      <a:r>
                        <a:rPr lang="en-GB" sz="1600" dirty="0"/>
                        <a:t>Under-capitalisation</a:t>
                      </a:r>
                    </a:p>
                  </a:txBody>
                  <a:tcPr/>
                </a:tc>
                <a:tc>
                  <a:txBody>
                    <a:bodyPr/>
                    <a:lstStyle/>
                    <a:p>
                      <a:r>
                        <a:rPr lang="en-GB" sz="1600" dirty="0"/>
                        <a:t>Market-wide capital increases and dividend restrictions</a:t>
                      </a:r>
                    </a:p>
                  </a:txBody>
                  <a:tcPr/>
                </a:tc>
                <a:extLst>
                  <a:ext uri="{0D108BD9-81ED-4DB2-BD59-A6C34878D82A}">
                    <a16:rowId xmlns:a16="http://schemas.microsoft.com/office/drawing/2014/main" val="3665310175"/>
                  </a:ext>
                </a:extLst>
              </a:tr>
            </a:tbl>
          </a:graphicData>
        </a:graphic>
      </p:graphicFrame>
      <p:graphicFrame>
        <p:nvGraphicFramePr>
          <p:cNvPr id="14" name="Table 13">
            <a:extLst>
              <a:ext uri="{FF2B5EF4-FFF2-40B4-BE49-F238E27FC236}">
                <a16:creationId xmlns:a16="http://schemas.microsoft.com/office/drawing/2014/main" id="{6691001C-40B6-4458-ADB5-E9E479D1019D}"/>
              </a:ext>
            </a:extLst>
          </p:cNvPr>
          <p:cNvGraphicFramePr>
            <a:graphicFrameLocks noGrp="1"/>
          </p:cNvGraphicFramePr>
          <p:nvPr>
            <p:extLst>
              <p:ext uri="{D42A27DB-BD31-4B8C-83A1-F6EECF244321}">
                <p14:modId xmlns:p14="http://schemas.microsoft.com/office/powerpoint/2010/main" val="3823936733"/>
              </p:ext>
            </p:extLst>
          </p:nvPr>
        </p:nvGraphicFramePr>
        <p:xfrm>
          <a:off x="6999827" y="2779242"/>
          <a:ext cx="4421208" cy="2595880"/>
        </p:xfrm>
        <a:graphic>
          <a:graphicData uri="http://schemas.openxmlformats.org/drawingml/2006/table">
            <a:tbl>
              <a:tblPr firstRow="1" bandRow="1">
                <a:tableStyleId>{BC89EF96-8CEA-46FF-86C4-4CE0E7609802}</a:tableStyleId>
              </a:tblPr>
              <a:tblGrid>
                <a:gridCol w="1821444">
                  <a:extLst>
                    <a:ext uri="{9D8B030D-6E8A-4147-A177-3AD203B41FA5}">
                      <a16:colId xmlns:a16="http://schemas.microsoft.com/office/drawing/2014/main" val="511390089"/>
                    </a:ext>
                  </a:extLst>
                </a:gridCol>
                <a:gridCol w="2599764">
                  <a:extLst>
                    <a:ext uri="{9D8B030D-6E8A-4147-A177-3AD203B41FA5}">
                      <a16:colId xmlns:a16="http://schemas.microsoft.com/office/drawing/2014/main" val="2857708047"/>
                    </a:ext>
                  </a:extLst>
                </a:gridCol>
              </a:tblGrid>
              <a:tr h="370840">
                <a:tc>
                  <a:txBody>
                    <a:bodyPr/>
                    <a:lstStyle/>
                    <a:p>
                      <a:r>
                        <a:rPr lang="en-GB" sz="1600" dirty="0"/>
                        <a:t>Targets</a:t>
                      </a:r>
                    </a:p>
                  </a:txBody>
                  <a:tcPr/>
                </a:tc>
                <a:tc>
                  <a:txBody>
                    <a:bodyPr/>
                    <a:lstStyle/>
                    <a:p>
                      <a:r>
                        <a:rPr lang="en-GB" sz="1600" dirty="0"/>
                        <a:t>Options</a:t>
                      </a:r>
                    </a:p>
                  </a:txBody>
                  <a:tcPr/>
                </a:tc>
                <a:extLst>
                  <a:ext uri="{0D108BD9-81ED-4DB2-BD59-A6C34878D82A}">
                    <a16:rowId xmlns:a16="http://schemas.microsoft.com/office/drawing/2014/main" val="1876441923"/>
                  </a:ext>
                </a:extLst>
              </a:tr>
              <a:tr h="370840">
                <a:tc>
                  <a:txBody>
                    <a:bodyPr/>
                    <a:lstStyle/>
                    <a:p>
                      <a:pPr marL="0" indent="0">
                        <a:buFontTx/>
                        <a:buNone/>
                      </a:pPr>
                      <a:r>
                        <a:rPr lang="en-GB" sz="1600" dirty="0"/>
                        <a:t>Procyclicality</a:t>
                      </a:r>
                    </a:p>
                  </a:txBody>
                  <a:tcPr/>
                </a:tc>
                <a:tc>
                  <a:txBody>
                    <a:bodyPr/>
                    <a:lstStyle/>
                    <a:p>
                      <a:pPr marL="342900" indent="-342900">
                        <a:buAutoNum type="arabicPeriod"/>
                      </a:pPr>
                      <a:r>
                        <a:rPr lang="en-GB" sz="1600" dirty="0"/>
                        <a:t>Symmetric capital requirements for cyclical risks</a:t>
                      </a:r>
                    </a:p>
                    <a:p>
                      <a:pPr marL="342900" indent="-342900">
                        <a:buAutoNum type="arabicPeriod"/>
                      </a:pPr>
                      <a:r>
                        <a:rPr lang="en-GB" sz="1600" dirty="0"/>
                        <a:t>Liquidity requirements</a:t>
                      </a:r>
                    </a:p>
                  </a:txBody>
                  <a:tcPr/>
                </a:tc>
                <a:extLst>
                  <a:ext uri="{0D108BD9-81ED-4DB2-BD59-A6C34878D82A}">
                    <a16:rowId xmlns:a16="http://schemas.microsoft.com/office/drawing/2014/main" val="528378431"/>
                  </a:ext>
                </a:extLst>
              </a:tr>
              <a:tr h="370840">
                <a:tc>
                  <a:txBody>
                    <a:bodyPr/>
                    <a:lstStyle/>
                    <a:p>
                      <a:pPr marL="0" indent="0">
                        <a:buFontTx/>
                        <a:buNone/>
                      </a:pPr>
                      <a:r>
                        <a:rPr lang="en-GB" sz="1600" dirty="0"/>
                        <a:t>Mass lapses</a:t>
                      </a:r>
                    </a:p>
                  </a:txBody>
                  <a:tcPr/>
                </a:tc>
                <a:tc>
                  <a:txBody>
                    <a:bodyPr/>
                    <a:lstStyle/>
                    <a:p>
                      <a:r>
                        <a:rPr lang="en-GB" sz="1600" dirty="0"/>
                        <a:t>Discretionary intervention powers</a:t>
                      </a:r>
                    </a:p>
                  </a:txBody>
                  <a:tcPr/>
                </a:tc>
                <a:extLst>
                  <a:ext uri="{0D108BD9-81ED-4DB2-BD59-A6C34878D82A}">
                    <a16:rowId xmlns:a16="http://schemas.microsoft.com/office/drawing/2014/main" val="2708165157"/>
                  </a:ext>
                </a:extLst>
              </a:tr>
              <a:tr h="370840">
                <a:tc>
                  <a:txBody>
                    <a:bodyPr/>
                    <a:lstStyle/>
                    <a:p>
                      <a:r>
                        <a:rPr lang="en-GB" sz="1600" dirty="0"/>
                        <a:t>Bank-like activities</a:t>
                      </a:r>
                    </a:p>
                  </a:txBody>
                  <a:tcPr/>
                </a:tc>
                <a:tc>
                  <a:txBody>
                    <a:bodyPr/>
                    <a:lstStyle/>
                    <a:p>
                      <a:r>
                        <a:rPr lang="en-GB" sz="1600" dirty="0"/>
                        <a:t>Alignment of the treatment of loans</a:t>
                      </a:r>
                    </a:p>
                  </a:txBody>
                  <a:tcPr/>
                </a:tc>
                <a:extLst>
                  <a:ext uri="{0D108BD9-81ED-4DB2-BD59-A6C34878D82A}">
                    <a16:rowId xmlns:a16="http://schemas.microsoft.com/office/drawing/2014/main" val="3533937152"/>
                  </a:ext>
                </a:extLst>
              </a:tr>
            </a:tbl>
          </a:graphicData>
        </a:graphic>
      </p:graphicFrame>
      <p:sp>
        <p:nvSpPr>
          <p:cNvPr id="16" name="Arrow: Down 15">
            <a:extLst>
              <a:ext uri="{FF2B5EF4-FFF2-40B4-BE49-F238E27FC236}">
                <a16:creationId xmlns:a16="http://schemas.microsoft.com/office/drawing/2014/main" id="{1C6C3EE0-9171-4B66-9997-85D759247B93}"/>
              </a:ext>
            </a:extLst>
          </p:cNvPr>
          <p:cNvSpPr/>
          <p:nvPr/>
        </p:nvSpPr>
        <p:spPr>
          <a:xfrm>
            <a:off x="8988181" y="1427357"/>
            <a:ext cx="444500" cy="2370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19F30DF7-09A6-472B-9DFA-9E8E9BF810F4}"/>
              </a:ext>
            </a:extLst>
          </p:cNvPr>
          <p:cNvSpPr txBox="1"/>
          <p:nvPr/>
        </p:nvSpPr>
        <p:spPr>
          <a:xfrm>
            <a:off x="6999827" y="2317577"/>
            <a:ext cx="4421208" cy="461665"/>
          </a:xfrm>
          <a:prstGeom prst="rect">
            <a:avLst/>
          </a:prstGeom>
          <a:solidFill>
            <a:srgbClr val="00B0F0"/>
          </a:solidFill>
          <a:ln>
            <a:solidFill>
              <a:schemeClr val="accent1">
                <a:shade val="50000"/>
              </a:schemeClr>
            </a:solidFill>
          </a:ln>
        </p:spPr>
        <p:txBody>
          <a:bodyPr wrap="square" rtlCol="0">
            <a:spAutoFit/>
          </a:bodyPr>
          <a:lstStyle/>
          <a:p>
            <a:pPr algn="ctr">
              <a:spcBef>
                <a:spcPts val="300"/>
              </a:spcBef>
              <a:spcAft>
                <a:spcPts val="300"/>
              </a:spcAft>
            </a:pPr>
            <a:r>
              <a:rPr lang="en-GB" sz="2400" dirty="0"/>
              <a:t>Contagion</a:t>
            </a:r>
          </a:p>
        </p:txBody>
      </p:sp>
      <p:sp>
        <p:nvSpPr>
          <p:cNvPr id="18" name="TextBox 17">
            <a:extLst>
              <a:ext uri="{FF2B5EF4-FFF2-40B4-BE49-F238E27FC236}">
                <a16:creationId xmlns:a16="http://schemas.microsoft.com/office/drawing/2014/main" id="{F976AF81-F1A2-4C53-93FE-B80394DAC019}"/>
              </a:ext>
            </a:extLst>
          </p:cNvPr>
          <p:cNvSpPr txBox="1"/>
          <p:nvPr/>
        </p:nvSpPr>
        <p:spPr>
          <a:xfrm>
            <a:off x="6999827" y="5584397"/>
            <a:ext cx="4421208" cy="461665"/>
          </a:xfrm>
          <a:prstGeom prst="rect">
            <a:avLst/>
          </a:prstGeom>
          <a:noFill/>
        </p:spPr>
        <p:txBody>
          <a:bodyPr wrap="square" rtlCol="0">
            <a:spAutoFit/>
          </a:bodyPr>
          <a:lstStyle/>
          <a:p>
            <a:r>
              <a:rPr lang="en-GB" sz="1200" dirty="0"/>
              <a:t>Source: ESRB (2018). Macroprudential provisions, measures and instruments for insurance (adapted)</a:t>
            </a:r>
          </a:p>
        </p:txBody>
      </p:sp>
    </p:spTree>
    <p:extLst>
      <p:ext uri="{BB962C8B-B14F-4D97-AF65-F5344CB8AC3E}">
        <p14:creationId xmlns:p14="http://schemas.microsoft.com/office/powerpoint/2010/main" val="762111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en-US" dirty="0"/>
              <a:t>EIOPA</a:t>
            </a:r>
            <a:endParaRPr lang="it-IT" dirty="0"/>
          </a:p>
        </p:txBody>
      </p:sp>
      <p:sp>
        <p:nvSpPr>
          <p:cNvPr id="3" name="Segnaposto contenuto 2"/>
          <p:cNvSpPr>
            <a:spLocks noGrp="1"/>
          </p:cNvSpPr>
          <p:nvPr>
            <p:ph idx="1"/>
          </p:nvPr>
        </p:nvSpPr>
        <p:spPr>
          <a:xfrm>
            <a:off x="362712" y="1006868"/>
            <a:ext cx="11500104" cy="2236988"/>
          </a:xfrm>
        </p:spPr>
        <p:txBody>
          <a:bodyPr>
            <a:normAutofit/>
          </a:bodyPr>
          <a:lstStyle/>
          <a:p>
            <a:r>
              <a:rPr lang="it-IT" dirty="0"/>
              <a:t>European Insurance and Occupational Pensions Authority: three previous papers on macroprudential policy (in 2017 and 2018) plus 2019 Consultation</a:t>
            </a:r>
          </a:p>
          <a:p>
            <a:pPr lvl="1"/>
            <a:r>
              <a:rPr lang="it-IT" dirty="0"/>
              <a:t>Greater emphasis on Solvency II than ESRB, but mostly similar conclusions</a:t>
            </a:r>
          </a:p>
          <a:p>
            <a:r>
              <a:rPr lang="it-IT" dirty="0"/>
              <a:t>European Commission also raised topic in its call for advice from EIOPA on 2020 Solvency II Review</a:t>
            </a:r>
          </a:p>
        </p:txBody>
      </p:sp>
      <p:sp>
        <p:nvSpPr>
          <p:cNvPr id="4" name="Segnaposto numero diapositiva 3"/>
          <p:cNvSpPr>
            <a:spLocks noGrp="1"/>
          </p:cNvSpPr>
          <p:nvPr>
            <p:ph type="sldNum" sz="quarter" idx="12"/>
          </p:nvPr>
        </p:nvSpPr>
        <p:spPr/>
        <p:txBody>
          <a:bodyPr/>
          <a:lstStyle/>
          <a:p>
            <a:fld id="{2BA1292A-03A9-4707-88A2-3F81F831B259}" type="slidenum">
              <a:rPr lang="it-IT" smtClean="0"/>
              <a:t>11</a:t>
            </a:fld>
            <a:endParaRPr lang="it-IT" dirty="0"/>
          </a:p>
        </p:txBody>
      </p:sp>
      <p:sp>
        <p:nvSpPr>
          <p:cNvPr id="6" name="TextBox 5">
            <a:extLst>
              <a:ext uri="{FF2B5EF4-FFF2-40B4-BE49-F238E27FC236}">
                <a16:creationId xmlns:a16="http://schemas.microsoft.com/office/drawing/2014/main" id="{2C88296B-91C6-4EDD-96D4-2B3577239C0A}"/>
              </a:ext>
            </a:extLst>
          </p:cNvPr>
          <p:cNvSpPr txBox="1"/>
          <p:nvPr/>
        </p:nvSpPr>
        <p:spPr>
          <a:xfrm>
            <a:off x="1587162" y="3243855"/>
            <a:ext cx="9486899" cy="2862322"/>
          </a:xfrm>
          <a:prstGeom prst="rect">
            <a:avLst/>
          </a:prstGeom>
          <a:solidFill>
            <a:schemeClr val="bg1">
              <a:lumMod val="85000"/>
            </a:schemeClr>
          </a:solidFill>
          <a:ln>
            <a:solidFill>
              <a:schemeClr val="tx1"/>
            </a:solidFill>
          </a:ln>
        </p:spPr>
        <p:txBody>
          <a:bodyPr wrap="square" rtlCol="0">
            <a:spAutoFit/>
          </a:bodyPr>
          <a:lstStyle/>
          <a:p>
            <a:r>
              <a:rPr lang="en-US" i="1" dirty="0"/>
              <a:t>“EIOPA is asked to assess whether the existing provisions of the Solvency II framework allow for an appropriate macro-prudential supervision. Where EIOPA concludes that it is not the case, EIOPA is asked to advise on how to improve the following closed list of items:</a:t>
            </a:r>
          </a:p>
          <a:p>
            <a:pPr marL="285750" indent="-285750">
              <a:buFont typeface="Arial" panose="020B0604020202020204" pitchFamily="34" charset="0"/>
              <a:buChar char="•"/>
            </a:pPr>
            <a:r>
              <a:rPr lang="en-US" i="1" dirty="0"/>
              <a:t>the own-risk and solvency assessment;</a:t>
            </a:r>
          </a:p>
          <a:p>
            <a:pPr marL="285750" indent="-285750">
              <a:buFont typeface="Arial" panose="020B0604020202020204" pitchFamily="34" charset="0"/>
              <a:buChar char="•"/>
            </a:pPr>
            <a:r>
              <a:rPr lang="en-US" i="1" dirty="0"/>
              <a:t>the drafting of a systemic risk management plan;</a:t>
            </a:r>
          </a:p>
          <a:p>
            <a:pPr marL="285750" indent="-285750">
              <a:buFont typeface="Arial" panose="020B0604020202020204" pitchFamily="34" charset="0"/>
              <a:buChar char="•"/>
            </a:pPr>
            <a:r>
              <a:rPr lang="en-US" i="1" dirty="0"/>
              <a:t>liquidity risk management planning and liquidity reporting;</a:t>
            </a:r>
          </a:p>
          <a:p>
            <a:pPr marL="285750" indent="-285750">
              <a:buFont typeface="Arial" panose="020B0604020202020204" pitchFamily="34" charset="0"/>
              <a:buChar char="•"/>
            </a:pPr>
            <a:r>
              <a:rPr lang="en-US" i="1" dirty="0"/>
              <a:t>the prudent person principle.</a:t>
            </a:r>
          </a:p>
          <a:p>
            <a:r>
              <a:rPr lang="en-US" i="1" dirty="0"/>
              <a:t>This assessment should be based on strong supporting evidence, also assessing the possible impact of such additional specifications of insurers’ </a:t>
            </a:r>
            <a:r>
              <a:rPr lang="en-US" i="1" dirty="0" err="1"/>
              <a:t>behaviour</a:t>
            </a:r>
            <a:r>
              <a:rPr lang="en-US" i="1" dirty="0"/>
              <a:t> and possible interactions with other Solvency II instruments.”</a:t>
            </a:r>
            <a:endParaRPr lang="en-GB" i="1" dirty="0"/>
          </a:p>
        </p:txBody>
      </p:sp>
    </p:spTree>
    <p:extLst>
      <p:ext uri="{BB962C8B-B14F-4D97-AF65-F5344CB8AC3E}">
        <p14:creationId xmlns:p14="http://schemas.microsoft.com/office/powerpoint/2010/main" val="3076153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en-US" dirty="0"/>
              <a:t>EIOPA observations</a:t>
            </a:r>
            <a:endParaRPr lang="it-IT" dirty="0"/>
          </a:p>
        </p:txBody>
      </p:sp>
      <p:sp>
        <p:nvSpPr>
          <p:cNvPr id="3" name="Segnaposto contenuto 2"/>
          <p:cNvSpPr>
            <a:spLocks noGrp="1"/>
          </p:cNvSpPr>
          <p:nvPr>
            <p:ph idx="1"/>
          </p:nvPr>
        </p:nvSpPr>
        <p:spPr/>
        <p:txBody>
          <a:bodyPr>
            <a:normAutofit/>
          </a:bodyPr>
          <a:lstStyle/>
          <a:p>
            <a:r>
              <a:rPr lang="it-IT" dirty="0"/>
              <a:t>Lessons from crisis include</a:t>
            </a:r>
          </a:p>
          <a:p>
            <a:pPr lvl="1"/>
            <a:r>
              <a:rPr lang="it-IT" dirty="0"/>
              <a:t>Supplement </a:t>
            </a:r>
            <a:r>
              <a:rPr lang="it-IT" b="1" dirty="0">
                <a:solidFill>
                  <a:srgbClr val="7030A0"/>
                </a:solidFill>
              </a:rPr>
              <a:t>microprudential</a:t>
            </a:r>
            <a:r>
              <a:rPr lang="it-IT" dirty="0"/>
              <a:t> with </a:t>
            </a:r>
            <a:r>
              <a:rPr lang="it-IT" b="1" dirty="0">
                <a:solidFill>
                  <a:srgbClr val="7030A0"/>
                </a:solidFill>
              </a:rPr>
              <a:t>macroprudential</a:t>
            </a:r>
            <a:r>
              <a:rPr lang="it-IT" dirty="0"/>
              <a:t>, and avoid conflicts if possible</a:t>
            </a:r>
          </a:p>
          <a:p>
            <a:pPr lvl="1"/>
            <a:r>
              <a:rPr lang="it-IT" dirty="0"/>
              <a:t>Identify sources of risk: include </a:t>
            </a:r>
            <a:r>
              <a:rPr lang="it-IT" b="1" dirty="0">
                <a:solidFill>
                  <a:srgbClr val="7030A0"/>
                </a:solidFill>
              </a:rPr>
              <a:t>entity-based</a:t>
            </a:r>
            <a:r>
              <a:rPr lang="it-IT" dirty="0"/>
              <a:t>, </a:t>
            </a:r>
            <a:r>
              <a:rPr lang="it-IT" b="1" dirty="0">
                <a:solidFill>
                  <a:srgbClr val="7030A0"/>
                </a:solidFill>
              </a:rPr>
              <a:t>activity-based</a:t>
            </a:r>
            <a:r>
              <a:rPr lang="it-IT" dirty="0"/>
              <a:t> sources and </a:t>
            </a:r>
            <a:r>
              <a:rPr lang="it-IT" b="1" dirty="0">
                <a:solidFill>
                  <a:srgbClr val="7030A0"/>
                </a:solidFill>
              </a:rPr>
              <a:t>behaviour-based</a:t>
            </a:r>
            <a:r>
              <a:rPr lang="it-IT" dirty="0"/>
              <a:t> sources of systemic risk</a:t>
            </a:r>
          </a:p>
          <a:p>
            <a:pPr lvl="1"/>
            <a:r>
              <a:rPr lang="it-IT" dirty="0"/>
              <a:t>Widely acknowledged that traditional insurance activities generally less systemically important than banking, but insurance can also potentially create or amplify risks</a:t>
            </a:r>
          </a:p>
          <a:p>
            <a:r>
              <a:rPr lang="it-IT" dirty="0"/>
              <a:t>Conceptual approach focusing on:</a:t>
            </a:r>
          </a:p>
          <a:p>
            <a:pPr lvl="1"/>
            <a:r>
              <a:rPr lang="it-IT" dirty="0"/>
              <a:t>Triggering event, company risk profile, systemic risk drivers, transmission channels, sources of systemic risk</a:t>
            </a:r>
          </a:p>
          <a:p>
            <a:r>
              <a:rPr lang="it-IT" dirty="0"/>
              <a:t>Solvency II has many elements that can mitigate systemic risk</a:t>
            </a:r>
          </a:p>
        </p:txBody>
      </p:sp>
      <p:sp>
        <p:nvSpPr>
          <p:cNvPr id="4" name="Segnaposto numero diapositiva 3"/>
          <p:cNvSpPr>
            <a:spLocks noGrp="1"/>
          </p:cNvSpPr>
          <p:nvPr>
            <p:ph type="sldNum" sz="quarter" idx="12"/>
          </p:nvPr>
        </p:nvSpPr>
        <p:spPr/>
        <p:txBody>
          <a:bodyPr/>
          <a:lstStyle/>
          <a:p>
            <a:fld id="{2BA1292A-03A9-4707-88A2-3F81F831B259}" type="slidenum">
              <a:rPr lang="it-IT" smtClean="0"/>
              <a:t>12</a:t>
            </a:fld>
            <a:endParaRPr lang="it-IT" dirty="0"/>
          </a:p>
        </p:txBody>
      </p:sp>
    </p:spTree>
    <p:extLst>
      <p:ext uri="{BB962C8B-B14F-4D97-AF65-F5344CB8AC3E}">
        <p14:creationId xmlns:p14="http://schemas.microsoft.com/office/powerpoint/2010/main" val="3781305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en-US" dirty="0"/>
              <a:t>EIOPA (March 2019)</a:t>
            </a:r>
            <a:endParaRPr lang="it-IT" dirty="0"/>
          </a:p>
        </p:txBody>
      </p:sp>
      <p:sp>
        <p:nvSpPr>
          <p:cNvPr id="4" name="Segnaposto numero diapositiva 3"/>
          <p:cNvSpPr>
            <a:spLocks noGrp="1"/>
          </p:cNvSpPr>
          <p:nvPr>
            <p:ph type="sldNum" sz="quarter" idx="12"/>
          </p:nvPr>
        </p:nvSpPr>
        <p:spPr/>
        <p:txBody>
          <a:bodyPr/>
          <a:lstStyle/>
          <a:p>
            <a:fld id="{2BA1292A-03A9-4707-88A2-3F81F831B259}" type="slidenum">
              <a:rPr lang="it-IT" smtClean="0"/>
              <a:t>13</a:t>
            </a:fld>
            <a:endParaRPr lang="it-IT" dirty="0"/>
          </a:p>
        </p:txBody>
      </p:sp>
      <p:graphicFrame>
        <p:nvGraphicFramePr>
          <p:cNvPr id="7" name="Table 6">
            <a:extLst>
              <a:ext uri="{FF2B5EF4-FFF2-40B4-BE49-F238E27FC236}">
                <a16:creationId xmlns:a16="http://schemas.microsoft.com/office/drawing/2014/main" id="{8B406E36-23AA-4A9D-9F54-C674A67E320D}"/>
              </a:ext>
            </a:extLst>
          </p:cNvPr>
          <p:cNvGraphicFramePr>
            <a:graphicFrameLocks noGrp="1"/>
          </p:cNvGraphicFramePr>
          <p:nvPr>
            <p:extLst>
              <p:ext uri="{D42A27DB-BD31-4B8C-83A1-F6EECF244321}">
                <p14:modId xmlns:p14="http://schemas.microsoft.com/office/powerpoint/2010/main" val="210481265"/>
              </p:ext>
            </p:extLst>
          </p:nvPr>
        </p:nvGraphicFramePr>
        <p:xfrm>
          <a:off x="1012371" y="809679"/>
          <a:ext cx="10368643" cy="5023262"/>
        </p:xfrm>
        <a:graphic>
          <a:graphicData uri="http://schemas.openxmlformats.org/drawingml/2006/table">
            <a:tbl>
              <a:tblPr firstRow="1" bandRow="1">
                <a:tableStyleId>{5C22544A-7EE6-4342-B048-85BDC9FD1C3A}</a:tableStyleId>
              </a:tblPr>
              <a:tblGrid>
                <a:gridCol w="5388429">
                  <a:extLst>
                    <a:ext uri="{9D8B030D-6E8A-4147-A177-3AD203B41FA5}">
                      <a16:colId xmlns:a16="http://schemas.microsoft.com/office/drawing/2014/main" val="2230417336"/>
                    </a:ext>
                  </a:extLst>
                </a:gridCol>
                <a:gridCol w="4980214">
                  <a:extLst>
                    <a:ext uri="{9D8B030D-6E8A-4147-A177-3AD203B41FA5}">
                      <a16:colId xmlns:a16="http://schemas.microsoft.com/office/drawing/2014/main" val="238348553"/>
                    </a:ext>
                  </a:extLst>
                </a:gridCol>
              </a:tblGrid>
              <a:tr h="316992">
                <a:tc>
                  <a:txBody>
                    <a:bodyPr/>
                    <a:lstStyle/>
                    <a:p>
                      <a:r>
                        <a:rPr lang="en-GB" dirty="0"/>
                        <a:t>Tool</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00B0F0"/>
                    </a:solidFill>
                  </a:tcPr>
                </a:tc>
                <a:tc>
                  <a:txBody>
                    <a:bodyPr/>
                    <a:lstStyle/>
                    <a:p>
                      <a:pPr algn="ctr"/>
                      <a:r>
                        <a:rPr lang="en-GB" dirty="0"/>
                        <a:t>Type of tool proposed for further consideration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F0"/>
                    </a:solidFill>
                  </a:tcPr>
                </a:tc>
                <a:extLst>
                  <a:ext uri="{0D108BD9-81ED-4DB2-BD59-A6C34878D82A}">
                    <a16:rowId xmlns:a16="http://schemas.microsoft.com/office/drawing/2014/main" val="3403447832"/>
                  </a:ext>
                </a:extLst>
              </a:tr>
              <a:tr h="280166">
                <a:tc gridSpan="2">
                  <a:txBody>
                    <a:bodyPr/>
                    <a:lstStyle/>
                    <a:p>
                      <a:pPr algn="ctr"/>
                      <a:r>
                        <a:rPr lang="en-GB" sz="1600" dirty="0"/>
                        <a:t>Enhanced reporting and monitoring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FFFF"/>
                    </a:solidFill>
                  </a:tcPr>
                </a:tc>
                <a:tc hMerge="1">
                  <a:txBody>
                    <a:bodyPr/>
                    <a:lstStyle/>
                    <a:p>
                      <a:endParaRPr lang="en-GB"/>
                    </a:p>
                  </a:txBody>
                  <a:tcPr/>
                </a:tc>
                <a:extLst>
                  <a:ext uri="{0D108BD9-81ED-4DB2-BD59-A6C34878D82A}">
                    <a16:rowId xmlns:a16="http://schemas.microsoft.com/office/drawing/2014/main" val="1554719977"/>
                  </a:ext>
                </a:extLst>
              </a:tr>
              <a:tr h="280166">
                <a:tc>
                  <a:txBody>
                    <a:bodyPr/>
                    <a:lstStyle/>
                    <a:p>
                      <a:r>
                        <a:rPr lang="en-GB" sz="1400" dirty="0"/>
                        <a:t>Leverage ratio</a:t>
                      </a:r>
                    </a:p>
                  </a:txBody>
                  <a:tcPr>
                    <a:lnL w="12700" cap="flat" cmpd="sng" algn="ctr">
                      <a:solidFill>
                        <a:schemeClr val="tx1"/>
                      </a:solidFill>
                      <a:prstDash val="solid"/>
                      <a:round/>
                      <a:headEnd type="none" w="med" len="med"/>
                      <a:tailEnd type="none" w="med" len="med"/>
                    </a:lnL>
                  </a:tcPr>
                </a:tc>
                <a:tc>
                  <a:txBody>
                    <a:bodyPr/>
                    <a:lstStyle/>
                    <a:p>
                      <a:pPr algn="ctr"/>
                      <a:r>
                        <a:rPr lang="en-GB" sz="1400" dirty="0"/>
                        <a:t>Capital and reserving-based </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6341612"/>
                  </a:ext>
                </a:extLst>
              </a:tr>
              <a:tr h="329342">
                <a:tc>
                  <a:txBody>
                    <a:bodyPr/>
                    <a:lstStyle/>
                    <a:p>
                      <a:r>
                        <a:rPr lang="en-US" sz="1400" dirty="0"/>
                        <a:t>Enhanced monitoring against market-wide under-reserving</a:t>
                      </a:r>
                      <a:endParaRPr lang="en-GB" sz="1400" dirty="0"/>
                    </a:p>
                  </a:txBody>
                  <a:tcPr>
                    <a:lnL w="12700" cap="flat" cmpd="sng" algn="ctr">
                      <a:solidFill>
                        <a:schemeClr val="tx1"/>
                      </a:solidFill>
                      <a:prstDash val="solid"/>
                      <a:round/>
                      <a:headEnd type="none" w="med" len="med"/>
                      <a:tailEnd type="none" w="med" len="med"/>
                    </a:lnL>
                  </a:tcPr>
                </a:tc>
                <a:tc>
                  <a:txBody>
                    <a:bodyPr/>
                    <a:lstStyle/>
                    <a:p>
                      <a:pPr algn="ctr"/>
                      <a:r>
                        <a:rPr lang="en-GB" sz="1400" dirty="0"/>
                        <a:t>Capital and reserving-based </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96966176"/>
                  </a:ext>
                </a:extLst>
              </a:tr>
              <a:tr h="280166">
                <a:tc>
                  <a:txBody>
                    <a:bodyPr/>
                    <a:lstStyle/>
                    <a:p>
                      <a:r>
                        <a:rPr lang="en-US" sz="1400" dirty="0"/>
                        <a:t>Additional reporting on liquidity risk (*)</a:t>
                      </a:r>
                      <a:endParaRPr lang="en-GB" sz="1400" dirty="0"/>
                    </a:p>
                  </a:txBody>
                  <a:tcPr>
                    <a:lnL w="12700" cap="flat" cmpd="sng" algn="ctr">
                      <a:solidFill>
                        <a:schemeClr val="tx1"/>
                      </a:solidFill>
                      <a:prstDash val="solid"/>
                      <a:round/>
                      <a:headEnd type="none" w="med" len="med"/>
                      <a:tailEnd type="none" w="med" len="med"/>
                    </a:lnL>
                  </a:tcPr>
                </a:tc>
                <a:tc>
                  <a:txBody>
                    <a:bodyPr/>
                    <a:lstStyle/>
                    <a:p>
                      <a:pPr algn="ctr"/>
                      <a:r>
                        <a:rPr lang="en-GB" sz="1400" dirty="0"/>
                        <a:t>Liquidity-based</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46195768"/>
                  </a:ext>
                </a:extLst>
              </a:tr>
              <a:tr h="280166">
                <a:tc>
                  <a:txBody>
                    <a:bodyPr/>
                    <a:lstStyle/>
                    <a:p>
                      <a:r>
                        <a:rPr lang="en-GB" sz="1400" dirty="0"/>
                        <a:t>Liquidity risk ratios</a:t>
                      </a:r>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Liquidity-based</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96699069"/>
                  </a:ext>
                </a:extLst>
              </a:tr>
              <a:tr h="280166">
                <a:tc>
                  <a:txBody>
                    <a:bodyPr/>
                    <a:lstStyle/>
                    <a:p>
                      <a:r>
                        <a:rPr lang="en-GB" sz="1400" dirty="0"/>
                        <a:t>Enhancement of Prudent Person Principle (PPP) (*)</a:t>
                      </a:r>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Exposure-based</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65461174"/>
                  </a:ext>
                </a:extLst>
              </a:tr>
              <a:tr h="280166">
                <a:tc>
                  <a:txBody>
                    <a:bodyPr/>
                    <a:lstStyle/>
                    <a:p>
                      <a:r>
                        <a:rPr lang="en-US" sz="1400" dirty="0"/>
                        <a:t>Enhancement of own risk and solvency assessment (ORSA) (*)</a:t>
                      </a:r>
                      <a:endParaRPr lang="en-GB" sz="1400" dirty="0"/>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Exposure-based</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01690957"/>
                  </a:ext>
                </a:extLst>
              </a:tr>
              <a:tr h="280166">
                <a:tc>
                  <a:txBody>
                    <a:bodyPr/>
                    <a:lstStyle/>
                    <a:p>
                      <a:r>
                        <a:rPr lang="en-GB" sz="1400" dirty="0"/>
                        <a:t>Recovery plans (*)</a:t>
                      </a:r>
                    </a:p>
                  </a:txBody>
                  <a:tcPr>
                    <a:lnL w="12700" cap="flat" cmpd="sng" algn="ctr">
                      <a:solidFill>
                        <a:schemeClr val="tx1"/>
                      </a:solidFill>
                      <a:prstDash val="solid"/>
                      <a:round/>
                      <a:headEnd type="none" w="med" len="med"/>
                      <a:tailEnd type="none" w="med" len="med"/>
                    </a:lnL>
                  </a:tcPr>
                </a:tc>
                <a:tc>
                  <a:txBody>
                    <a:bodyPr/>
                    <a:lstStyle/>
                    <a:p>
                      <a:pPr algn="ctr"/>
                      <a:r>
                        <a:rPr lang="en-GB" sz="1400" dirty="0"/>
                        <a:t>Pre-emptive planning</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01348846"/>
                  </a:ext>
                </a:extLst>
              </a:tr>
              <a:tr h="280166">
                <a:tc>
                  <a:txBody>
                    <a:bodyPr/>
                    <a:lstStyle/>
                    <a:p>
                      <a:r>
                        <a:rPr lang="en-GB" sz="1400" dirty="0"/>
                        <a:t>Resolution plans (*)</a:t>
                      </a:r>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Pre-emptive planning</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00598330"/>
                  </a:ext>
                </a:extLst>
              </a:tr>
              <a:tr h="280166">
                <a:tc>
                  <a:txBody>
                    <a:bodyPr/>
                    <a:lstStyle/>
                    <a:p>
                      <a:r>
                        <a:rPr lang="en-US" sz="1400" dirty="0"/>
                        <a:t>Systemic Risk Management Plans (SRMP) (*)</a:t>
                      </a:r>
                      <a:endParaRPr lang="en-GB" sz="1400" dirty="0"/>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Pre-emptive planning</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87541160"/>
                  </a:ext>
                </a:extLst>
              </a:tr>
              <a:tr h="280166">
                <a:tc>
                  <a:txBody>
                    <a:bodyPr/>
                    <a:lstStyle/>
                    <a:p>
                      <a:r>
                        <a:rPr lang="en-US" sz="1400" dirty="0"/>
                        <a:t>Liquidity Risk Management Plans (LRMP) (*)</a:t>
                      </a:r>
                      <a:endParaRPr lang="en-GB" sz="1400" dirty="0"/>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Pre-emptive planning</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90468931"/>
                  </a:ext>
                </a:extLst>
              </a:tr>
              <a:tr h="280166">
                <a:tc gridSpan="2">
                  <a:txBody>
                    <a:bodyPr/>
                    <a:lstStyle/>
                    <a:p>
                      <a:pPr algn="ctr"/>
                      <a:r>
                        <a:rPr lang="en-GB" sz="1600" dirty="0"/>
                        <a:t>Intervention powers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00FFFF"/>
                    </a:solidFill>
                  </a:tcPr>
                </a:tc>
                <a:tc hMerge="1">
                  <a:txBody>
                    <a:bodyPr/>
                    <a:lstStyle/>
                    <a:p>
                      <a:endParaRPr lang="en-GB"/>
                    </a:p>
                  </a:txBody>
                  <a:tcPr/>
                </a:tc>
                <a:extLst>
                  <a:ext uri="{0D108BD9-81ED-4DB2-BD59-A6C34878D82A}">
                    <a16:rowId xmlns:a16="http://schemas.microsoft.com/office/drawing/2014/main" val="3093491036"/>
                  </a:ext>
                </a:extLst>
              </a:tr>
              <a:tr h="280166">
                <a:tc>
                  <a:txBody>
                    <a:bodyPr/>
                    <a:lstStyle/>
                    <a:p>
                      <a:r>
                        <a:rPr lang="en-US" sz="1400" dirty="0"/>
                        <a:t>Capital surcharge for systemic risk</a:t>
                      </a:r>
                      <a:endParaRPr lang="en-GB" sz="1400" dirty="0"/>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t>Liquidity-based</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70529522"/>
                  </a:ext>
                </a:extLst>
              </a:tr>
              <a:tr h="280166">
                <a:tc>
                  <a:txBody>
                    <a:bodyPr/>
                    <a:lstStyle/>
                    <a:p>
                      <a:r>
                        <a:rPr lang="en-US" sz="1400" dirty="0"/>
                        <a:t>Temporary freeze on redemption rights </a:t>
                      </a:r>
                      <a:endParaRPr lang="en-GB" sz="1400" dirty="0"/>
                    </a:p>
                  </a:txBody>
                  <a:tcPr>
                    <a:lnL w="12700" cap="flat" cmpd="sng" algn="ctr">
                      <a:solidFill>
                        <a:schemeClr val="tx1"/>
                      </a:solidFill>
                      <a:prstDash val="solid"/>
                      <a:round/>
                      <a:headEnd type="none" w="med" len="med"/>
                      <a:tailEnd type="none" w="med" len="med"/>
                    </a:lnL>
                  </a:tcPr>
                </a:tc>
                <a:tc>
                  <a:txBody>
                    <a:bodyPr/>
                    <a:lstStyle/>
                    <a:p>
                      <a:pPr algn="ctr"/>
                      <a:r>
                        <a:rPr lang="en-GB" sz="1400" dirty="0"/>
                        <a:t>Liquidity-based</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45094302"/>
                  </a:ext>
                </a:extLst>
              </a:tr>
              <a:tr h="280166">
                <a:tc>
                  <a:txBody>
                    <a:bodyPr/>
                    <a:lstStyle/>
                    <a:p>
                      <a:r>
                        <a:rPr lang="en-GB" sz="1400" dirty="0"/>
                        <a:t>Concentration thresholds</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GB" sz="1400" dirty="0"/>
                        <a:t>Exposure-based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6760642"/>
                  </a:ext>
                </a:extLst>
              </a:tr>
            </a:tbl>
          </a:graphicData>
        </a:graphic>
      </p:graphicFrame>
      <p:sp>
        <p:nvSpPr>
          <p:cNvPr id="8" name="TextBox 7">
            <a:extLst>
              <a:ext uri="{FF2B5EF4-FFF2-40B4-BE49-F238E27FC236}">
                <a16:creationId xmlns:a16="http://schemas.microsoft.com/office/drawing/2014/main" id="{CA997307-251F-463D-91FC-1D9C1DAFE5B0}"/>
              </a:ext>
            </a:extLst>
          </p:cNvPr>
          <p:cNvSpPr txBox="1"/>
          <p:nvPr/>
        </p:nvSpPr>
        <p:spPr>
          <a:xfrm>
            <a:off x="1502228" y="5839691"/>
            <a:ext cx="5845629" cy="461665"/>
          </a:xfrm>
          <a:prstGeom prst="rect">
            <a:avLst/>
          </a:prstGeom>
          <a:noFill/>
        </p:spPr>
        <p:txBody>
          <a:bodyPr wrap="square" rtlCol="0">
            <a:spAutoFit/>
          </a:bodyPr>
          <a:lstStyle/>
          <a:p>
            <a:r>
              <a:rPr lang="en-GB" sz="1200" dirty="0"/>
              <a:t>Source: EIOPA (2019) Systemic Risk and Macroprudential Policy in Insurance (adapted)</a:t>
            </a:r>
          </a:p>
          <a:p>
            <a:r>
              <a:rPr lang="en-GB" sz="1200" dirty="0"/>
              <a:t>(*) tools referred to in EU Commission call for advice on 2020 Review of Solvency II</a:t>
            </a:r>
          </a:p>
        </p:txBody>
      </p:sp>
    </p:spTree>
    <p:extLst>
      <p:ext uri="{BB962C8B-B14F-4D97-AF65-F5344CB8AC3E}">
        <p14:creationId xmlns:p14="http://schemas.microsoft.com/office/powerpoint/2010/main" val="4146290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en-US" dirty="0"/>
              <a:t>IAIS (November 2018)</a:t>
            </a:r>
            <a:endParaRPr lang="it-IT" dirty="0"/>
          </a:p>
        </p:txBody>
      </p:sp>
      <p:sp>
        <p:nvSpPr>
          <p:cNvPr id="3" name="Segnaposto contenuto 2"/>
          <p:cNvSpPr>
            <a:spLocks noGrp="1"/>
          </p:cNvSpPr>
          <p:nvPr>
            <p:ph idx="1"/>
          </p:nvPr>
        </p:nvSpPr>
        <p:spPr/>
        <p:txBody>
          <a:bodyPr>
            <a:normAutofit fontScale="92500" lnSpcReduction="10000"/>
          </a:bodyPr>
          <a:lstStyle/>
          <a:p>
            <a:r>
              <a:rPr lang="it-IT" dirty="0"/>
              <a:t>International Association of Insurance Supervisors: Exposures potentially leading to systemic impact include:</a:t>
            </a:r>
          </a:p>
          <a:p>
            <a:pPr lvl="1"/>
            <a:r>
              <a:rPr lang="it-IT" dirty="0"/>
              <a:t>Liquidity risk, interconnectedness, lack of substitutability, other</a:t>
            </a:r>
          </a:p>
          <a:p>
            <a:r>
              <a:rPr lang="it-IT" dirty="0"/>
              <a:t>Liquidity risk: e.g. derivatives, securities lending transactions, backing liquid liabilities with illiquid assets</a:t>
            </a:r>
          </a:p>
          <a:p>
            <a:r>
              <a:rPr lang="it-IT" dirty="0"/>
              <a:t>Transmission channels include:</a:t>
            </a:r>
          </a:p>
          <a:p>
            <a:pPr lvl="1"/>
            <a:r>
              <a:rPr lang="it-IT" dirty="0"/>
              <a:t>Asset liquidation</a:t>
            </a:r>
          </a:p>
          <a:p>
            <a:pPr lvl="1"/>
            <a:r>
              <a:rPr lang="it-IT" dirty="0"/>
              <a:t>Exposure channel. Can be </a:t>
            </a:r>
            <a:r>
              <a:rPr lang="it-IT" b="1" dirty="0">
                <a:solidFill>
                  <a:srgbClr val="7030A0"/>
                </a:solidFill>
              </a:rPr>
              <a:t>indirect</a:t>
            </a:r>
            <a:r>
              <a:rPr lang="it-IT" dirty="0"/>
              <a:t> (via macroeconomic exposures) or </a:t>
            </a:r>
            <a:r>
              <a:rPr lang="it-IT" b="1" dirty="0">
                <a:solidFill>
                  <a:srgbClr val="7030A0"/>
                </a:solidFill>
              </a:rPr>
              <a:t>direct</a:t>
            </a:r>
            <a:r>
              <a:rPr lang="it-IT" dirty="0"/>
              <a:t> (via interlinkages, so distress at one institution can propagate to rest of financial system)</a:t>
            </a:r>
          </a:p>
          <a:p>
            <a:r>
              <a:rPr lang="it-IT" dirty="0"/>
              <a:t>Critical functions: interruption systemic if important for wider functioning and large market share</a:t>
            </a:r>
          </a:p>
          <a:p>
            <a:r>
              <a:rPr lang="it-IT" dirty="0"/>
              <a:t>Other</a:t>
            </a:r>
          </a:p>
          <a:p>
            <a:pPr lvl="1"/>
            <a:r>
              <a:rPr lang="it-IT" dirty="0"/>
              <a:t>E.g. Cyber-risk or widespread under-reserving without possibility to reprice (c.f. EIOPA)</a:t>
            </a:r>
          </a:p>
        </p:txBody>
      </p:sp>
      <p:sp>
        <p:nvSpPr>
          <p:cNvPr id="4" name="Segnaposto numero diapositiva 3"/>
          <p:cNvSpPr>
            <a:spLocks noGrp="1"/>
          </p:cNvSpPr>
          <p:nvPr>
            <p:ph type="sldNum" sz="quarter" idx="12"/>
          </p:nvPr>
        </p:nvSpPr>
        <p:spPr/>
        <p:txBody>
          <a:bodyPr/>
          <a:lstStyle/>
          <a:p>
            <a:fld id="{2BA1292A-03A9-4707-88A2-3F81F831B259}" type="slidenum">
              <a:rPr lang="it-IT" smtClean="0"/>
              <a:t>14</a:t>
            </a:fld>
            <a:endParaRPr lang="it-IT" dirty="0"/>
          </a:p>
        </p:txBody>
      </p:sp>
    </p:spTree>
    <p:extLst>
      <p:ext uri="{BB962C8B-B14F-4D97-AF65-F5344CB8AC3E}">
        <p14:creationId xmlns:p14="http://schemas.microsoft.com/office/powerpoint/2010/main" val="3469414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en-US" dirty="0"/>
              <a:t>IAIS Overview of supervisory policy measures</a:t>
            </a:r>
            <a:endParaRPr lang="it-IT" dirty="0"/>
          </a:p>
        </p:txBody>
      </p:sp>
      <p:sp>
        <p:nvSpPr>
          <p:cNvPr id="4" name="Segnaposto numero diapositiva 3"/>
          <p:cNvSpPr>
            <a:spLocks noGrp="1"/>
          </p:cNvSpPr>
          <p:nvPr>
            <p:ph type="sldNum" sz="quarter" idx="12"/>
          </p:nvPr>
        </p:nvSpPr>
        <p:spPr/>
        <p:txBody>
          <a:bodyPr/>
          <a:lstStyle/>
          <a:p>
            <a:fld id="{2BA1292A-03A9-4707-88A2-3F81F831B259}" type="slidenum">
              <a:rPr lang="it-IT" smtClean="0"/>
              <a:t>15</a:t>
            </a:fld>
            <a:endParaRPr lang="it-IT" dirty="0"/>
          </a:p>
        </p:txBody>
      </p:sp>
      <p:graphicFrame>
        <p:nvGraphicFramePr>
          <p:cNvPr id="7" name="Table 6">
            <a:extLst>
              <a:ext uri="{FF2B5EF4-FFF2-40B4-BE49-F238E27FC236}">
                <a16:creationId xmlns:a16="http://schemas.microsoft.com/office/drawing/2014/main" id="{8A6B21E8-7574-4E65-80D6-EFA0B2CDF151}"/>
              </a:ext>
            </a:extLst>
          </p:cNvPr>
          <p:cNvGraphicFramePr>
            <a:graphicFrameLocks noGrp="1"/>
          </p:cNvGraphicFramePr>
          <p:nvPr>
            <p:extLst>
              <p:ext uri="{D42A27DB-BD31-4B8C-83A1-F6EECF244321}">
                <p14:modId xmlns:p14="http://schemas.microsoft.com/office/powerpoint/2010/main" val="683987163"/>
              </p:ext>
            </p:extLst>
          </p:nvPr>
        </p:nvGraphicFramePr>
        <p:xfrm>
          <a:off x="1159913" y="834307"/>
          <a:ext cx="9872173" cy="4693920"/>
        </p:xfrm>
        <a:graphic>
          <a:graphicData uri="http://schemas.openxmlformats.org/drawingml/2006/table">
            <a:tbl>
              <a:tblPr firstRow="1" bandRow="1">
                <a:tableStyleId>{5C22544A-7EE6-4342-B048-85BDC9FD1C3A}</a:tableStyleId>
              </a:tblPr>
              <a:tblGrid>
                <a:gridCol w="2017487">
                  <a:extLst>
                    <a:ext uri="{9D8B030D-6E8A-4147-A177-3AD203B41FA5}">
                      <a16:colId xmlns:a16="http://schemas.microsoft.com/office/drawing/2014/main" val="549051845"/>
                    </a:ext>
                  </a:extLst>
                </a:gridCol>
                <a:gridCol w="4506686">
                  <a:extLst>
                    <a:ext uri="{9D8B030D-6E8A-4147-A177-3AD203B41FA5}">
                      <a16:colId xmlns:a16="http://schemas.microsoft.com/office/drawing/2014/main" val="1620135830"/>
                    </a:ext>
                  </a:extLst>
                </a:gridCol>
                <a:gridCol w="1116000">
                  <a:extLst>
                    <a:ext uri="{9D8B030D-6E8A-4147-A177-3AD203B41FA5}">
                      <a16:colId xmlns:a16="http://schemas.microsoft.com/office/drawing/2014/main" val="77741706"/>
                    </a:ext>
                  </a:extLst>
                </a:gridCol>
                <a:gridCol w="1116000">
                  <a:extLst>
                    <a:ext uri="{9D8B030D-6E8A-4147-A177-3AD203B41FA5}">
                      <a16:colId xmlns:a16="http://schemas.microsoft.com/office/drawing/2014/main" val="3289109520"/>
                    </a:ext>
                  </a:extLst>
                </a:gridCol>
                <a:gridCol w="1116000">
                  <a:extLst>
                    <a:ext uri="{9D8B030D-6E8A-4147-A177-3AD203B41FA5}">
                      <a16:colId xmlns:a16="http://schemas.microsoft.com/office/drawing/2014/main" val="3178697383"/>
                    </a:ext>
                  </a:extLst>
                </a:gridCol>
              </a:tblGrid>
              <a:tr h="291518">
                <a:tc>
                  <a:txBody>
                    <a:bodyPr/>
                    <a:lstStyle/>
                    <a:p>
                      <a:endParaRPr lang="en-GB" sz="16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00B0F0"/>
                    </a:solidFill>
                  </a:tcPr>
                </a:tc>
                <a:tc>
                  <a:txBody>
                    <a:bodyPr/>
                    <a:lstStyle/>
                    <a:p>
                      <a:r>
                        <a:rPr lang="en-GB" sz="1600" dirty="0"/>
                        <a:t>Policy measure</a:t>
                      </a:r>
                    </a:p>
                  </a:txBody>
                  <a:tcPr>
                    <a:lnT w="12700" cap="flat" cmpd="sng" algn="ctr">
                      <a:solidFill>
                        <a:schemeClr val="tx1"/>
                      </a:solidFill>
                      <a:prstDash val="solid"/>
                      <a:round/>
                      <a:headEnd type="none" w="med" len="med"/>
                      <a:tailEnd type="none" w="med" len="med"/>
                    </a:lnT>
                    <a:solidFill>
                      <a:srgbClr val="00B0F0"/>
                    </a:solidFill>
                  </a:tcPr>
                </a:tc>
                <a:tc>
                  <a:txBody>
                    <a:bodyPr/>
                    <a:lstStyle/>
                    <a:p>
                      <a:pPr algn="ctr"/>
                      <a:r>
                        <a:rPr lang="en-GB" sz="1600" dirty="0"/>
                        <a:t>ICP</a:t>
                      </a:r>
                    </a:p>
                  </a:txBody>
                  <a:tcPr>
                    <a:lnT w="12700" cap="flat" cmpd="sng" algn="ctr">
                      <a:solidFill>
                        <a:schemeClr val="tx1"/>
                      </a:solidFill>
                      <a:prstDash val="solid"/>
                      <a:round/>
                      <a:headEnd type="none" w="med" len="med"/>
                      <a:tailEnd type="none" w="med" len="med"/>
                    </a:lnT>
                    <a:solidFill>
                      <a:srgbClr val="00B0F0"/>
                    </a:solidFill>
                  </a:tcPr>
                </a:tc>
                <a:tc>
                  <a:txBody>
                    <a:bodyPr/>
                    <a:lstStyle/>
                    <a:p>
                      <a:pPr algn="ctr"/>
                      <a:r>
                        <a:rPr lang="en-GB" sz="1600" dirty="0" err="1"/>
                        <a:t>ComFrame</a:t>
                      </a:r>
                      <a:endParaRPr lang="en-GB" sz="1600" dirty="0"/>
                    </a:p>
                    <a:p>
                      <a:pPr algn="ctr"/>
                      <a:r>
                        <a:rPr lang="en-GB" sz="1600" dirty="0"/>
                        <a:t>(IAIG)</a:t>
                      </a:r>
                    </a:p>
                  </a:txBody>
                  <a:tcPr>
                    <a:lnT w="12700" cap="flat" cmpd="sng" algn="ctr">
                      <a:solidFill>
                        <a:schemeClr val="tx1"/>
                      </a:solidFill>
                      <a:prstDash val="solid"/>
                      <a:round/>
                      <a:headEnd type="none" w="med" len="med"/>
                      <a:tailEnd type="none" w="med" len="med"/>
                    </a:lnT>
                    <a:solidFill>
                      <a:srgbClr val="00B0F0"/>
                    </a:solidFill>
                  </a:tcPr>
                </a:tc>
                <a:tc>
                  <a:txBody>
                    <a:bodyPr/>
                    <a:lstStyle/>
                    <a:p>
                      <a:pPr algn="ctr"/>
                      <a:r>
                        <a:rPr lang="en-GB" sz="1600" dirty="0"/>
                        <a:t>G-SII</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F0"/>
                    </a:solidFill>
                  </a:tcPr>
                </a:tc>
                <a:extLst>
                  <a:ext uri="{0D108BD9-81ED-4DB2-BD59-A6C34878D82A}">
                    <a16:rowId xmlns:a16="http://schemas.microsoft.com/office/drawing/2014/main" val="443698918"/>
                  </a:ext>
                </a:extLst>
              </a:tr>
              <a:tr h="450527">
                <a:tc>
                  <a:txBody>
                    <a:bodyPr/>
                    <a:lstStyle/>
                    <a:p>
                      <a:pPr algn="ctr"/>
                      <a:r>
                        <a:rPr lang="en-GB" sz="1600" dirty="0"/>
                        <a:t>Macroprudential surveillance</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sz="1600" dirty="0"/>
                        <a:t>Enhance link of macroprudential monitoring to the supervisory framework</a:t>
                      </a:r>
                      <a:endParaRPr lang="en-GB" sz="1600" dirty="0"/>
                    </a:p>
                  </a:txBody>
                  <a:tcPr>
                    <a:lnB w="12700" cap="flat" cmpd="sng" algn="ctr">
                      <a:solidFill>
                        <a:schemeClr val="tx1"/>
                      </a:solidFill>
                      <a:prstDash val="solid"/>
                      <a:round/>
                      <a:headEnd type="none" w="med" len="med"/>
                      <a:tailEnd type="none" w="med" len="med"/>
                    </a:lnB>
                  </a:tcPr>
                </a:tc>
                <a:tc>
                  <a:txBody>
                    <a:bodyPr/>
                    <a:lstStyle/>
                    <a:p>
                      <a:pPr algn="ctr"/>
                      <a:r>
                        <a:rPr lang="en-GB" sz="1800" b="0" i="0" u="none" strike="noStrike" kern="1200" baseline="0" dirty="0">
                          <a:solidFill>
                            <a:schemeClr val="dk1"/>
                          </a:solidFill>
                          <a:latin typeface="+mn-lt"/>
                          <a:ea typeface="+mn-ea"/>
                          <a:cs typeface="+mn-cs"/>
                        </a:rPr>
                        <a:t>●</a:t>
                      </a:r>
                      <a:endParaRPr lang="en-GB" sz="1600" dirty="0"/>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i="0" u="none" strike="noStrike" kern="1200" baseline="0" dirty="0">
                          <a:solidFill>
                            <a:schemeClr val="dk1"/>
                          </a:solidFill>
                          <a:latin typeface="+mn-lt"/>
                          <a:ea typeface="+mn-ea"/>
                          <a:cs typeface="+mn-cs"/>
                        </a:rPr>
                        <a:t>●</a:t>
                      </a:r>
                      <a:endParaRPr lang="en-GB" sz="1400" dirty="0"/>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i="0" u="none" strike="noStrike" kern="1200" baseline="0" dirty="0">
                          <a:solidFill>
                            <a:schemeClr val="dk1"/>
                          </a:solidFill>
                          <a:latin typeface="+mn-lt"/>
                          <a:ea typeface="+mn-ea"/>
                          <a:cs typeface="+mn-cs"/>
                        </a:rPr>
                        <a:t>●</a:t>
                      </a:r>
                      <a:endParaRPr lang="en-GB" sz="1400"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9495401"/>
                  </a:ext>
                </a:extLst>
              </a:tr>
              <a:tr h="265841">
                <a:tc rowSpan="4">
                  <a:txBody>
                    <a:bodyPr/>
                    <a:lstStyle/>
                    <a:p>
                      <a:pPr algn="ctr"/>
                      <a:r>
                        <a:rPr lang="en-GB" sz="1600" dirty="0"/>
                        <a:t>Requirements on insurers</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600" dirty="0"/>
                        <a:t>Liquidity management &amp; planning</a:t>
                      </a:r>
                    </a:p>
                  </a:txBody>
                  <a:tcPr>
                    <a:lnT w="12700" cap="flat" cmpd="sng" algn="ctr">
                      <a:solidFill>
                        <a:schemeClr val="tx1"/>
                      </a:solidFill>
                      <a:prstDash val="solid"/>
                      <a:round/>
                      <a:headEnd type="none" w="med" len="med"/>
                      <a:tailEnd type="none" w="med" len="med"/>
                    </a:lnT>
                  </a:tcPr>
                </a:tc>
                <a:tc>
                  <a:txBody>
                    <a:bodyPr/>
                    <a:lstStyle/>
                    <a:p>
                      <a:pPr algn="ctr"/>
                      <a:r>
                        <a:rPr lang="en-GB" sz="1800" b="0" i="0" u="none" strike="noStrike" kern="1200" baseline="0" dirty="0">
                          <a:solidFill>
                            <a:schemeClr val="dk1"/>
                          </a:solidFill>
                          <a:latin typeface="+mn-lt"/>
                          <a:ea typeface="+mn-ea"/>
                          <a:cs typeface="+mn-cs"/>
                        </a:rPr>
                        <a:t>○</a:t>
                      </a:r>
                      <a:endParaRPr lang="en-GB" sz="16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600" b="0" i="0" u="none" strike="noStrike" kern="1200" baseline="0" dirty="0">
                          <a:solidFill>
                            <a:schemeClr val="dk1"/>
                          </a:solidFill>
                          <a:latin typeface="+mn-lt"/>
                          <a:ea typeface="+mn-ea"/>
                          <a:cs typeface="+mn-cs"/>
                        </a:rPr>
                        <a:t>●</a:t>
                      </a:r>
                      <a:endParaRPr lang="en-GB" sz="16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800" b="0" i="1" u="none" strike="noStrike" kern="1200" baseline="0" dirty="0">
                          <a:solidFill>
                            <a:srgbClr val="FF0000"/>
                          </a:solidFill>
                          <a:latin typeface="+mn-lt"/>
                          <a:ea typeface="+mn-ea"/>
                          <a:cs typeface="+mn-cs"/>
                        </a:rPr>
                        <a:t>●</a:t>
                      </a:r>
                      <a:endParaRPr lang="en-GB" sz="1600" dirty="0">
                        <a:solidFill>
                          <a:srgbClr val="FF0000"/>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768708513"/>
                  </a:ext>
                </a:extLst>
              </a:tr>
              <a:tr h="265841">
                <a:tc vMerge="1">
                  <a:txBody>
                    <a:bodyPr/>
                    <a:lstStyle/>
                    <a:p>
                      <a:endParaRPr lang="en-GB" dirty="0"/>
                    </a:p>
                  </a:txBody>
                  <a:tcPr/>
                </a:tc>
                <a:tc>
                  <a:txBody>
                    <a:bodyPr/>
                    <a:lstStyle/>
                    <a:p>
                      <a:r>
                        <a:rPr lang="en-GB" sz="1600" dirty="0"/>
                        <a:t>Strengthened enterprise risk management</a:t>
                      </a:r>
                    </a:p>
                  </a:txBody>
                  <a:tcPr/>
                </a:tc>
                <a:tc>
                  <a:txBody>
                    <a:bodyPr/>
                    <a:lstStyle/>
                    <a:p>
                      <a:pPr algn="ctr"/>
                      <a:r>
                        <a:rPr lang="en-GB" sz="1600" b="0" i="0" u="none" strike="noStrike" kern="1200" baseline="0" dirty="0">
                          <a:solidFill>
                            <a:schemeClr val="dk1"/>
                          </a:solidFill>
                          <a:latin typeface="+mn-lt"/>
                          <a:ea typeface="+mn-ea"/>
                          <a:cs typeface="+mn-cs"/>
                        </a:rPr>
                        <a:t>○</a:t>
                      </a:r>
                      <a:endParaRPr lang="en-GB" sz="1600" dirty="0"/>
                    </a:p>
                  </a:txBody>
                  <a:tcPr anchor="ctr"/>
                </a:tc>
                <a:tc>
                  <a:txBody>
                    <a:bodyPr/>
                    <a:lstStyle/>
                    <a:p>
                      <a:pPr algn="ctr"/>
                      <a:r>
                        <a:rPr lang="en-GB" sz="1600" b="0" i="0" u="none" strike="noStrike" kern="1200" baseline="0" dirty="0">
                          <a:solidFill>
                            <a:schemeClr val="dk1"/>
                          </a:solidFill>
                          <a:latin typeface="+mn-lt"/>
                          <a:ea typeface="+mn-ea"/>
                          <a:cs typeface="+mn-cs"/>
                        </a:rPr>
                        <a:t>●</a:t>
                      </a:r>
                      <a:endParaRPr lang="en-GB" sz="1600" dirty="0"/>
                    </a:p>
                  </a:txBody>
                  <a:tcPr anchor="ctr"/>
                </a:tc>
                <a:tc>
                  <a:txBody>
                    <a:bodyPr/>
                    <a:lstStyle/>
                    <a:p>
                      <a:pPr algn="ctr"/>
                      <a:r>
                        <a:rPr lang="en-GB" sz="1600" b="0" i="0" u="none" strike="noStrike" kern="1200" baseline="0" dirty="0">
                          <a:solidFill>
                            <a:schemeClr val="dk1"/>
                          </a:solidFill>
                          <a:latin typeface="+mn-lt"/>
                          <a:ea typeface="+mn-ea"/>
                          <a:cs typeface="+mn-cs"/>
                        </a:rPr>
                        <a:t>●</a:t>
                      </a:r>
                      <a:endParaRPr lang="en-GB" sz="1600" dirty="0"/>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91071347"/>
                  </a:ext>
                </a:extLst>
              </a:tr>
              <a:tr h="265841">
                <a:tc vMerge="1">
                  <a:txBody>
                    <a:bodyPr/>
                    <a:lstStyle/>
                    <a:p>
                      <a:endParaRPr lang="en-GB" dirty="0"/>
                    </a:p>
                  </a:txBody>
                  <a:tcPr/>
                </a:tc>
                <a:tc>
                  <a:txBody>
                    <a:bodyPr/>
                    <a:lstStyle/>
                    <a:p>
                      <a:r>
                        <a:rPr lang="en-US" sz="1600" dirty="0"/>
                        <a:t>Disclosure requirements on liquidity risk</a:t>
                      </a:r>
                      <a:endParaRPr lang="en-GB" sz="1600" dirty="0"/>
                    </a:p>
                  </a:txBody>
                  <a:tcPr/>
                </a:tc>
                <a:tc>
                  <a:txBody>
                    <a:bodyPr/>
                    <a:lstStyle/>
                    <a:p>
                      <a:pPr algn="ctr"/>
                      <a:r>
                        <a:rPr lang="en-GB" sz="1600" b="0" i="0" u="none" strike="noStrike" kern="1200" baseline="0" dirty="0">
                          <a:solidFill>
                            <a:schemeClr val="dk1"/>
                          </a:solidFill>
                          <a:latin typeface="+mn-lt"/>
                          <a:ea typeface="+mn-ea"/>
                          <a:cs typeface="+mn-cs"/>
                        </a:rPr>
                        <a:t>●</a:t>
                      </a:r>
                      <a:endParaRPr lang="en-GB" sz="1600" dirty="0"/>
                    </a:p>
                  </a:txBody>
                  <a:tcPr anchor="ctr"/>
                </a:tc>
                <a:tc>
                  <a:txBody>
                    <a:bodyPr/>
                    <a:lstStyle/>
                    <a:p>
                      <a:pPr algn="ctr"/>
                      <a:r>
                        <a:rPr lang="en-GB" sz="1600" b="0" i="0" u="none" strike="noStrike" kern="1200" baseline="0" dirty="0">
                          <a:solidFill>
                            <a:schemeClr val="dk1"/>
                          </a:solidFill>
                          <a:latin typeface="+mn-lt"/>
                          <a:ea typeface="+mn-ea"/>
                          <a:cs typeface="+mn-cs"/>
                        </a:rPr>
                        <a:t>●</a:t>
                      </a:r>
                      <a:endParaRPr lang="en-GB" sz="1600" dirty="0"/>
                    </a:p>
                  </a:txBody>
                  <a:tcPr anchor="ctr"/>
                </a:tc>
                <a:tc>
                  <a:txBody>
                    <a:bodyPr/>
                    <a:lstStyle/>
                    <a:p>
                      <a:pPr algn="ctr"/>
                      <a:r>
                        <a:rPr lang="en-GB" sz="1600" b="0" i="0" u="none" strike="noStrike" kern="1200" baseline="0" dirty="0">
                          <a:solidFill>
                            <a:schemeClr val="dk1"/>
                          </a:solidFill>
                          <a:latin typeface="+mn-lt"/>
                          <a:ea typeface="+mn-ea"/>
                          <a:cs typeface="+mn-cs"/>
                        </a:rPr>
                        <a:t>●</a:t>
                      </a:r>
                      <a:endParaRPr lang="en-GB" sz="1600" dirty="0"/>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32338158"/>
                  </a:ext>
                </a:extLst>
              </a:tr>
              <a:tr h="265841">
                <a:tc vMerge="1">
                  <a:txBody>
                    <a:bodyPr/>
                    <a:lstStyle/>
                    <a:p>
                      <a:endParaRPr lang="en-GB" dirty="0"/>
                    </a:p>
                  </a:txBody>
                  <a:tcPr/>
                </a:tc>
                <a:tc>
                  <a:txBody>
                    <a:bodyPr/>
                    <a:lstStyle/>
                    <a:p>
                      <a:r>
                        <a:rPr lang="en-GB" sz="1600" dirty="0"/>
                        <a:t>Higher loss absorbency (HLA)</a:t>
                      </a:r>
                    </a:p>
                  </a:txBody>
                  <a:tcPr>
                    <a:lnB w="12700" cap="flat" cmpd="sng" algn="ctr">
                      <a:solidFill>
                        <a:schemeClr val="tx1"/>
                      </a:solidFill>
                      <a:prstDash val="solid"/>
                      <a:round/>
                      <a:headEnd type="none" w="med" len="med"/>
                      <a:tailEnd type="none" w="med" len="med"/>
                    </a:lnB>
                  </a:tcPr>
                </a:tc>
                <a:tc>
                  <a:txBody>
                    <a:bodyPr/>
                    <a:lstStyle/>
                    <a:p>
                      <a:pPr algn="ctr"/>
                      <a:endParaRPr lang="en-GB" sz="1600"/>
                    </a:p>
                  </a:txBody>
                  <a:tcPr anchor="ctr">
                    <a:lnB w="12700" cap="flat" cmpd="sng" algn="ctr">
                      <a:solidFill>
                        <a:schemeClr val="tx1"/>
                      </a:solidFill>
                      <a:prstDash val="solid"/>
                      <a:round/>
                      <a:headEnd type="none" w="med" len="med"/>
                      <a:tailEnd type="none" w="med" len="med"/>
                    </a:lnB>
                  </a:tcPr>
                </a:tc>
                <a:tc>
                  <a:txBody>
                    <a:bodyPr/>
                    <a:lstStyle/>
                    <a:p>
                      <a:pPr algn="ctr"/>
                      <a:endParaRPr lang="en-GB" sz="1600" dirty="0"/>
                    </a:p>
                  </a:txBody>
                  <a:tcPr anchor="ctr">
                    <a:lnB w="12700" cap="flat" cmpd="sng" algn="ctr">
                      <a:solidFill>
                        <a:schemeClr val="tx1"/>
                      </a:solidFill>
                      <a:prstDash val="solid"/>
                      <a:round/>
                      <a:headEnd type="none" w="med" len="med"/>
                      <a:tailEnd type="none" w="med" len="med"/>
                    </a:lnB>
                  </a:tcPr>
                </a:tc>
                <a:tc>
                  <a:txBody>
                    <a:bodyPr/>
                    <a:lstStyle/>
                    <a:p>
                      <a:pPr algn="ctr"/>
                      <a:r>
                        <a:rPr lang="en-GB" sz="1600" b="0" i="1" u="none" strike="noStrike" kern="1200" baseline="0" dirty="0">
                          <a:solidFill>
                            <a:srgbClr val="FF0000"/>
                          </a:solidFill>
                          <a:latin typeface="+mn-lt"/>
                          <a:ea typeface="+mn-ea"/>
                          <a:cs typeface="+mn-cs"/>
                        </a:rPr>
                        <a:t>●</a:t>
                      </a:r>
                      <a:endParaRPr lang="en-GB" sz="1600"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4183341"/>
                  </a:ext>
                </a:extLst>
              </a:tr>
              <a:tr h="265841">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Crisis management and reporting</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600" dirty="0"/>
                        <a:t>Crisis management groups</a:t>
                      </a:r>
                    </a:p>
                  </a:txBody>
                  <a:tcPr>
                    <a:lnT w="12700" cap="flat" cmpd="sng" algn="ctr">
                      <a:solidFill>
                        <a:schemeClr val="tx1"/>
                      </a:solidFill>
                      <a:prstDash val="solid"/>
                      <a:round/>
                      <a:headEnd type="none" w="med" len="med"/>
                      <a:tailEnd type="none" w="med" len="med"/>
                    </a:lnT>
                  </a:tcPr>
                </a:tc>
                <a:tc>
                  <a:txBody>
                    <a:bodyPr/>
                    <a:lstStyle/>
                    <a:p>
                      <a:pPr algn="ctr"/>
                      <a:endParaRPr lang="en-GB" sz="1600"/>
                    </a:p>
                  </a:txBody>
                  <a:tcPr anchor="ctr">
                    <a:lnT w="12700" cap="flat" cmpd="sng" algn="ctr">
                      <a:solidFill>
                        <a:schemeClr val="tx1"/>
                      </a:solidFill>
                      <a:prstDash val="solid"/>
                      <a:round/>
                      <a:headEnd type="none" w="med" len="med"/>
                      <a:tailEnd type="none" w="med" len="med"/>
                    </a:lnT>
                  </a:tcPr>
                </a:tc>
                <a:tc>
                  <a:txBody>
                    <a:bodyPr/>
                    <a:lstStyle/>
                    <a:p>
                      <a:pPr algn="ctr"/>
                      <a:r>
                        <a:rPr lang="en-GB" sz="1600" b="0" i="0" u="none" strike="noStrike" kern="1200" baseline="0" dirty="0">
                          <a:solidFill>
                            <a:schemeClr val="dk1"/>
                          </a:solidFill>
                          <a:latin typeface="+mn-lt"/>
                          <a:ea typeface="+mn-ea"/>
                          <a:cs typeface="+mn-cs"/>
                        </a:rPr>
                        <a:t>●</a:t>
                      </a:r>
                      <a:endParaRPr lang="en-GB" sz="16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600" b="0" i="1" u="none" strike="noStrike" kern="1200" baseline="0" dirty="0">
                          <a:solidFill>
                            <a:srgbClr val="FF0000"/>
                          </a:solidFill>
                          <a:latin typeface="+mn-lt"/>
                          <a:ea typeface="+mn-ea"/>
                          <a:cs typeface="+mn-cs"/>
                        </a:rPr>
                        <a:t>●</a:t>
                      </a:r>
                      <a:endParaRPr lang="en-GB" sz="16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14988584"/>
                  </a:ext>
                </a:extLst>
              </a:tr>
              <a:tr h="265016">
                <a:tc vMerge="1">
                  <a:txBody>
                    <a:bodyPr/>
                    <a:lstStyle/>
                    <a:p>
                      <a:endParaRPr lang="en-GB" sz="1400" dirty="0"/>
                    </a:p>
                  </a:txBody>
                  <a:tcPr/>
                </a:tc>
                <a:tc>
                  <a:txBody>
                    <a:bodyPr/>
                    <a:lstStyle/>
                    <a:p>
                      <a:r>
                        <a:rPr lang="en-GB" sz="1600" dirty="0"/>
                        <a:t>Recovery plan</a:t>
                      </a:r>
                    </a:p>
                  </a:txBody>
                  <a:tcPr/>
                </a:tc>
                <a:tc>
                  <a:txBody>
                    <a:bodyPr/>
                    <a:lstStyle/>
                    <a:p>
                      <a:pPr algn="ctr"/>
                      <a:r>
                        <a:rPr lang="en-GB" sz="1600" b="0" i="0" u="none" strike="noStrike" kern="1200" baseline="0" dirty="0">
                          <a:solidFill>
                            <a:schemeClr val="dk1"/>
                          </a:solidFill>
                          <a:latin typeface="+mn-lt"/>
                          <a:ea typeface="+mn-ea"/>
                          <a:cs typeface="+mn-cs"/>
                        </a:rPr>
                        <a:t>○</a:t>
                      </a:r>
                      <a:endParaRPr lang="en-GB" sz="1600" dirty="0"/>
                    </a:p>
                  </a:txBody>
                  <a:tcPr anchor="ctr"/>
                </a:tc>
                <a:tc>
                  <a:txBody>
                    <a:bodyPr/>
                    <a:lstStyle/>
                    <a:p>
                      <a:pPr algn="ctr"/>
                      <a:r>
                        <a:rPr lang="en-GB" sz="1600" b="0" i="0" u="none" strike="noStrike" kern="1200" baseline="0" dirty="0">
                          <a:solidFill>
                            <a:schemeClr val="dk1"/>
                          </a:solidFill>
                          <a:latin typeface="+mn-lt"/>
                          <a:ea typeface="+mn-ea"/>
                          <a:cs typeface="+mn-cs"/>
                        </a:rPr>
                        <a:t>●</a:t>
                      </a:r>
                      <a:endParaRPr lang="en-GB" sz="1600" dirty="0"/>
                    </a:p>
                  </a:txBody>
                  <a:tcPr anchor="ctr"/>
                </a:tc>
                <a:tc>
                  <a:txBody>
                    <a:bodyPr/>
                    <a:lstStyle/>
                    <a:p>
                      <a:pPr algn="ctr"/>
                      <a:r>
                        <a:rPr lang="en-GB" sz="1600" b="0" i="1" u="none" strike="noStrike" kern="1200" baseline="0" dirty="0">
                          <a:solidFill>
                            <a:srgbClr val="FF0000"/>
                          </a:solidFill>
                          <a:latin typeface="+mn-lt"/>
                          <a:ea typeface="+mn-ea"/>
                          <a:cs typeface="+mn-cs"/>
                        </a:rPr>
                        <a:t>●</a:t>
                      </a:r>
                      <a:endParaRPr lang="en-GB" sz="1600" dirty="0"/>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7831942"/>
                  </a:ext>
                </a:extLst>
              </a:tr>
              <a:tr h="265841">
                <a:tc vMerge="1">
                  <a:txBody>
                    <a:bodyPr/>
                    <a:lstStyle/>
                    <a:p>
                      <a:endParaRPr lang="en-GB" sz="1400" dirty="0"/>
                    </a:p>
                  </a:txBody>
                  <a:tcPr/>
                </a:tc>
                <a:tc>
                  <a:txBody>
                    <a:bodyPr/>
                    <a:lstStyle/>
                    <a:p>
                      <a:r>
                        <a:rPr lang="en-GB" sz="1600" dirty="0"/>
                        <a:t>Resolution plan</a:t>
                      </a:r>
                    </a:p>
                  </a:txBody>
                  <a:tcPr>
                    <a:lnB w="12700" cap="flat" cmpd="sng" algn="ctr">
                      <a:solidFill>
                        <a:schemeClr val="tx1"/>
                      </a:solidFill>
                      <a:prstDash val="solid"/>
                      <a:round/>
                      <a:headEnd type="none" w="med" len="med"/>
                      <a:tailEnd type="none" w="med" len="med"/>
                    </a:lnB>
                  </a:tcPr>
                </a:tc>
                <a:tc>
                  <a:txBody>
                    <a:bodyPr/>
                    <a:lstStyle/>
                    <a:p>
                      <a:pPr algn="ctr"/>
                      <a:endParaRPr lang="en-GB" sz="1600"/>
                    </a:p>
                  </a:txBody>
                  <a:tcPr anchor="ctr">
                    <a:lnB w="12700" cap="flat" cmpd="sng" algn="ctr">
                      <a:solidFill>
                        <a:schemeClr val="tx1"/>
                      </a:solidFill>
                      <a:prstDash val="solid"/>
                      <a:round/>
                      <a:headEnd type="none" w="med" len="med"/>
                      <a:tailEnd type="none" w="med" len="med"/>
                    </a:lnB>
                  </a:tcPr>
                </a:tc>
                <a:tc>
                  <a:txBody>
                    <a:bodyPr/>
                    <a:lstStyle/>
                    <a:p>
                      <a:pPr algn="ctr"/>
                      <a:r>
                        <a:rPr lang="en-GB" sz="1600" b="0" i="0" u="none" strike="noStrike" kern="1200" baseline="0" dirty="0">
                          <a:solidFill>
                            <a:schemeClr val="dk1"/>
                          </a:solidFill>
                          <a:latin typeface="+mn-lt"/>
                          <a:ea typeface="+mn-ea"/>
                          <a:cs typeface="+mn-cs"/>
                        </a:rPr>
                        <a:t>○</a:t>
                      </a:r>
                      <a:endParaRPr lang="en-GB" sz="1600" dirty="0"/>
                    </a:p>
                  </a:txBody>
                  <a:tcPr anchor="ctr">
                    <a:lnB w="12700" cap="flat" cmpd="sng" algn="ctr">
                      <a:solidFill>
                        <a:schemeClr val="tx1"/>
                      </a:solidFill>
                      <a:prstDash val="solid"/>
                      <a:round/>
                      <a:headEnd type="none" w="med" len="med"/>
                      <a:tailEnd type="none" w="med" len="med"/>
                    </a:lnB>
                  </a:tcPr>
                </a:tc>
                <a:tc>
                  <a:txBody>
                    <a:bodyPr/>
                    <a:lstStyle/>
                    <a:p>
                      <a:pPr algn="ctr"/>
                      <a:r>
                        <a:rPr lang="en-GB" sz="1600" b="0" i="1" u="none" strike="noStrike" kern="1200" baseline="0" dirty="0">
                          <a:solidFill>
                            <a:srgbClr val="FF0000"/>
                          </a:solidFill>
                          <a:latin typeface="+mn-lt"/>
                          <a:ea typeface="+mn-ea"/>
                          <a:cs typeface="+mn-cs"/>
                        </a:rPr>
                        <a:t>●</a:t>
                      </a:r>
                      <a:endParaRPr lang="en-GB" sz="1600"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6083852"/>
                  </a:ext>
                </a:extLst>
              </a:tr>
              <a:tr h="450527">
                <a:tc rowSpan="2">
                  <a:txBody>
                    <a:bodyPr/>
                    <a:lstStyle/>
                    <a:p>
                      <a:pPr algn="ctr"/>
                      <a:r>
                        <a:rPr lang="en-GB" sz="1600" dirty="0"/>
                        <a:t>Powers of intervention</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Preventive and corrective measures based on macroprudential concern</a:t>
                      </a:r>
                      <a:endParaRPr lang="en-GB" sz="1600" dirty="0"/>
                    </a:p>
                  </a:txBody>
                  <a:tcPr>
                    <a:lnT w="12700" cap="flat" cmpd="sng" algn="ctr">
                      <a:solidFill>
                        <a:schemeClr val="tx1"/>
                      </a:solidFill>
                      <a:prstDash val="solid"/>
                      <a:round/>
                      <a:headEnd type="none" w="med" len="med"/>
                      <a:tailEnd type="none" w="med" len="med"/>
                    </a:lnT>
                  </a:tcPr>
                </a:tc>
                <a:tc>
                  <a:txBody>
                    <a:bodyPr/>
                    <a:lstStyle/>
                    <a:p>
                      <a:pPr algn="ctr"/>
                      <a:r>
                        <a:rPr lang="en-GB" sz="1600" b="0" i="0" u="none" strike="noStrike" kern="1200" baseline="0" dirty="0">
                          <a:solidFill>
                            <a:schemeClr val="dk1"/>
                          </a:solidFill>
                          <a:latin typeface="+mn-lt"/>
                          <a:ea typeface="+mn-ea"/>
                          <a:cs typeface="+mn-cs"/>
                        </a:rPr>
                        <a:t>○</a:t>
                      </a:r>
                      <a:endParaRPr lang="en-GB" sz="16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600" b="0" i="0" u="none" strike="noStrike" kern="1200" baseline="0" dirty="0">
                          <a:solidFill>
                            <a:schemeClr val="dk1"/>
                          </a:solidFill>
                          <a:latin typeface="+mn-lt"/>
                          <a:ea typeface="+mn-ea"/>
                          <a:cs typeface="+mn-cs"/>
                        </a:rPr>
                        <a:t>○</a:t>
                      </a:r>
                      <a:endParaRPr lang="en-GB" sz="1600" dirty="0"/>
                    </a:p>
                  </a:txBody>
                  <a:tcPr anchor="ctr">
                    <a:lnT w="12700" cap="flat" cmpd="sng" algn="ctr">
                      <a:solidFill>
                        <a:schemeClr val="tx1"/>
                      </a:solidFill>
                      <a:prstDash val="solid"/>
                      <a:round/>
                      <a:headEnd type="none" w="med" len="med"/>
                      <a:tailEnd type="none" w="med" len="med"/>
                    </a:lnT>
                  </a:tcPr>
                </a:tc>
                <a:tc>
                  <a:txBody>
                    <a:bodyPr/>
                    <a:lstStyle/>
                    <a:p>
                      <a:pPr algn="ctr"/>
                      <a:r>
                        <a:rPr lang="en-GB" sz="1600" b="0" i="0" u="none" strike="noStrike" kern="1200" baseline="0" dirty="0">
                          <a:solidFill>
                            <a:schemeClr val="dk1"/>
                          </a:solidFill>
                          <a:latin typeface="+mn-lt"/>
                          <a:ea typeface="+mn-ea"/>
                          <a:cs typeface="+mn-cs"/>
                        </a:rPr>
                        <a:t>○</a:t>
                      </a:r>
                      <a:endParaRPr lang="en-GB" sz="16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72776239"/>
                  </a:ext>
                </a:extLst>
              </a:tr>
              <a:tr h="450527">
                <a:tc vMerge="1">
                  <a:txBody>
                    <a:bodyPr/>
                    <a:lstStyle/>
                    <a:p>
                      <a:endParaRPr lang="en-GB" sz="1400" dirty="0"/>
                    </a:p>
                  </a:txBody>
                  <a:tcPr/>
                </a:tc>
                <a:tc>
                  <a:txBody>
                    <a:bodyPr/>
                    <a:lstStyle/>
                    <a:p>
                      <a:r>
                        <a:rPr lang="en-US" sz="1600" dirty="0"/>
                        <a:t>Including reporting on the management of systemic risk</a:t>
                      </a:r>
                      <a:endParaRPr lang="en-GB" sz="1600" dirty="0"/>
                    </a:p>
                  </a:txBody>
                  <a:tcPr>
                    <a:lnB w="12700" cap="flat" cmpd="sng" algn="ctr">
                      <a:solidFill>
                        <a:schemeClr val="tx1"/>
                      </a:solidFill>
                      <a:prstDash val="solid"/>
                      <a:round/>
                      <a:headEnd type="none" w="med" len="med"/>
                      <a:tailEnd type="none" w="med" len="med"/>
                    </a:lnB>
                  </a:tcPr>
                </a:tc>
                <a:tc>
                  <a:txBody>
                    <a:bodyPr/>
                    <a:lstStyle/>
                    <a:p>
                      <a:pPr algn="ctr"/>
                      <a:r>
                        <a:rPr lang="en-GB" sz="1600" b="0" i="0" u="none" strike="noStrike" kern="1200" baseline="0" dirty="0">
                          <a:solidFill>
                            <a:schemeClr val="dk1"/>
                          </a:solidFill>
                          <a:latin typeface="+mn-lt"/>
                          <a:ea typeface="+mn-ea"/>
                          <a:cs typeface="+mn-cs"/>
                        </a:rPr>
                        <a:t>○</a:t>
                      </a:r>
                      <a:endParaRPr lang="en-GB" sz="1600" dirty="0"/>
                    </a:p>
                  </a:txBody>
                  <a:tcPr anchor="ctr">
                    <a:lnB w="12700" cap="flat" cmpd="sng" algn="ctr">
                      <a:solidFill>
                        <a:schemeClr val="tx1"/>
                      </a:solidFill>
                      <a:prstDash val="solid"/>
                      <a:round/>
                      <a:headEnd type="none" w="med" len="med"/>
                      <a:tailEnd type="none" w="med" len="med"/>
                    </a:lnB>
                  </a:tcPr>
                </a:tc>
                <a:tc>
                  <a:txBody>
                    <a:bodyPr/>
                    <a:lstStyle/>
                    <a:p>
                      <a:pPr algn="ctr"/>
                      <a:r>
                        <a:rPr lang="en-GB" sz="1600" b="0" i="0" u="none" strike="noStrike" kern="1200" baseline="0" dirty="0">
                          <a:solidFill>
                            <a:schemeClr val="dk1"/>
                          </a:solidFill>
                          <a:latin typeface="+mn-lt"/>
                          <a:ea typeface="+mn-ea"/>
                          <a:cs typeface="+mn-cs"/>
                        </a:rPr>
                        <a:t>○</a:t>
                      </a:r>
                      <a:endParaRPr lang="en-GB" sz="1600" dirty="0"/>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i="1" u="none" strike="noStrike" kern="1200" baseline="0" dirty="0">
                          <a:solidFill>
                            <a:srgbClr val="FF0000"/>
                          </a:solidFill>
                          <a:latin typeface="+mn-lt"/>
                          <a:ea typeface="+mn-ea"/>
                          <a:cs typeface="+mn-cs"/>
                        </a:rPr>
                        <a:t>●</a:t>
                      </a:r>
                      <a:endParaRPr lang="en-GB" sz="1400" dirty="0">
                        <a:solidFill>
                          <a:srgbClr val="FF0000"/>
                        </a:solidFill>
                      </a:endParaRPr>
                    </a:p>
                    <a:p>
                      <a:pPr algn="ctr"/>
                      <a:r>
                        <a:rPr lang="en-GB" sz="1600" dirty="0"/>
                        <a:t>(SRMP)</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860630"/>
                  </a:ext>
                </a:extLst>
              </a:tr>
            </a:tbl>
          </a:graphicData>
        </a:graphic>
      </p:graphicFrame>
      <p:sp>
        <p:nvSpPr>
          <p:cNvPr id="8" name="TextBox 7">
            <a:extLst>
              <a:ext uri="{FF2B5EF4-FFF2-40B4-BE49-F238E27FC236}">
                <a16:creationId xmlns:a16="http://schemas.microsoft.com/office/drawing/2014/main" id="{0AC7FD55-D8EE-480B-BF31-6C2C6FF63244}"/>
              </a:ext>
            </a:extLst>
          </p:cNvPr>
          <p:cNvSpPr txBox="1"/>
          <p:nvPr/>
        </p:nvSpPr>
        <p:spPr>
          <a:xfrm>
            <a:off x="1273628" y="5605081"/>
            <a:ext cx="6569491" cy="307777"/>
          </a:xfrm>
          <a:prstGeom prst="rect">
            <a:avLst/>
          </a:prstGeom>
          <a:noFill/>
        </p:spPr>
        <p:txBody>
          <a:bodyPr wrap="none" rtlCol="0">
            <a:spAutoFit/>
          </a:bodyPr>
          <a:lstStyle/>
          <a:p>
            <a:r>
              <a:rPr lang="en-US" sz="1400" dirty="0"/>
              <a:t>[ ] Not applicable; [○] Required as necessary only; [●] Required; [</a:t>
            </a:r>
            <a:r>
              <a:rPr lang="en-US" sz="1400" i="1" dirty="0">
                <a:solidFill>
                  <a:srgbClr val="FF0000"/>
                </a:solidFill>
              </a:rPr>
              <a:t>●</a:t>
            </a:r>
            <a:r>
              <a:rPr lang="en-US" sz="1400" dirty="0"/>
              <a:t>] G-SII Policy measure</a:t>
            </a:r>
            <a:endParaRPr lang="en-GB" sz="1400" dirty="0"/>
          </a:p>
        </p:txBody>
      </p:sp>
      <p:sp>
        <p:nvSpPr>
          <p:cNvPr id="9" name="TextBox 8">
            <a:extLst>
              <a:ext uri="{FF2B5EF4-FFF2-40B4-BE49-F238E27FC236}">
                <a16:creationId xmlns:a16="http://schemas.microsoft.com/office/drawing/2014/main" id="{6296B143-EC17-487A-9AD0-DB021F5730F3}"/>
              </a:ext>
            </a:extLst>
          </p:cNvPr>
          <p:cNvSpPr txBox="1"/>
          <p:nvPr/>
        </p:nvSpPr>
        <p:spPr>
          <a:xfrm>
            <a:off x="1273628" y="5912858"/>
            <a:ext cx="6670416" cy="307777"/>
          </a:xfrm>
          <a:prstGeom prst="rect">
            <a:avLst/>
          </a:prstGeom>
          <a:noFill/>
        </p:spPr>
        <p:txBody>
          <a:bodyPr wrap="none" rtlCol="0">
            <a:spAutoFit/>
          </a:bodyPr>
          <a:lstStyle/>
          <a:p>
            <a:r>
              <a:rPr lang="en-GB" sz="1400" dirty="0"/>
              <a:t>Source: IAIS (2018) Holistic Framework for Systemic Risk in the Insurance Sector (adapted)</a:t>
            </a:r>
          </a:p>
        </p:txBody>
      </p:sp>
    </p:spTree>
    <p:extLst>
      <p:ext uri="{BB962C8B-B14F-4D97-AF65-F5344CB8AC3E}">
        <p14:creationId xmlns:p14="http://schemas.microsoft.com/office/powerpoint/2010/main" val="4034569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it-IT" dirty="0"/>
              <a:t>Agenda</a:t>
            </a:r>
          </a:p>
        </p:txBody>
      </p:sp>
      <p:sp>
        <p:nvSpPr>
          <p:cNvPr id="3" name="Segnaposto contenuto 2"/>
          <p:cNvSpPr>
            <a:spLocks noGrp="1"/>
          </p:cNvSpPr>
          <p:nvPr>
            <p:ph idx="1"/>
          </p:nvPr>
        </p:nvSpPr>
        <p:spPr/>
        <p:txBody>
          <a:bodyPr/>
          <a:lstStyle/>
          <a:p>
            <a:endParaRPr lang="en-US" dirty="0"/>
          </a:p>
          <a:p>
            <a:endParaRPr lang="en-US" dirty="0"/>
          </a:p>
          <a:p>
            <a:r>
              <a:rPr lang="en-US" dirty="0">
                <a:solidFill>
                  <a:schemeClr val="bg1">
                    <a:lumMod val="85000"/>
                  </a:schemeClr>
                </a:solidFill>
              </a:rPr>
              <a:t>Models of systemic risk</a:t>
            </a:r>
          </a:p>
          <a:p>
            <a:r>
              <a:rPr lang="en-US" dirty="0">
                <a:solidFill>
                  <a:schemeClr val="bg1">
                    <a:lumMod val="85000"/>
                  </a:schemeClr>
                </a:solidFill>
              </a:rPr>
              <a:t>Macroprudential proposals for insurers</a:t>
            </a:r>
          </a:p>
          <a:p>
            <a:r>
              <a:rPr lang="en-US" dirty="0"/>
              <a:t>Insurers versus pension funds</a:t>
            </a:r>
          </a:p>
        </p:txBody>
      </p:sp>
      <p:sp>
        <p:nvSpPr>
          <p:cNvPr id="4" name="Segnaposto numero diapositiva 3"/>
          <p:cNvSpPr>
            <a:spLocks noGrp="1"/>
          </p:cNvSpPr>
          <p:nvPr>
            <p:ph type="sldNum" sz="quarter" idx="12"/>
          </p:nvPr>
        </p:nvSpPr>
        <p:spPr/>
        <p:txBody>
          <a:bodyPr/>
          <a:lstStyle/>
          <a:p>
            <a:fld id="{2BA1292A-03A9-4707-88A2-3F81F831B259}" type="slidenum">
              <a:rPr lang="it-IT" smtClean="0"/>
              <a:t>16</a:t>
            </a:fld>
            <a:endParaRPr lang="it-IT" dirty="0"/>
          </a:p>
        </p:txBody>
      </p:sp>
    </p:spTree>
    <p:extLst>
      <p:ext uri="{BB962C8B-B14F-4D97-AF65-F5344CB8AC3E}">
        <p14:creationId xmlns:p14="http://schemas.microsoft.com/office/powerpoint/2010/main" val="2918922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normAutofit/>
          </a:bodyPr>
          <a:lstStyle/>
          <a:p>
            <a:r>
              <a:rPr lang="en-US" dirty="0"/>
              <a:t>Pension fund interaction with systemic risk (1)</a:t>
            </a:r>
            <a:endParaRPr lang="it-IT" dirty="0"/>
          </a:p>
        </p:txBody>
      </p:sp>
      <p:sp>
        <p:nvSpPr>
          <p:cNvPr id="3" name="Segnaposto contenuto 2"/>
          <p:cNvSpPr>
            <a:spLocks noGrp="1"/>
          </p:cNvSpPr>
          <p:nvPr>
            <p:ph idx="1"/>
          </p:nvPr>
        </p:nvSpPr>
        <p:spPr>
          <a:xfrm>
            <a:off x="362711" y="1118489"/>
            <a:ext cx="6327649" cy="4939436"/>
          </a:xfrm>
        </p:spPr>
        <p:txBody>
          <a:bodyPr>
            <a:normAutofit/>
          </a:bodyPr>
          <a:lstStyle/>
          <a:p>
            <a:r>
              <a:rPr lang="it-IT" dirty="0"/>
              <a:t>Limited regulatory focus to date on systemic risk</a:t>
            </a:r>
          </a:p>
          <a:p>
            <a:pPr lvl="1"/>
            <a:r>
              <a:rPr lang="it-IT" dirty="0"/>
              <a:t>C.f. EU IORP II Directive largely avoids specific ‘solvency’ requirements</a:t>
            </a:r>
          </a:p>
          <a:p>
            <a:r>
              <a:rPr lang="it-IT" dirty="0"/>
              <a:t>Significant differences between jurisdictions</a:t>
            </a:r>
          </a:p>
          <a:p>
            <a:pPr lvl="1"/>
            <a:r>
              <a:rPr lang="it-IT" dirty="0"/>
              <a:t>Even within EU</a:t>
            </a:r>
          </a:p>
          <a:p>
            <a:pPr lvl="1"/>
            <a:r>
              <a:rPr lang="it-IT" dirty="0"/>
              <a:t>Social nature of pensions</a:t>
            </a:r>
          </a:p>
          <a:p>
            <a:pPr lvl="1"/>
            <a:r>
              <a:rPr lang="it-IT" dirty="0"/>
              <a:t>Is the ‘pension’ system even part of the financial system?</a:t>
            </a:r>
          </a:p>
          <a:p>
            <a:pPr lvl="1"/>
            <a:r>
              <a:rPr lang="it-IT" dirty="0"/>
              <a:t>Pillar 1 / Pillar 2 / Pillar 3 and DB / DC</a:t>
            </a:r>
          </a:p>
        </p:txBody>
      </p:sp>
      <p:sp>
        <p:nvSpPr>
          <p:cNvPr id="4" name="Segnaposto numero diapositiva 3"/>
          <p:cNvSpPr>
            <a:spLocks noGrp="1"/>
          </p:cNvSpPr>
          <p:nvPr>
            <p:ph type="sldNum" sz="quarter" idx="12"/>
          </p:nvPr>
        </p:nvSpPr>
        <p:spPr/>
        <p:txBody>
          <a:bodyPr/>
          <a:lstStyle/>
          <a:p>
            <a:fld id="{2BA1292A-03A9-4707-88A2-3F81F831B259}" type="slidenum">
              <a:rPr lang="it-IT" smtClean="0"/>
              <a:t>17</a:t>
            </a:fld>
            <a:endParaRPr lang="it-IT" dirty="0"/>
          </a:p>
        </p:txBody>
      </p:sp>
      <p:graphicFrame>
        <p:nvGraphicFramePr>
          <p:cNvPr id="5" name="Chart 4">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1544218416"/>
              </p:ext>
            </p:extLst>
          </p:nvPr>
        </p:nvGraphicFramePr>
        <p:xfrm>
          <a:off x="6894492" y="1400002"/>
          <a:ext cx="4527888" cy="3667127"/>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EE66A61F-2068-4EFB-859D-0A18EBA4FC65}"/>
              </a:ext>
            </a:extLst>
          </p:cNvPr>
          <p:cNvSpPr txBox="1"/>
          <p:nvPr/>
        </p:nvSpPr>
        <p:spPr>
          <a:xfrm>
            <a:off x="6894492" y="5067129"/>
            <a:ext cx="4527888" cy="830997"/>
          </a:xfrm>
          <a:prstGeom prst="rect">
            <a:avLst/>
          </a:prstGeom>
          <a:noFill/>
        </p:spPr>
        <p:txBody>
          <a:bodyPr wrap="square" rtlCol="0">
            <a:spAutoFit/>
          </a:bodyPr>
          <a:lstStyle/>
          <a:p>
            <a:r>
              <a:rPr lang="en-GB" sz="1200" dirty="0"/>
              <a:t>Source: Nematrian and Kemp (2017).  Systemic risk: A Practitioner’s Guide to Measurement, Management and Analysis and IMF (2016) </a:t>
            </a:r>
            <a:r>
              <a:rPr lang="en-US" sz="1200" dirty="0"/>
              <a:t>Global Financial Stability Report, April 2016, Chapter 3: The Insurance Sector - Trends and Systemic Risk Implications</a:t>
            </a:r>
            <a:r>
              <a:rPr lang="en-GB" sz="1200" dirty="0"/>
              <a:t> (adapted)</a:t>
            </a:r>
          </a:p>
        </p:txBody>
      </p:sp>
    </p:spTree>
    <p:extLst>
      <p:ext uri="{BB962C8B-B14F-4D97-AF65-F5344CB8AC3E}">
        <p14:creationId xmlns:p14="http://schemas.microsoft.com/office/powerpoint/2010/main" val="895809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en-US" dirty="0"/>
              <a:t>Pension fund interaction with systemic risk (2)</a:t>
            </a:r>
            <a:endParaRPr lang="it-IT" dirty="0"/>
          </a:p>
        </p:txBody>
      </p:sp>
      <p:sp>
        <p:nvSpPr>
          <p:cNvPr id="3" name="Segnaposto contenuto 2"/>
          <p:cNvSpPr>
            <a:spLocks noGrp="1"/>
          </p:cNvSpPr>
          <p:nvPr>
            <p:ph idx="1"/>
          </p:nvPr>
        </p:nvSpPr>
        <p:spPr/>
        <p:txBody>
          <a:bodyPr>
            <a:normAutofit fontScale="92500"/>
          </a:bodyPr>
          <a:lstStyle/>
          <a:p>
            <a:r>
              <a:rPr lang="it-IT" dirty="0"/>
              <a:t>Usual (Anglo-saxon?) policymaker view: </a:t>
            </a:r>
            <a:r>
              <a:rPr lang="en-US" dirty="0"/>
              <a:t>pension funds have long-term investment horizons and </a:t>
            </a:r>
            <a:r>
              <a:rPr lang="en-US" b="1" dirty="0">
                <a:solidFill>
                  <a:srgbClr val="7030A0"/>
                </a:solidFill>
              </a:rPr>
              <a:t>probably make a positive contribution to financial stability</a:t>
            </a:r>
          </a:p>
          <a:p>
            <a:pPr lvl="1"/>
            <a:r>
              <a:rPr lang="it-IT" dirty="0"/>
              <a:t>Typically unleveraged (but derivatives, securities lending, asset management links?)</a:t>
            </a:r>
          </a:p>
          <a:p>
            <a:r>
              <a:rPr lang="it-IT" dirty="0"/>
              <a:t>But </a:t>
            </a:r>
            <a:r>
              <a:rPr lang="it-IT" b="1" dirty="0">
                <a:solidFill>
                  <a:srgbClr val="7030A0"/>
                </a:solidFill>
              </a:rPr>
              <a:t>maybe only true in the past</a:t>
            </a:r>
            <a:r>
              <a:rPr lang="it-IT" dirty="0"/>
              <a:t>, when DB schemes were open, well-funded (or at least </a:t>
            </a:r>
            <a:r>
              <a:rPr lang="it-IT"/>
              <a:t>benefits were substantially </a:t>
            </a:r>
            <a:r>
              <a:rPr lang="it-IT" dirty="0"/>
              <a:t>discretionary) and the norm across industry</a:t>
            </a:r>
          </a:p>
          <a:p>
            <a:r>
              <a:rPr lang="it-IT" dirty="0"/>
              <a:t>Challenges include:</a:t>
            </a:r>
          </a:p>
          <a:p>
            <a:pPr lvl="1"/>
            <a:r>
              <a:rPr lang="it-IT" dirty="0"/>
              <a:t>DB funding (and buy-out!) shortfalls, demographics</a:t>
            </a:r>
          </a:p>
          <a:p>
            <a:pPr lvl="1"/>
            <a:r>
              <a:rPr lang="it-IT" dirty="0"/>
              <a:t>Optimistic asset return assumptions (e.g. some US local government schemes)</a:t>
            </a:r>
          </a:p>
          <a:p>
            <a:r>
              <a:rPr lang="it-IT" dirty="0"/>
              <a:t>Possible exposure channels:</a:t>
            </a:r>
          </a:p>
          <a:p>
            <a:pPr lvl="1"/>
            <a:r>
              <a:rPr lang="it-IT" dirty="0"/>
              <a:t>Centralised Pension Protection Schemes</a:t>
            </a:r>
          </a:p>
          <a:p>
            <a:pPr lvl="1"/>
            <a:r>
              <a:rPr lang="it-IT" dirty="0"/>
              <a:t>Corporates needing to divert funds from investment towards underfunded pension schemes?</a:t>
            </a:r>
          </a:p>
          <a:p>
            <a:pPr lvl="1"/>
            <a:r>
              <a:rPr lang="it-IT" dirty="0"/>
              <a:t>Breakdown of social contract underlying pension provision?</a:t>
            </a:r>
          </a:p>
        </p:txBody>
      </p:sp>
      <p:sp>
        <p:nvSpPr>
          <p:cNvPr id="4" name="Segnaposto numero diapositiva 3"/>
          <p:cNvSpPr>
            <a:spLocks noGrp="1"/>
          </p:cNvSpPr>
          <p:nvPr>
            <p:ph type="sldNum" sz="quarter" idx="12"/>
          </p:nvPr>
        </p:nvSpPr>
        <p:spPr/>
        <p:txBody>
          <a:bodyPr/>
          <a:lstStyle/>
          <a:p>
            <a:fld id="{2BA1292A-03A9-4707-88A2-3F81F831B259}" type="slidenum">
              <a:rPr lang="it-IT" smtClean="0"/>
              <a:t>18</a:t>
            </a:fld>
            <a:endParaRPr lang="it-IT" dirty="0"/>
          </a:p>
        </p:txBody>
      </p:sp>
    </p:spTree>
    <p:extLst>
      <p:ext uri="{BB962C8B-B14F-4D97-AF65-F5344CB8AC3E}">
        <p14:creationId xmlns:p14="http://schemas.microsoft.com/office/powerpoint/2010/main" val="1347980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en-US" dirty="0"/>
              <a:t>For now (in EU)</a:t>
            </a:r>
            <a:endParaRPr lang="it-IT" dirty="0"/>
          </a:p>
        </p:txBody>
      </p:sp>
      <p:sp>
        <p:nvSpPr>
          <p:cNvPr id="3" name="Segnaposto contenuto 2"/>
          <p:cNvSpPr>
            <a:spLocks noGrp="1"/>
          </p:cNvSpPr>
          <p:nvPr>
            <p:ph idx="1"/>
          </p:nvPr>
        </p:nvSpPr>
        <p:spPr/>
        <p:txBody>
          <a:bodyPr>
            <a:normAutofit/>
          </a:bodyPr>
          <a:lstStyle/>
          <a:p>
            <a:r>
              <a:rPr lang="en-US" dirty="0">
                <a:solidFill>
                  <a:srgbClr val="000000"/>
                </a:solidFill>
                <a:latin typeface="Calibri Light" panose="020F0302020204030204" pitchFamily="34" charset="0"/>
              </a:rPr>
              <a:t>EIOPA December 2018 Financial Stability Report</a:t>
            </a:r>
            <a:r>
              <a:rPr lang="en-GB" dirty="0">
                <a:solidFill>
                  <a:srgbClr val="000000"/>
                </a:solidFill>
                <a:latin typeface="Calibri Light" panose="020F0302020204030204" pitchFamily="34" charset="0"/>
              </a:rPr>
              <a:t>:</a:t>
            </a:r>
          </a:p>
          <a:p>
            <a:pPr lvl="1"/>
            <a:r>
              <a:rPr lang="en-GB" dirty="0">
                <a:solidFill>
                  <a:srgbClr val="000000"/>
                </a:solidFill>
                <a:latin typeface="Calibri Light" panose="020F0302020204030204" pitchFamily="34" charset="0"/>
              </a:rPr>
              <a:t>Cu</a:t>
            </a:r>
            <a:r>
              <a:rPr lang="en-GB" dirty="0"/>
              <a:t>rrent macroeconomic environment and ongoing low interest rates continue to pose challenges for European occupational pension fund sector. </a:t>
            </a:r>
            <a:r>
              <a:rPr lang="en-US" dirty="0"/>
              <a:t>Sudden increase in yields might also be problematic depending on accounting treatment</a:t>
            </a:r>
          </a:p>
          <a:p>
            <a:pPr lvl="1"/>
            <a:r>
              <a:rPr lang="it-IT" dirty="0"/>
              <a:t>For now, focus is principally on monitoring, reporting and (system-wide) stress testing: </a:t>
            </a:r>
            <a:r>
              <a:rPr lang="en-US" b="1" dirty="0"/>
              <a:t>“</a:t>
            </a:r>
            <a:r>
              <a:rPr lang="en-US" b="1" i="1" dirty="0"/>
              <a:t>EIOPA closely monitors potential negative impacts of macroeconomic developments on the IORP sector and financial stability through stress test exercises</a:t>
            </a:r>
            <a:r>
              <a:rPr lang="en-US" dirty="0"/>
              <a:t>”</a:t>
            </a:r>
          </a:p>
          <a:p>
            <a:r>
              <a:rPr lang="en-US" dirty="0"/>
              <a:t>Recent EIOPA IORP stress tests have included a </a:t>
            </a:r>
            <a:r>
              <a:rPr lang="en-US" dirty="0">
                <a:solidFill>
                  <a:srgbClr val="7030A0"/>
                </a:solidFill>
              </a:rPr>
              <a:t>common assessment framework</a:t>
            </a:r>
            <a:r>
              <a:rPr lang="en-US" dirty="0"/>
              <a:t> which aims to quantify exposures (including benefit security mechanisms) in a market consistent manner</a:t>
            </a:r>
          </a:p>
          <a:p>
            <a:pPr lvl="1"/>
            <a:r>
              <a:rPr lang="en-US" dirty="0"/>
              <a:t>Potentially challenging for pension funds to comply with</a:t>
            </a:r>
          </a:p>
        </p:txBody>
      </p:sp>
      <p:sp>
        <p:nvSpPr>
          <p:cNvPr id="4" name="Segnaposto numero diapositiva 3"/>
          <p:cNvSpPr>
            <a:spLocks noGrp="1"/>
          </p:cNvSpPr>
          <p:nvPr>
            <p:ph type="sldNum" sz="quarter" idx="12"/>
          </p:nvPr>
        </p:nvSpPr>
        <p:spPr/>
        <p:txBody>
          <a:bodyPr/>
          <a:lstStyle/>
          <a:p>
            <a:fld id="{2BA1292A-03A9-4707-88A2-3F81F831B259}" type="slidenum">
              <a:rPr lang="it-IT" smtClean="0"/>
              <a:t>19</a:t>
            </a:fld>
            <a:endParaRPr lang="it-IT" dirty="0"/>
          </a:p>
        </p:txBody>
      </p:sp>
    </p:spTree>
    <p:extLst>
      <p:ext uri="{BB962C8B-B14F-4D97-AF65-F5344CB8AC3E}">
        <p14:creationId xmlns:p14="http://schemas.microsoft.com/office/powerpoint/2010/main" val="101271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it-IT" dirty="0"/>
              <a:t>Agenda</a:t>
            </a:r>
          </a:p>
        </p:txBody>
      </p:sp>
      <p:sp>
        <p:nvSpPr>
          <p:cNvPr id="3" name="Segnaposto contenuto 2"/>
          <p:cNvSpPr>
            <a:spLocks noGrp="1"/>
          </p:cNvSpPr>
          <p:nvPr>
            <p:ph idx="1"/>
          </p:nvPr>
        </p:nvSpPr>
        <p:spPr/>
        <p:txBody>
          <a:bodyPr/>
          <a:lstStyle/>
          <a:p>
            <a:endParaRPr lang="en-US" dirty="0"/>
          </a:p>
          <a:p>
            <a:endParaRPr lang="en-US" dirty="0"/>
          </a:p>
          <a:p>
            <a:r>
              <a:rPr lang="en-US" dirty="0"/>
              <a:t>Models of systemic risk</a:t>
            </a:r>
          </a:p>
          <a:p>
            <a:r>
              <a:rPr lang="en-US" dirty="0"/>
              <a:t>Macroprudential proposals for insurers</a:t>
            </a:r>
          </a:p>
          <a:p>
            <a:r>
              <a:rPr lang="en-US" dirty="0"/>
              <a:t>Insurers versus pension funds</a:t>
            </a:r>
          </a:p>
        </p:txBody>
      </p:sp>
      <p:sp>
        <p:nvSpPr>
          <p:cNvPr id="4" name="Segnaposto numero diapositiva 3"/>
          <p:cNvSpPr>
            <a:spLocks noGrp="1"/>
          </p:cNvSpPr>
          <p:nvPr>
            <p:ph type="sldNum" sz="quarter" idx="12"/>
          </p:nvPr>
        </p:nvSpPr>
        <p:spPr/>
        <p:txBody>
          <a:bodyPr/>
          <a:lstStyle/>
          <a:p>
            <a:fld id="{2BA1292A-03A9-4707-88A2-3F81F831B259}" type="slidenum">
              <a:rPr lang="it-IT" smtClean="0"/>
              <a:t>2</a:t>
            </a:fld>
            <a:endParaRPr lang="it-IT" dirty="0"/>
          </a:p>
        </p:txBody>
      </p:sp>
    </p:spTree>
    <p:extLst>
      <p:ext uri="{BB962C8B-B14F-4D97-AF65-F5344CB8AC3E}">
        <p14:creationId xmlns:p14="http://schemas.microsoft.com/office/powerpoint/2010/main" val="3962231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en-US" dirty="0"/>
              <a:t>Summary</a:t>
            </a:r>
            <a:endParaRPr lang="it-IT" dirty="0"/>
          </a:p>
        </p:txBody>
      </p:sp>
      <p:sp>
        <p:nvSpPr>
          <p:cNvPr id="3" name="Segnaposto contenuto 2"/>
          <p:cNvSpPr>
            <a:spLocks noGrp="1"/>
          </p:cNvSpPr>
          <p:nvPr>
            <p:ph idx="1"/>
          </p:nvPr>
        </p:nvSpPr>
        <p:spPr/>
        <p:txBody>
          <a:bodyPr>
            <a:normAutofit/>
          </a:bodyPr>
          <a:lstStyle/>
          <a:p>
            <a:r>
              <a:rPr lang="en-US" dirty="0">
                <a:solidFill>
                  <a:srgbClr val="7030A0"/>
                </a:solidFill>
              </a:rPr>
              <a:t>Models of systemic risk</a:t>
            </a:r>
          </a:p>
          <a:p>
            <a:pPr lvl="1"/>
            <a:r>
              <a:rPr lang="en-US" dirty="0"/>
              <a:t>Regulators accept insurance is different to banking, but still think insurance has some systemic relevance</a:t>
            </a:r>
          </a:p>
          <a:p>
            <a:pPr lvl="1"/>
            <a:r>
              <a:rPr lang="en-US" dirty="0"/>
              <a:t>Domino versus tsunami model</a:t>
            </a:r>
          </a:p>
          <a:p>
            <a:pPr lvl="1"/>
            <a:r>
              <a:rPr lang="en-US" dirty="0"/>
              <a:t>Activity-, entity- and behavior-based drivers </a:t>
            </a:r>
          </a:p>
          <a:p>
            <a:r>
              <a:rPr lang="en-US" dirty="0">
                <a:solidFill>
                  <a:srgbClr val="7030A0"/>
                </a:solidFill>
              </a:rPr>
              <a:t>Macroprudential proposals for insurers</a:t>
            </a:r>
          </a:p>
          <a:p>
            <a:pPr lvl="1"/>
            <a:r>
              <a:rPr lang="en-US" dirty="0"/>
              <a:t>A range of interested regulatory bodies</a:t>
            </a:r>
          </a:p>
          <a:p>
            <a:pPr lvl="1"/>
            <a:r>
              <a:rPr lang="en-US" dirty="0"/>
              <a:t>A recent flurry of proposals, but with many common strands</a:t>
            </a:r>
          </a:p>
          <a:p>
            <a:r>
              <a:rPr lang="en-US" dirty="0">
                <a:solidFill>
                  <a:srgbClr val="7030A0"/>
                </a:solidFill>
              </a:rPr>
              <a:t>Insurers versus pension funds</a:t>
            </a:r>
          </a:p>
          <a:p>
            <a:pPr lvl="1"/>
            <a:r>
              <a:rPr lang="en-US" dirty="0"/>
              <a:t>Pension funds usually considered </a:t>
            </a:r>
            <a:r>
              <a:rPr lang="en-US" dirty="0" err="1"/>
              <a:t>stabilisers</a:t>
            </a:r>
            <a:endParaRPr lang="en-US" dirty="0"/>
          </a:p>
          <a:p>
            <a:pPr lvl="1"/>
            <a:r>
              <a:rPr lang="en-US" dirty="0"/>
              <a:t>But maybe less true now than in the past, depth of analysis increasing</a:t>
            </a:r>
            <a:endParaRPr lang="it-IT" dirty="0"/>
          </a:p>
        </p:txBody>
      </p:sp>
      <p:sp>
        <p:nvSpPr>
          <p:cNvPr id="4" name="Segnaposto numero diapositiva 3"/>
          <p:cNvSpPr>
            <a:spLocks noGrp="1"/>
          </p:cNvSpPr>
          <p:nvPr>
            <p:ph type="sldNum" sz="quarter" idx="12"/>
          </p:nvPr>
        </p:nvSpPr>
        <p:spPr/>
        <p:txBody>
          <a:bodyPr/>
          <a:lstStyle/>
          <a:p>
            <a:fld id="{2BA1292A-03A9-4707-88A2-3F81F831B259}" type="slidenum">
              <a:rPr lang="it-IT" smtClean="0"/>
              <a:t>20</a:t>
            </a:fld>
            <a:endParaRPr lang="it-IT" dirty="0"/>
          </a:p>
        </p:txBody>
      </p:sp>
    </p:spTree>
    <p:extLst>
      <p:ext uri="{BB962C8B-B14F-4D97-AF65-F5344CB8AC3E}">
        <p14:creationId xmlns:p14="http://schemas.microsoft.com/office/powerpoint/2010/main" val="235551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it-IT" dirty="0"/>
              <a:t>Agenda</a:t>
            </a:r>
          </a:p>
        </p:txBody>
      </p:sp>
      <p:sp>
        <p:nvSpPr>
          <p:cNvPr id="3" name="Segnaposto contenuto 2"/>
          <p:cNvSpPr>
            <a:spLocks noGrp="1"/>
          </p:cNvSpPr>
          <p:nvPr>
            <p:ph idx="1"/>
          </p:nvPr>
        </p:nvSpPr>
        <p:spPr/>
        <p:txBody>
          <a:bodyPr/>
          <a:lstStyle/>
          <a:p>
            <a:endParaRPr lang="en-US" dirty="0"/>
          </a:p>
          <a:p>
            <a:endParaRPr lang="en-US" dirty="0"/>
          </a:p>
          <a:p>
            <a:r>
              <a:rPr lang="en-US" dirty="0"/>
              <a:t>Models of systemic risk</a:t>
            </a:r>
          </a:p>
          <a:p>
            <a:r>
              <a:rPr lang="en-US" dirty="0">
                <a:solidFill>
                  <a:schemeClr val="bg1">
                    <a:lumMod val="85000"/>
                  </a:schemeClr>
                </a:solidFill>
              </a:rPr>
              <a:t>Macroprudential proposals for insurers</a:t>
            </a:r>
          </a:p>
          <a:p>
            <a:r>
              <a:rPr lang="en-US" dirty="0">
                <a:solidFill>
                  <a:schemeClr val="bg1">
                    <a:lumMod val="85000"/>
                  </a:schemeClr>
                </a:solidFill>
              </a:rPr>
              <a:t>Insurers versus pension funds</a:t>
            </a:r>
          </a:p>
        </p:txBody>
      </p:sp>
      <p:sp>
        <p:nvSpPr>
          <p:cNvPr id="4" name="Segnaposto numero diapositiva 3"/>
          <p:cNvSpPr>
            <a:spLocks noGrp="1"/>
          </p:cNvSpPr>
          <p:nvPr>
            <p:ph type="sldNum" sz="quarter" idx="12"/>
          </p:nvPr>
        </p:nvSpPr>
        <p:spPr/>
        <p:txBody>
          <a:bodyPr/>
          <a:lstStyle/>
          <a:p>
            <a:fld id="{2BA1292A-03A9-4707-88A2-3F81F831B259}" type="slidenum">
              <a:rPr lang="it-IT" smtClean="0"/>
              <a:t>3</a:t>
            </a:fld>
            <a:endParaRPr lang="it-IT" dirty="0"/>
          </a:p>
        </p:txBody>
      </p:sp>
    </p:spTree>
    <p:extLst>
      <p:ext uri="{BB962C8B-B14F-4D97-AF65-F5344CB8AC3E}">
        <p14:creationId xmlns:p14="http://schemas.microsoft.com/office/powerpoint/2010/main" val="1389356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it-IT" dirty="0"/>
              <a:t>Background</a:t>
            </a:r>
          </a:p>
        </p:txBody>
      </p:sp>
      <p:sp>
        <p:nvSpPr>
          <p:cNvPr id="3" name="Segnaposto contenuto 2"/>
          <p:cNvSpPr>
            <a:spLocks noGrp="1"/>
          </p:cNvSpPr>
          <p:nvPr>
            <p:ph idx="1"/>
          </p:nvPr>
        </p:nvSpPr>
        <p:spPr/>
        <p:txBody>
          <a:bodyPr>
            <a:normAutofit/>
          </a:bodyPr>
          <a:lstStyle/>
          <a:p>
            <a:r>
              <a:rPr lang="en-US" dirty="0"/>
              <a:t>Systemic risk</a:t>
            </a:r>
          </a:p>
          <a:p>
            <a:pPr lvl="1"/>
            <a:r>
              <a:rPr lang="en-US" dirty="0"/>
              <a:t>Largely new term coined during 2007-09 Credit Crisis (the ‘Global Financial Crisis’)</a:t>
            </a:r>
          </a:p>
          <a:p>
            <a:pPr lvl="1"/>
            <a:r>
              <a:rPr lang="en-US" dirty="0"/>
              <a:t>Borrows from multiple disciplines and hence has multiple angles</a:t>
            </a:r>
          </a:p>
          <a:p>
            <a:r>
              <a:rPr lang="en-US" dirty="0"/>
              <a:t>Financial stability</a:t>
            </a:r>
          </a:p>
          <a:p>
            <a:pPr lvl="1"/>
            <a:r>
              <a:rPr lang="en-US" dirty="0"/>
              <a:t>The mandate given to bodies that have responsibility for mitigating systemic risk</a:t>
            </a:r>
          </a:p>
          <a:p>
            <a:pPr lvl="1"/>
            <a:r>
              <a:rPr lang="en-US" dirty="0"/>
              <a:t>E.g. Financial Stability Board (FSB, global), European Systemic Risk Board (ESRB, EU)</a:t>
            </a:r>
          </a:p>
          <a:p>
            <a:pPr lvl="1"/>
            <a:r>
              <a:rPr lang="en-US" dirty="0"/>
              <a:t>C.f. financial stability departments within e.g. EIOPA, BoE, ECB, Federal Reserve, IMF</a:t>
            </a:r>
          </a:p>
          <a:p>
            <a:r>
              <a:rPr lang="en-US" dirty="0"/>
              <a:t>Macroprudential regulation/policy</a:t>
            </a:r>
          </a:p>
          <a:p>
            <a:pPr lvl="1"/>
            <a:r>
              <a:rPr lang="en-US" dirty="0"/>
              <a:t>Regulation/policy that tries to tackle systemic risk and to foster financial stability</a:t>
            </a:r>
          </a:p>
        </p:txBody>
      </p:sp>
      <p:sp>
        <p:nvSpPr>
          <p:cNvPr id="4" name="Segnaposto numero diapositiva 3"/>
          <p:cNvSpPr>
            <a:spLocks noGrp="1"/>
          </p:cNvSpPr>
          <p:nvPr>
            <p:ph type="sldNum" sz="quarter" idx="12"/>
          </p:nvPr>
        </p:nvSpPr>
        <p:spPr/>
        <p:txBody>
          <a:bodyPr/>
          <a:lstStyle/>
          <a:p>
            <a:fld id="{2BA1292A-03A9-4707-88A2-3F81F831B259}" type="slidenum">
              <a:rPr lang="it-IT" smtClean="0"/>
              <a:t>4</a:t>
            </a:fld>
            <a:endParaRPr lang="it-IT" dirty="0"/>
          </a:p>
        </p:txBody>
      </p:sp>
    </p:spTree>
    <p:extLst>
      <p:ext uri="{BB962C8B-B14F-4D97-AF65-F5344CB8AC3E}">
        <p14:creationId xmlns:p14="http://schemas.microsoft.com/office/powerpoint/2010/main" val="1752816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en-US" dirty="0"/>
              <a:t>Historical context</a:t>
            </a:r>
            <a:endParaRPr lang="it-IT" dirty="0"/>
          </a:p>
        </p:txBody>
      </p:sp>
      <p:sp>
        <p:nvSpPr>
          <p:cNvPr id="3" name="Segnaposto contenuto 2"/>
          <p:cNvSpPr>
            <a:spLocks noGrp="1"/>
          </p:cNvSpPr>
          <p:nvPr>
            <p:ph idx="1"/>
          </p:nvPr>
        </p:nvSpPr>
        <p:spPr/>
        <p:txBody>
          <a:bodyPr>
            <a:normAutofit/>
          </a:bodyPr>
          <a:lstStyle/>
          <a:p>
            <a:r>
              <a:rPr lang="en-US" dirty="0"/>
              <a:t>Earlier systemic crises included e.g. Savings and Loans Crisis, 1929 Wall Street Crash, LTCM, Continental Illinois (‘Too Big To Fail’), LDC Debt Crisis, … </a:t>
            </a:r>
          </a:p>
          <a:p>
            <a:r>
              <a:rPr lang="en-US" dirty="0"/>
              <a:t>2007-2009 GFC particularly impacted the banking sector (and related areas such as ‘shadow banking’) as did many previous systemic crises</a:t>
            </a:r>
          </a:p>
          <a:p>
            <a:r>
              <a:rPr lang="en-US" dirty="0"/>
              <a:t>But regulators don’t think insurers are immune from systemic risk</a:t>
            </a:r>
          </a:p>
          <a:p>
            <a:pPr lvl="1"/>
            <a:r>
              <a:rPr lang="en-US" dirty="0"/>
              <a:t>C.f. AIG (although the insurance industry argue that its near failure wasn’t insurance related), some EU insurers during the GFC (particularly ones with significant CDO / CLO exposures) and e.g. ESRB December 2015 Report on systemic risks in the EU insurance sector (including exposure to long-term interest rates: ‘low for long’)</a:t>
            </a:r>
          </a:p>
          <a:p>
            <a:pPr lvl="1"/>
            <a:r>
              <a:rPr lang="en-US" dirty="0"/>
              <a:t>Ignoring possible ways in which systemic risks might influence, be magnified by or even possibly be created by insurers may focus too much on solving the last crisis rather than mitigating the next one</a:t>
            </a:r>
          </a:p>
          <a:p>
            <a:pPr lvl="1"/>
            <a:endParaRPr lang="en-US" dirty="0"/>
          </a:p>
        </p:txBody>
      </p:sp>
      <p:sp>
        <p:nvSpPr>
          <p:cNvPr id="4" name="Segnaposto numero diapositiva 3"/>
          <p:cNvSpPr>
            <a:spLocks noGrp="1"/>
          </p:cNvSpPr>
          <p:nvPr>
            <p:ph type="sldNum" sz="quarter" idx="12"/>
          </p:nvPr>
        </p:nvSpPr>
        <p:spPr/>
        <p:txBody>
          <a:bodyPr/>
          <a:lstStyle/>
          <a:p>
            <a:fld id="{2BA1292A-03A9-4707-88A2-3F81F831B259}" type="slidenum">
              <a:rPr lang="it-IT" smtClean="0"/>
              <a:t>5</a:t>
            </a:fld>
            <a:endParaRPr lang="it-IT" dirty="0"/>
          </a:p>
        </p:txBody>
      </p:sp>
    </p:spTree>
    <p:extLst>
      <p:ext uri="{BB962C8B-B14F-4D97-AF65-F5344CB8AC3E}">
        <p14:creationId xmlns:p14="http://schemas.microsoft.com/office/powerpoint/2010/main" val="2902771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en-US" dirty="0"/>
              <a:t>Different business models: banks vs. insurers</a:t>
            </a:r>
            <a:endParaRPr lang="it-IT" dirty="0"/>
          </a:p>
        </p:txBody>
      </p:sp>
      <p:sp>
        <p:nvSpPr>
          <p:cNvPr id="4" name="Segnaposto numero diapositiva 3"/>
          <p:cNvSpPr>
            <a:spLocks noGrp="1"/>
          </p:cNvSpPr>
          <p:nvPr>
            <p:ph type="sldNum" sz="quarter" idx="12"/>
          </p:nvPr>
        </p:nvSpPr>
        <p:spPr/>
        <p:txBody>
          <a:bodyPr/>
          <a:lstStyle/>
          <a:p>
            <a:fld id="{2BA1292A-03A9-4707-88A2-3F81F831B259}" type="slidenum">
              <a:rPr lang="it-IT" smtClean="0"/>
              <a:t>6</a:t>
            </a:fld>
            <a:endParaRPr lang="it-IT" dirty="0"/>
          </a:p>
        </p:txBody>
      </p:sp>
      <p:graphicFrame>
        <p:nvGraphicFramePr>
          <p:cNvPr id="7" name="Table 6">
            <a:extLst>
              <a:ext uri="{FF2B5EF4-FFF2-40B4-BE49-F238E27FC236}">
                <a16:creationId xmlns:a16="http://schemas.microsoft.com/office/drawing/2014/main" id="{017AE935-6643-4B1C-B683-1A36BD67BFEE}"/>
              </a:ext>
            </a:extLst>
          </p:cNvPr>
          <p:cNvGraphicFramePr>
            <a:graphicFrameLocks noGrp="1"/>
          </p:cNvGraphicFramePr>
          <p:nvPr>
            <p:extLst>
              <p:ext uri="{D42A27DB-BD31-4B8C-83A1-F6EECF244321}">
                <p14:modId xmlns:p14="http://schemas.microsoft.com/office/powerpoint/2010/main" val="2898417511"/>
              </p:ext>
            </p:extLst>
          </p:nvPr>
        </p:nvGraphicFramePr>
        <p:xfrm>
          <a:off x="1387010" y="1149108"/>
          <a:ext cx="9770134" cy="4319778"/>
        </p:xfrm>
        <a:graphic>
          <a:graphicData uri="http://schemas.openxmlformats.org/drawingml/2006/table">
            <a:tbl>
              <a:tblPr firstRow="1" firstCol="1" bandRow="1">
                <a:tableStyleId>{5C22544A-7EE6-4342-B048-85BDC9FD1C3A}</a:tableStyleId>
              </a:tblPr>
              <a:tblGrid>
                <a:gridCol w="3282364">
                  <a:extLst>
                    <a:ext uri="{9D8B030D-6E8A-4147-A177-3AD203B41FA5}">
                      <a16:colId xmlns:a16="http://schemas.microsoft.com/office/drawing/2014/main" val="3458994439"/>
                    </a:ext>
                  </a:extLst>
                </a:gridCol>
                <a:gridCol w="3167486">
                  <a:extLst>
                    <a:ext uri="{9D8B030D-6E8A-4147-A177-3AD203B41FA5}">
                      <a16:colId xmlns:a16="http://schemas.microsoft.com/office/drawing/2014/main" val="2700151270"/>
                    </a:ext>
                  </a:extLst>
                </a:gridCol>
                <a:gridCol w="3320284">
                  <a:extLst>
                    <a:ext uri="{9D8B030D-6E8A-4147-A177-3AD203B41FA5}">
                      <a16:colId xmlns:a16="http://schemas.microsoft.com/office/drawing/2014/main" val="1904556481"/>
                    </a:ext>
                  </a:extLst>
                </a:gridCol>
              </a:tblGrid>
              <a:tr h="33495">
                <a:tc>
                  <a:txBody>
                    <a:bodyPr/>
                    <a:lstStyle/>
                    <a:p>
                      <a:pPr>
                        <a:lnSpc>
                          <a:spcPct val="115000"/>
                        </a:lnSpc>
                        <a:spcAft>
                          <a:spcPts val="0"/>
                        </a:spcAft>
                      </a:pPr>
                      <a:r>
                        <a:rPr lang="en-GB" sz="2000" dirty="0">
                          <a:effectLst/>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00B0F0"/>
                    </a:solidFill>
                  </a:tcPr>
                </a:tc>
                <a:tc>
                  <a:txBody>
                    <a:bodyPr/>
                    <a:lstStyle/>
                    <a:p>
                      <a:pPr>
                        <a:lnSpc>
                          <a:spcPct val="115000"/>
                        </a:lnSpc>
                        <a:spcAft>
                          <a:spcPts val="0"/>
                        </a:spcAft>
                      </a:pPr>
                      <a:r>
                        <a:rPr lang="en-GB" sz="2000" dirty="0">
                          <a:effectLst/>
                        </a:rPr>
                        <a:t>Banks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solidFill>
                      <a:srgbClr val="00B0F0"/>
                    </a:solidFill>
                  </a:tcPr>
                </a:tc>
                <a:tc>
                  <a:txBody>
                    <a:bodyPr/>
                    <a:lstStyle/>
                    <a:p>
                      <a:pPr>
                        <a:lnSpc>
                          <a:spcPct val="115000"/>
                        </a:lnSpc>
                        <a:spcAft>
                          <a:spcPts val="0"/>
                        </a:spcAft>
                      </a:pPr>
                      <a:r>
                        <a:rPr lang="en-GB" sz="2000" dirty="0">
                          <a:effectLst/>
                        </a:rPr>
                        <a:t>Insurers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F0"/>
                    </a:solidFill>
                  </a:tcPr>
                </a:tc>
                <a:extLst>
                  <a:ext uri="{0D108BD9-81ED-4DB2-BD59-A6C34878D82A}">
                    <a16:rowId xmlns:a16="http://schemas.microsoft.com/office/drawing/2014/main" val="526596575"/>
                  </a:ext>
                </a:extLst>
              </a:tr>
              <a:tr h="94194">
                <a:tc>
                  <a:txBody>
                    <a:bodyPr/>
                    <a:lstStyle/>
                    <a:p>
                      <a:pPr>
                        <a:lnSpc>
                          <a:spcPct val="115000"/>
                        </a:lnSpc>
                        <a:spcAft>
                          <a:spcPts val="0"/>
                        </a:spcAft>
                      </a:pPr>
                      <a:r>
                        <a:rPr lang="en-GB" sz="1800" dirty="0">
                          <a:effectLst/>
                        </a:rPr>
                        <a:t>Monetary role industry mainly fulfils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solidFill>
                      <a:srgbClr val="00B0F0"/>
                    </a:solidFill>
                  </a:tcPr>
                </a:tc>
                <a:tc>
                  <a:txBody>
                    <a:bodyPr/>
                    <a:lstStyle/>
                    <a:p>
                      <a:pPr>
                        <a:lnSpc>
                          <a:spcPct val="115000"/>
                        </a:lnSpc>
                        <a:spcAft>
                          <a:spcPts val="0"/>
                        </a:spcAft>
                      </a:pPr>
                      <a:r>
                        <a:rPr lang="en-GB" sz="1800" dirty="0">
                          <a:effectLst/>
                        </a:rPr>
                        <a:t>A means of payment in exchange for goods and services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a:effectLst/>
                        </a:rPr>
                        <a:t>A store of value, permitting deferred consumption and smoothing</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37668218"/>
                  </a:ext>
                </a:extLst>
              </a:tr>
              <a:tr h="30143">
                <a:tc>
                  <a:txBody>
                    <a:bodyPr/>
                    <a:lstStyle/>
                    <a:p>
                      <a:pPr>
                        <a:lnSpc>
                          <a:spcPct val="115000"/>
                        </a:lnSpc>
                        <a:spcAft>
                          <a:spcPts val="0"/>
                        </a:spcAft>
                      </a:pPr>
                      <a:r>
                        <a:rPr lang="en-GB" sz="1800" dirty="0">
                          <a:effectLst/>
                        </a:rPr>
                        <a:t>Other roles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solidFill>
                      <a:srgbClr val="00B0F0"/>
                    </a:solidFill>
                  </a:tcPr>
                </a:tc>
                <a:tc>
                  <a:txBody>
                    <a:bodyPr/>
                    <a:lstStyle/>
                    <a:p>
                      <a:pPr>
                        <a:lnSpc>
                          <a:spcPct val="115000"/>
                        </a:lnSpc>
                        <a:spcAft>
                          <a:spcPts val="0"/>
                        </a:spcAft>
                      </a:pPr>
                      <a:r>
                        <a:rPr lang="en-GB" sz="1800" dirty="0">
                          <a:effectLst/>
                        </a:rPr>
                        <a:t>Financial services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a:effectLst/>
                        </a:rPr>
                        <a:t>Risk pooling</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81212805"/>
                  </a:ext>
                </a:extLst>
              </a:tr>
              <a:tr h="62168">
                <a:tc>
                  <a:txBody>
                    <a:bodyPr/>
                    <a:lstStyle/>
                    <a:p>
                      <a:pPr>
                        <a:lnSpc>
                          <a:spcPct val="115000"/>
                        </a:lnSpc>
                        <a:spcAft>
                          <a:spcPts val="0"/>
                        </a:spcAft>
                      </a:pPr>
                      <a:r>
                        <a:rPr lang="en-GB" sz="1800" dirty="0">
                          <a:effectLst/>
                        </a:rPr>
                        <a:t>Comparative advantage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solidFill>
                      <a:srgbClr val="00B0F0"/>
                    </a:solidFill>
                  </a:tcPr>
                </a:tc>
                <a:tc>
                  <a:txBody>
                    <a:bodyPr/>
                    <a:lstStyle/>
                    <a:p>
                      <a:pPr>
                        <a:lnSpc>
                          <a:spcPct val="115000"/>
                        </a:lnSpc>
                        <a:spcAft>
                          <a:spcPts val="0"/>
                        </a:spcAft>
                      </a:pPr>
                      <a:r>
                        <a:rPr lang="en-GB" sz="1800" dirty="0">
                          <a:effectLst/>
                        </a:rPr>
                        <a:t>Screen and finance short-term projects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dirty="0">
                          <a:effectLst/>
                        </a:rPr>
                        <a:t>(</a:t>
                      </a:r>
                      <a:r>
                        <a:rPr lang="en-GB" sz="1800" u="none" dirty="0">
                          <a:effectLst/>
                        </a:rPr>
                        <a:t>A</a:t>
                      </a:r>
                      <a:r>
                        <a:rPr lang="en-GB" sz="1800" dirty="0">
                          <a:effectLst/>
                        </a:rPr>
                        <a:t>s investors) invest long-term and gain from illiquidity premium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30201316"/>
                  </a:ext>
                </a:extLst>
              </a:tr>
              <a:tr h="94194">
                <a:tc>
                  <a:txBody>
                    <a:bodyPr/>
                    <a:lstStyle/>
                    <a:p>
                      <a:pPr>
                        <a:lnSpc>
                          <a:spcPct val="115000"/>
                        </a:lnSpc>
                        <a:spcAft>
                          <a:spcPts val="0"/>
                        </a:spcAft>
                      </a:pPr>
                      <a:r>
                        <a:rPr lang="en-GB" sz="1800" dirty="0">
                          <a:effectLst/>
                        </a:rPr>
                        <a:t>Core business activities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solidFill>
                      <a:srgbClr val="00B0F0"/>
                    </a:solidFill>
                  </a:tcPr>
                </a:tc>
                <a:tc>
                  <a:txBody>
                    <a:bodyPr/>
                    <a:lstStyle/>
                    <a:p>
                      <a:pPr>
                        <a:lnSpc>
                          <a:spcPct val="115000"/>
                        </a:lnSpc>
                        <a:spcAft>
                          <a:spcPts val="0"/>
                        </a:spcAft>
                      </a:pPr>
                      <a:r>
                        <a:rPr lang="en-GB" sz="1800" dirty="0">
                          <a:effectLst/>
                        </a:rPr>
                        <a:t>Largely asset-driven, often supported by leveraged balance sheets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dirty="0">
                          <a:effectLst/>
                        </a:rPr>
                        <a:t>Mainly liability-driven, less leveraged and often less exposed to ‘runs’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14042458"/>
                  </a:ext>
                </a:extLst>
              </a:tr>
              <a:tr h="62168">
                <a:tc>
                  <a:txBody>
                    <a:bodyPr/>
                    <a:lstStyle/>
                    <a:p>
                      <a:pPr>
                        <a:lnSpc>
                          <a:spcPct val="115000"/>
                        </a:lnSpc>
                        <a:spcAft>
                          <a:spcPts val="0"/>
                        </a:spcAft>
                      </a:pPr>
                      <a:r>
                        <a:rPr lang="en-GB" sz="1800" dirty="0">
                          <a:effectLst/>
                        </a:rPr>
                        <a:t>Exposure to systemic risk from any one firm?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solidFill>
                      <a:srgbClr val="00B0F0"/>
                    </a:solidFill>
                  </a:tcPr>
                </a:tc>
                <a:tc>
                  <a:txBody>
                    <a:bodyPr/>
                    <a:lstStyle/>
                    <a:p>
                      <a:pPr>
                        <a:lnSpc>
                          <a:spcPct val="115000"/>
                        </a:lnSpc>
                        <a:spcAft>
                          <a:spcPts val="0"/>
                        </a:spcAft>
                      </a:pPr>
                      <a:r>
                        <a:rPr lang="en-GB" sz="1800">
                          <a:effectLst/>
                        </a:rPr>
                        <a:t>Higher</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800" dirty="0">
                          <a:effectLst/>
                        </a:rPr>
                        <a:t>Lower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2647604"/>
                  </a:ext>
                </a:extLst>
              </a:tr>
              <a:tr h="62168">
                <a:tc>
                  <a:txBody>
                    <a:bodyPr/>
                    <a:lstStyle/>
                    <a:p>
                      <a:pPr>
                        <a:lnSpc>
                          <a:spcPct val="115000"/>
                        </a:lnSpc>
                        <a:spcAft>
                          <a:spcPts val="0"/>
                        </a:spcAft>
                      </a:pPr>
                      <a:r>
                        <a:rPr lang="en-GB" sz="1800" dirty="0">
                          <a:effectLst/>
                        </a:rPr>
                        <a:t>Risk that safety net costs fall on government?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00B0F0"/>
                    </a:solidFill>
                  </a:tcPr>
                </a:tc>
                <a:tc>
                  <a:txBody>
                    <a:bodyPr/>
                    <a:lstStyle/>
                    <a:p>
                      <a:pPr>
                        <a:lnSpc>
                          <a:spcPct val="115000"/>
                        </a:lnSpc>
                        <a:spcAft>
                          <a:spcPts val="0"/>
                        </a:spcAft>
                      </a:pPr>
                      <a:r>
                        <a:rPr lang="en-GB" sz="1800">
                          <a:effectLst/>
                        </a:rPr>
                        <a:t>Higher (more ‘essential’ to current economic activity)</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GB" sz="1800" dirty="0">
                          <a:effectLst/>
                        </a:rPr>
                        <a:t>Lower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1391351"/>
                  </a:ext>
                </a:extLst>
              </a:tr>
            </a:tbl>
          </a:graphicData>
        </a:graphic>
      </p:graphicFrame>
      <p:sp>
        <p:nvSpPr>
          <p:cNvPr id="5" name="TextBox 4">
            <a:extLst>
              <a:ext uri="{FF2B5EF4-FFF2-40B4-BE49-F238E27FC236}">
                <a16:creationId xmlns:a16="http://schemas.microsoft.com/office/drawing/2014/main" id="{D279B959-CF6F-452A-832B-C86C6813935A}"/>
              </a:ext>
            </a:extLst>
          </p:cNvPr>
          <p:cNvSpPr txBox="1"/>
          <p:nvPr/>
        </p:nvSpPr>
        <p:spPr>
          <a:xfrm>
            <a:off x="1387010" y="5590649"/>
            <a:ext cx="8534229" cy="276999"/>
          </a:xfrm>
          <a:prstGeom prst="rect">
            <a:avLst/>
          </a:prstGeom>
          <a:noFill/>
        </p:spPr>
        <p:txBody>
          <a:bodyPr wrap="square" rtlCol="0">
            <a:spAutoFit/>
          </a:bodyPr>
          <a:lstStyle/>
          <a:p>
            <a:r>
              <a:rPr lang="en-GB" sz="1200" dirty="0"/>
              <a:t>Source: Nematrian and Kemp (2017).  Systemic risk: A Practitioner’s Guide to Measurement, Management and Analysis</a:t>
            </a:r>
          </a:p>
        </p:txBody>
      </p:sp>
    </p:spTree>
    <p:extLst>
      <p:ext uri="{BB962C8B-B14F-4D97-AF65-F5344CB8AC3E}">
        <p14:creationId xmlns:p14="http://schemas.microsoft.com/office/powerpoint/2010/main" val="3726021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en-US" dirty="0"/>
              <a:t>Models of systemic risk</a:t>
            </a:r>
            <a:endParaRPr lang="it-IT" dirty="0"/>
          </a:p>
        </p:txBody>
      </p:sp>
      <p:sp>
        <p:nvSpPr>
          <p:cNvPr id="4" name="Segnaposto numero diapositiva 3"/>
          <p:cNvSpPr>
            <a:spLocks noGrp="1"/>
          </p:cNvSpPr>
          <p:nvPr>
            <p:ph type="sldNum" sz="quarter" idx="12"/>
          </p:nvPr>
        </p:nvSpPr>
        <p:spPr/>
        <p:txBody>
          <a:bodyPr/>
          <a:lstStyle/>
          <a:p>
            <a:fld id="{2BA1292A-03A9-4707-88A2-3F81F831B259}" type="slidenum">
              <a:rPr lang="it-IT" smtClean="0"/>
              <a:t>7</a:t>
            </a:fld>
            <a:endParaRPr lang="it-IT" dirty="0"/>
          </a:p>
        </p:txBody>
      </p:sp>
      <p:pic>
        <p:nvPicPr>
          <p:cNvPr id="7" name="Picture 6">
            <a:extLst>
              <a:ext uri="{FF2B5EF4-FFF2-40B4-BE49-F238E27FC236}">
                <a16:creationId xmlns:a16="http://schemas.microsoft.com/office/drawing/2014/main" id="{88F1B8EE-FAAA-47C1-BF4C-81FFC81B2E2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575560" y="930729"/>
            <a:ext cx="7482840" cy="4344550"/>
          </a:xfrm>
          <a:prstGeom prst="rect">
            <a:avLst/>
          </a:prstGeom>
          <a:noFill/>
          <a:ln>
            <a:noFill/>
          </a:ln>
        </p:spPr>
      </p:pic>
      <p:sp>
        <p:nvSpPr>
          <p:cNvPr id="8" name="TextBox 7">
            <a:extLst>
              <a:ext uri="{FF2B5EF4-FFF2-40B4-BE49-F238E27FC236}">
                <a16:creationId xmlns:a16="http://schemas.microsoft.com/office/drawing/2014/main" id="{144739C1-C44D-463D-9FE5-4BAA40A3D96C}"/>
              </a:ext>
            </a:extLst>
          </p:cNvPr>
          <p:cNvSpPr txBox="1"/>
          <p:nvPr/>
        </p:nvSpPr>
        <p:spPr>
          <a:xfrm>
            <a:off x="3494053" y="5493846"/>
            <a:ext cx="5584892" cy="553998"/>
          </a:xfrm>
          <a:prstGeom prst="rect">
            <a:avLst/>
          </a:prstGeom>
          <a:noFill/>
        </p:spPr>
        <p:txBody>
          <a:bodyPr wrap="square" rtlCol="0">
            <a:spAutoFit/>
          </a:bodyPr>
          <a:lstStyle/>
          <a:p>
            <a:r>
              <a:rPr lang="en-GB" sz="1000" dirty="0"/>
              <a:t>Source: </a:t>
            </a:r>
            <a:r>
              <a:rPr lang="en-US" sz="1000" dirty="0"/>
              <a:t>Nematrian </a:t>
            </a:r>
            <a:r>
              <a:rPr lang="en-GB" sz="1000" dirty="0"/>
              <a:t>and Kemp (2017).  Systemic risk: A Practitioner’s Guide to Measurement, Management and Analysis</a:t>
            </a:r>
            <a:r>
              <a:rPr lang="en-US" sz="1000" dirty="0"/>
              <a:t>. Adapted from IMF (2016). Global Financial Stability Report, April 2016, Chapter 3: The Insurance Sector - Trends and Systemic Risk Implications</a:t>
            </a:r>
            <a:endParaRPr lang="en-GB" sz="1000" i="1" dirty="0"/>
          </a:p>
        </p:txBody>
      </p:sp>
    </p:spTree>
    <p:extLst>
      <p:ext uri="{BB962C8B-B14F-4D97-AF65-F5344CB8AC3E}">
        <p14:creationId xmlns:p14="http://schemas.microsoft.com/office/powerpoint/2010/main" val="1743471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it-IT" dirty="0"/>
              <a:t>Agenda</a:t>
            </a:r>
          </a:p>
        </p:txBody>
      </p:sp>
      <p:sp>
        <p:nvSpPr>
          <p:cNvPr id="3" name="Segnaposto contenuto 2"/>
          <p:cNvSpPr>
            <a:spLocks noGrp="1"/>
          </p:cNvSpPr>
          <p:nvPr>
            <p:ph idx="1"/>
          </p:nvPr>
        </p:nvSpPr>
        <p:spPr/>
        <p:txBody>
          <a:bodyPr/>
          <a:lstStyle/>
          <a:p>
            <a:endParaRPr lang="en-US" dirty="0"/>
          </a:p>
          <a:p>
            <a:endParaRPr lang="en-US" dirty="0"/>
          </a:p>
          <a:p>
            <a:r>
              <a:rPr lang="en-US" dirty="0">
                <a:solidFill>
                  <a:schemeClr val="bg1">
                    <a:lumMod val="85000"/>
                  </a:schemeClr>
                </a:solidFill>
              </a:rPr>
              <a:t>Models of systemic risk</a:t>
            </a:r>
          </a:p>
          <a:p>
            <a:r>
              <a:rPr lang="en-US" dirty="0"/>
              <a:t>Macroprudential proposals for insurers</a:t>
            </a:r>
          </a:p>
          <a:p>
            <a:r>
              <a:rPr lang="en-US" dirty="0">
                <a:solidFill>
                  <a:schemeClr val="bg1">
                    <a:lumMod val="85000"/>
                  </a:schemeClr>
                </a:solidFill>
              </a:rPr>
              <a:t>Insurers versus pension funds</a:t>
            </a:r>
          </a:p>
        </p:txBody>
      </p:sp>
      <p:sp>
        <p:nvSpPr>
          <p:cNvPr id="4" name="Segnaposto numero diapositiva 3"/>
          <p:cNvSpPr>
            <a:spLocks noGrp="1"/>
          </p:cNvSpPr>
          <p:nvPr>
            <p:ph type="sldNum" sz="quarter" idx="12"/>
          </p:nvPr>
        </p:nvSpPr>
        <p:spPr/>
        <p:txBody>
          <a:bodyPr/>
          <a:lstStyle/>
          <a:p>
            <a:fld id="{2BA1292A-03A9-4707-88A2-3F81F831B259}" type="slidenum">
              <a:rPr lang="it-IT" smtClean="0"/>
              <a:t>8</a:t>
            </a:fld>
            <a:endParaRPr lang="it-IT" dirty="0"/>
          </a:p>
        </p:txBody>
      </p:sp>
    </p:spTree>
    <p:extLst>
      <p:ext uri="{BB962C8B-B14F-4D97-AF65-F5344CB8AC3E}">
        <p14:creationId xmlns:p14="http://schemas.microsoft.com/office/powerpoint/2010/main" val="2363241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755903"/>
          </a:xfrm>
        </p:spPr>
        <p:txBody>
          <a:bodyPr/>
          <a:lstStyle/>
          <a:p>
            <a:r>
              <a:rPr lang="en-US" dirty="0"/>
              <a:t>European Systemic Risk Board (ESRB)</a:t>
            </a:r>
            <a:endParaRPr lang="it-IT" dirty="0"/>
          </a:p>
        </p:txBody>
      </p:sp>
      <p:sp>
        <p:nvSpPr>
          <p:cNvPr id="3" name="Segnaposto contenuto 2"/>
          <p:cNvSpPr>
            <a:spLocks noGrp="1"/>
          </p:cNvSpPr>
          <p:nvPr>
            <p:ph idx="1"/>
          </p:nvPr>
        </p:nvSpPr>
        <p:spPr/>
        <p:txBody>
          <a:bodyPr>
            <a:normAutofit/>
          </a:bodyPr>
          <a:lstStyle/>
          <a:p>
            <a:r>
              <a:rPr lang="en-US" dirty="0"/>
              <a:t>ESRB set up by EU Regulation in December 2010 in response to GFC</a:t>
            </a:r>
          </a:p>
          <a:p>
            <a:pPr lvl="1"/>
            <a:r>
              <a:rPr lang="en-US" dirty="0"/>
              <a:t>Part of the European System of Financial Supervision (ESFS) along with EBA, ESMA and EIOPA</a:t>
            </a:r>
          </a:p>
          <a:p>
            <a:r>
              <a:rPr lang="en-US" dirty="0"/>
              <a:t>Responsible for macroprudential oversight of EU financial system and the prevention and mitigation of systemic risk. Operates primarily by persuasion:</a:t>
            </a:r>
          </a:p>
          <a:p>
            <a:pPr lvl="1"/>
            <a:r>
              <a:rPr lang="en-US" dirty="0"/>
              <a:t>Its General Board is currently chaired by Mario Draghi (ECB president)</a:t>
            </a:r>
          </a:p>
          <a:p>
            <a:pPr lvl="1"/>
            <a:r>
              <a:rPr lang="en-US" dirty="0"/>
              <a:t>Other permanent representatives include national central bank governors, chairs of EU sectoral supervisory bodies (EBA, ESMA, EIOPA), a representative of the EU Commission, Chairs and two Vice-chairs of the ESRB’s Advisory Scientific Committee and Chair of the ESRB’s Advisory Technical Committee</a:t>
            </a:r>
          </a:p>
          <a:p>
            <a:pPr lvl="1"/>
            <a:r>
              <a:rPr lang="en-US" dirty="0"/>
              <a:t>Insurers and pension funds therefore more likely to interact with EIOPA or national supervisory authorities</a:t>
            </a:r>
          </a:p>
          <a:p>
            <a:endParaRPr lang="en-US" dirty="0"/>
          </a:p>
        </p:txBody>
      </p:sp>
      <p:sp>
        <p:nvSpPr>
          <p:cNvPr id="4" name="Segnaposto numero diapositiva 3"/>
          <p:cNvSpPr>
            <a:spLocks noGrp="1"/>
          </p:cNvSpPr>
          <p:nvPr>
            <p:ph type="sldNum" sz="quarter" idx="12"/>
          </p:nvPr>
        </p:nvSpPr>
        <p:spPr/>
        <p:txBody>
          <a:bodyPr/>
          <a:lstStyle/>
          <a:p>
            <a:fld id="{2BA1292A-03A9-4707-88A2-3F81F831B259}" type="slidenum">
              <a:rPr lang="it-IT" smtClean="0"/>
              <a:t>9</a:t>
            </a:fld>
            <a:endParaRPr lang="it-IT" dirty="0"/>
          </a:p>
        </p:txBody>
      </p:sp>
    </p:spTree>
    <p:extLst>
      <p:ext uri="{BB962C8B-B14F-4D97-AF65-F5344CB8AC3E}">
        <p14:creationId xmlns:p14="http://schemas.microsoft.com/office/powerpoint/2010/main" val="692542285"/>
      </p:ext>
    </p:extLst>
  </p:cSld>
  <p:clrMapOvr>
    <a:masterClrMapping/>
  </p:clrMapOvr>
</p:sld>
</file>

<file path=ppt/theme/theme1.xml><?xml version="1.0" encoding="utf-8"?>
<a:theme xmlns:a="http://schemas.openxmlformats.org/drawingml/2006/main" name="Tema di Office">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407</TotalTime>
  <Words>1902</Words>
  <Application>Microsoft Office PowerPoint</Application>
  <PresentationFormat>Widescreen</PresentationFormat>
  <Paragraphs>294</Paragraphs>
  <Slides>20</Slides>
  <Notes>20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20</vt:i4>
      </vt:variant>
    </vt:vector>
  </HeadingPairs>
  <TitlesOfParts>
    <vt:vector size="26" baseType="lpstr">
      <vt:lpstr>Arial</vt:lpstr>
      <vt:lpstr>Arial</vt:lpstr>
      <vt:lpstr>Calibri</vt:lpstr>
      <vt:lpstr>Calibri Light</vt:lpstr>
      <vt:lpstr>Georgia</vt:lpstr>
      <vt:lpstr>Tema di Office</vt:lpstr>
      <vt:lpstr>Current financial stability initiatives relating to insurers and pension funds</vt:lpstr>
      <vt:lpstr>Agenda</vt:lpstr>
      <vt:lpstr>Agenda</vt:lpstr>
      <vt:lpstr>Background</vt:lpstr>
      <vt:lpstr>Historical context</vt:lpstr>
      <vt:lpstr>Different business models: banks vs. insurers</vt:lpstr>
      <vt:lpstr>Models of systemic risk</vt:lpstr>
      <vt:lpstr>Agenda</vt:lpstr>
      <vt:lpstr>European Systemic Risk Board (ESRB)</vt:lpstr>
      <vt:lpstr>ESRB (November 2018)</vt:lpstr>
      <vt:lpstr>EIOPA</vt:lpstr>
      <vt:lpstr>EIOPA observations</vt:lpstr>
      <vt:lpstr>EIOPA (March 2019)</vt:lpstr>
      <vt:lpstr>IAIS (November 2018)</vt:lpstr>
      <vt:lpstr>IAIS Overview of supervisory policy measures</vt:lpstr>
      <vt:lpstr>Agenda</vt:lpstr>
      <vt:lpstr>Pension fund interaction with systemic risk (1)</vt:lpstr>
      <vt:lpstr>Pension fund interaction with systemic risk (2)</vt:lpstr>
      <vt:lpstr>For now (in EU)</vt:lpstr>
      <vt:lpstr>Summary</vt:lpstr>
    </vt:vector>
  </TitlesOfParts>
  <Company>GBS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Alfieri Cristina</dc:creator>
  <cp:keywords>Public</cp:keywords>
  <cp:lastModifiedBy>Giampaolo Crenca</cp:lastModifiedBy>
  <cp:revision>75</cp:revision>
  <cp:lastPrinted>2019-05-08T07:51:13Z</cp:lastPrinted>
  <dcterms:created xsi:type="dcterms:W3CDTF">2018-10-12T10:26:33Z</dcterms:created>
  <dcterms:modified xsi:type="dcterms:W3CDTF">2019-05-09T06:20:10Z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27429932-283b-412a-8fe8-e7d3608de0d5</vt:lpwstr>
  </property>
  <property fmtid="{D5CDD505-2E9C-101B-9397-08002B2CF9AE}" pid="3" name="Classification">
    <vt:lpwstr>Public</vt:lpwstr>
  </property>
</Properties>
</file>