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10693400" cy="7562850"/>
  <p:notesSz cx="10693400" cy="756285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5" d="100"/>
          <a:sy n="95" d="100"/>
        </p:scale>
        <p:origin x="1602" y="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005" y="2344483"/>
            <a:ext cx="9089390" cy="15881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4235196"/>
            <a:ext cx="7485380" cy="18907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12/4/2024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200" b="1" i="0">
                <a:solidFill>
                  <a:srgbClr val="FF000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12/4/2024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200" b="1" i="0">
                <a:solidFill>
                  <a:srgbClr val="FF000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34670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507101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12/4/2024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200" b="1" i="0">
                <a:solidFill>
                  <a:srgbClr val="FF000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12/4/2024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12/4/2024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81227" y="605687"/>
            <a:ext cx="9330944" cy="16992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1" i="0">
                <a:solidFill>
                  <a:srgbClr val="FF000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706627" y="2696997"/>
            <a:ext cx="9280144" cy="29489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635756" y="7033450"/>
            <a:ext cx="3421888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34670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12/4/2024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699248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welforum.it/punti-unici-di-accesso-per-non-autosufficienti/" TargetMode="External"/><Relationship Id="rId2" Type="http://schemas.openxmlformats.org/officeDocument/2006/relationships/slide" Target="slide18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" Target="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06627" y="605687"/>
            <a:ext cx="9099550" cy="545846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 marR="5080" algn="just">
              <a:lnSpc>
                <a:spcPct val="124600"/>
              </a:lnSpc>
              <a:spcBef>
                <a:spcPts val="110"/>
              </a:spcBef>
            </a:pPr>
            <a:r>
              <a:rPr sz="2200" b="1" spc="-5" dirty="0">
                <a:latin typeface="Arial"/>
                <a:cs typeface="Arial"/>
              </a:rPr>
              <a:t>La</a:t>
            </a:r>
            <a:r>
              <a:rPr sz="2200" b="1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non</a:t>
            </a:r>
            <a:r>
              <a:rPr sz="2200" b="1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autosufficienza</a:t>
            </a:r>
            <a:r>
              <a:rPr sz="2200" b="1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degli</a:t>
            </a:r>
            <a:r>
              <a:rPr sz="2200" b="1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anziani</a:t>
            </a:r>
            <a:r>
              <a:rPr sz="2200" b="1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è</a:t>
            </a:r>
            <a:r>
              <a:rPr sz="2200" b="1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uno</a:t>
            </a:r>
            <a:r>
              <a:rPr sz="2200" b="1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“tsunami</a:t>
            </a:r>
            <a:r>
              <a:rPr sz="2200" b="1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di</a:t>
            </a:r>
            <a:r>
              <a:rPr sz="2200" b="1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lungo </a:t>
            </a:r>
            <a:r>
              <a:rPr sz="2200" b="1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periodo”</a:t>
            </a:r>
            <a:r>
              <a:rPr sz="2200" b="1" spc="-114" dirty="0">
                <a:latin typeface="Arial"/>
                <a:cs typeface="Arial"/>
              </a:rPr>
              <a:t> </a:t>
            </a:r>
            <a:r>
              <a:rPr sz="2200" b="1" spc="-10" dirty="0">
                <a:latin typeface="Arial"/>
                <a:cs typeface="Arial"/>
              </a:rPr>
              <a:t>che</a:t>
            </a:r>
            <a:r>
              <a:rPr sz="2200" b="1" spc="-110" dirty="0">
                <a:latin typeface="Arial"/>
                <a:cs typeface="Arial"/>
              </a:rPr>
              <a:t> </a:t>
            </a:r>
            <a:r>
              <a:rPr sz="2200" b="1" spc="-5" dirty="0">
                <a:solidFill>
                  <a:srgbClr val="FF0000"/>
                </a:solidFill>
                <a:latin typeface="Arial"/>
                <a:cs typeface="Arial"/>
              </a:rPr>
              <a:t>ha</a:t>
            </a:r>
            <a:r>
              <a:rPr sz="2200" b="1" spc="-114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200" b="1" spc="-5" dirty="0">
                <a:solidFill>
                  <a:srgbClr val="FF0000"/>
                </a:solidFill>
                <a:latin typeface="Arial"/>
                <a:cs typeface="Arial"/>
              </a:rPr>
              <a:t>già</a:t>
            </a:r>
            <a:r>
              <a:rPr sz="2200" b="1" spc="-12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200" b="1" spc="-5" dirty="0">
                <a:solidFill>
                  <a:srgbClr val="FF0000"/>
                </a:solidFill>
                <a:latin typeface="Arial"/>
                <a:cs typeface="Arial"/>
              </a:rPr>
              <a:t>travolto</a:t>
            </a:r>
            <a:r>
              <a:rPr sz="2200" b="1" spc="-12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200" b="1" spc="-5" dirty="0">
                <a:solidFill>
                  <a:srgbClr val="FF0000"/>
                </a:solidFill>
                <a:latin typeface="Arial"/>
                <a:cs typeface="Arial"/>
              </a:rPr>
              <a:t>la</a:t>
            </a:r>
            <a:r>
              <a:rPr sz="2200" b="1" spc="-12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200" b="1" spc="-5" dirty="0">
                <a:solidFill>
                  <a:srgbClr val="FF0000"/>
                </a:solidFill>
                <a:latin typeface="Arial"/>
                <a:cs typeface="Arial"/>
              </a:rPr>
              <a:t>capacità</a:t>
            </a:r>
            <a:r>
              <a:rPr sz="2200" b="1" spc="-114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200" b="1" spc="-5" dirty="0">
                <a:solidFill>
                  <a:srgbClr val="FF0000"/>
                </a:solidFill>
                <a:latin typeface="Arial"/>
                <a:cs typeface="Arial"/>
              </a:rPr>
              <a:t>del</a:t>
            </a:r>
            <a:r>
              <a:rPr sz="2200" b="1" spc="-12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200" b="1" spc="-5" dirty="0">
                <a:solidFill>
                  <a:srgbClr val="FF0000"/>
                </a:solidFill>
                <a:latin typeface="Arial"/>
                <a:cs typeface="Arial"/>
              </a:rPr>
              <a:t>welfare</a:t>
            </a:r>
            <a:r>
              <a:rPr sz="2200" b="1" spc="-12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200" b="1" spc="-5" dirty="0">
                <a:solidFill>
                  <a:srgbClr val="FF0000"/>
                </a:solidFill>
                <a:latin typeface="Arial"/>
                <a:cs typeface="Arial"/>
              </a:rPr>
              <a:t>di</a:t>
            </a:r>
            <a:r>
              <a:rPr sz="2200" b="1" spc="-114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200" b="1" spc="-5" dirty="0">
                <a:solidFill>
                  <a:srgbClr val="FF0000"/>
                </a:solidFill>
                <a:latin typeface="Arial"/>
                <a:cs typeface="Arial"/>
              </a:rPr>
              <a:t>fornire</a:t>
            </a:r>
            <a:r>
              <a:rPr sz="2200" b="1" spc="-12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200" b="1" spc="-5" dirty="0">
                <a:solidFill>
                  <a:srgbClr val="FF0000"/>
                </a:solidFill>
                <a:latin typeface="Arial"/>
                <a:cs typeface="Arial"/>
              </a:rPr>
              <a:t>sostegni </a:t>
            </a:r>
            <a:r>
              <a:rPr sz="2200" b="1" spc="-60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200" b="1" spc="-5" dirty="0">
                <a:solidFill>
                  <a:srgbClr val="FF0000"/>
                </a:solidFill>
                <a:latin typeface="Arial"/>
                <a:cs typeface="Arial"/>
              </a:rPr>
              <a:t>adeguati,</a:t>
            </a:r>
            <a:r>
              <a:rPr sz="2200" b="1" spc="59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il</a:t>
            </a:r>
            <a:r>
              <a:rPr sz="2200" b="1" spc="585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che</a:t>
            </a:r>
            <a:r>
              <a:rPr sz="2200" b="1" spc="595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produce</a:t>
            </a:r>
            <a:r>
              <a:rPr sz="2200" b="1" spc="590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sofferenze</a:t>
            </a:r>
            <a:r>
              <a:rPr sz="2200" b="1" spc="585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gravi</a:t>
            </a:r>
            <a:r>
              <a:rPr sz="2200" b="1" spc="590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in</a:t>
            </a:r>
            <a:r>
              <a:rPr sz="2200" b="1" spc="585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almeno</a:t>
            </a:r>
            <a:r>
              <a:rPr sz="2200" b="1" spc="585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3</a:t>
            </a:r>
            <a:r>
              <a:rPr sz="2200" b="1" spc="585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milioni</a:t>
            </a:r>
            <a:r>
              <a:rPr sz="2200" b="1" spc="590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di </a:t>
            </a:r>
            <a:r>
              <a:rPr sz="2200" b="1" spc="-600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famiglie.</a:t>
            </a:r>
            <a:r>
              <a:rPr sz="2200" b="1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Qui</a:t>
            </a:r>
            <a:r>
              <a:rPr sz="2200" b="1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non</a:t>
            </a:r>
            <a:r>
              <a:rPr sz="2200" b="1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propongo</a:t>
            </a:r>
            <a:r>
              <a:rPr sz="2200" b="1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dati</a:t>
            </a:r>
            <a:r>
              <a:rPr sz="2200" b="1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sul</a:t>
            </a:r>
            <a:r>
              <a:rPr sz="2200" b="1" dirty="0">
                <a:latin typeface="Arial"/>
                <a:cs typeface="Arial"/>
              </a:rPr>
              <a:t> tema</a:t>
            </a:r>
            <a:r>
              <a:rPr sz="2200" b="1" spc="5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(peraltro</a:t>
            </a:r>
            <a:r>
              <a:rPr sz="2200" b="1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facilmente </a:t>
            </a:r>
            <a:r>
              <a:rPr sz="2200" b="1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reperibili), ma segnalo </a:t>
            </a:r>
            <a:r>
              <a:rPr sz="2200" b="1" spc="-5" dirty="0">
                <a:solidFill>
                  <a:srgbClr val="FF0000"/>
                </a:solidFill>
                <a:latin typeface="Arial"/>
                <a:cs typeface="Arial"/>
              </a:rPr>
              <a:t>alcuni snodi ineludibili (tra i molti </a:t>
            </a:r>
            <a:r>
              <a:rPr sz="2200" b="1" dirty="0">
                <a:solidFill>
                  <a:srgbClr val="FF0000"/>
                </a:solidFill>
                <a:latin typeface="Arial"/>
                <a:cs typeface="Arial"/>
              </a:rPr>
              <a:t>possibili), </a:t>
            </a:r>
            <a:r>
              <a:rPr sz="2200" b="1" spc="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200" b="1" spc="-5" dirty="0">
                <a:solidFill>
                  <a:srgbClr val="FF0000"/>
                </a:solidFill>
                <a:latin typeface="Arial"/>
                <a:cs typeface="Arial"/>
              </a:rPr>
              <a:t>con riferimento al solo welfare </a:t>
            </a:r>
            <a:r>
              <a:rPr sz="2200" b="1" dirty="0">
                <a:solidFill>
                  <a:srgbClr val="FF0000"/>
                </a:solidFill>
                <a:latin typeface="Arial"/>
                <a:cs typeface="Arial"/>
              </a:rPr>
              <a:t>pubblico. </a:t>
            </a:r>
            <a:r>
              <a:rPr sz="2200" b="1" spc="-5" dirty="0">
                <a:latin typeface="Arial"/>
                <a:cs typeface="Arial"/>
              </a:rPr>
              <a:t>Anche considerando che </a:t>
            </a:r>
            <a:r>
              <a:rPr sz="2200" b="1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devono essere attuate due </a:t>
            </a:r>
            <a:r>
              <a:rPr sz="2200" b="1" dirty="0">
                <a:latin typeface="Arial"/>
                <a:cs typeface="Arial"/>
              </a:rPr>
              <a:t>recenti </a:t>
            </a:r>
            <a:r>
              <a:rPr sz="2200" b="1" spc="-5" dirty="0">
                <a:latin typeface="Arial"/>
                <a:cs typeface="Arial"/>
              </a:rPr>
              <a:t>“riforme”: per le persone con </a:t>
            </a:r>
            <a:r>
              <a:rPr sz="2200" b="1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disabilità</a:t>
            </a:r>
            <a:r>
              <a:rPr sz="2200" b="1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(legge</a:t>
            </a:r>
            <a:r>
              <a:rPr sz="2200" b="1" dirty="0">
                <a:latin typeface="Arial"/>
                <a:cs typeface="Arial"/>
              </a:rPr>
              <a:t> 227/21) </a:t>
            </a:r>
            <a:r>
              <a:rPr sz="2200" b="1" spc="-5" dirty="0">
                <a:latin typeface="Arial"/>
                <a:cs typeface="Arial"/>
              </a:rPr>
              <a:t>e</a:t>
            </a:r>
            <a:r>
              <a:rPr sz="2200" b="1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per gli</a:t>
            </a:r>
            <a:r>
              <a:rPr sz="2200" b="1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anziani (legge</a:t>
            </a:r>
            <a:r>
              <a:rPr sz="2200" b="1" spc="25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33/2023).</a:t>
            </a:r>
            <a:endParaRPr sz="2200">
              <a:latin typeface="Arial"/>
              <a:cs typeface="Arial"/>
            </a:endParaRPr>
          </a:p>
          <a:p>
            <a:pPr marL="12700" marR="6350" algn="just">
              <a:lnSpc>
                <a:spcPct val="124500"/>
              </a:lnSpc>
              <a:spcBef>
                <a:spcPts val="5"/>
              </a:spcBef>
            </a:pPr>
            <a:r>
              <a:rPr sz="2200" b="1" spc="-5" dirty="0">
                <a:latin typeface="Arial"/>
                <a:cs typeface="Arial"/>
              </a:rPr>
              <a:t>Segnalo</a:t>
            </a:r>
            <a:r>
              <a:rPr sz="2200" b="1" spc="-35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dunque</a:t>
            </a:r>
            <a:r>
              <a:rPr sz="2200" b="1" spc="-35" dirty="0">
                <a:latin typeface="Arial"/>
                <a:cs typeface="Arial"/>
              </a:rPr>
              <a:t> </a:t>
            </a:r>
            <a:r>
              <a:rPr sz="2200" b="1" spc="-5" dirty="0">
                <a:solidFill>
                  <a:srgbClr val="FF0000"/>
                </a:solidFill>
                <a:latin typeface="Arial"/>
                <a:cs typeface="Arial"/>
              </a:rPr>
              <a:t>tre</a:t>
            </a:r>
            <a:r>
              <a:rPr sz="2200" b="1" spc="-3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200" b="1" spc="-5" dirty="0">
                <a:solidFill>
                  <a:srgbClr val="FF0000"/>
                </a:solidFill>
                <a:latin typeface="Arial"/>
                <a:cs typeface="Arial"/>
              </a:rPr>
              <a:t>questioni</a:t>
            </a:r>
            <a:r>
              <a:rPr sz="2200" b="1" spc="-3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non</a:t>
            </a:r>
            <a:r>
              <a:rPr sz="2200" b="1" spc="-35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ben</a:t>
            </a:r>
            <a:r>
              <a:rPr sz="2200" b="1" spc="-35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affrontate</a:t>
            </a:r>
            <a:r>
              <a:rPr sz="2200" b="1" spc="-40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in</a:t>
            </a:r>
            <a:r>
              <a:rPr sz="2200" b="1" spc="-35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queste</a:t>
            </a:r>
            <a:r>
              <a:rPr sz="2200" b="1" spc="-35" dirty="0">
                <a:latin typeface="Arial"/>
                <a:cs typeface="Arial"/>
              </a:rPr>
              <a:t> </a:t>
            </a:r>
            <a:r>
              <a:rPr sz="2200" b="1" dirty="0">
                <a:latin typeface="Arial"/>
                <a:cs typeface="Arial"/>
              </a:rPr>
              <a:t>riforme;</a:t>
            </a:r>
            <a:r>
              <a:rPr sz="2200" b="1" spc="-40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e </a:t>
            </a:r>
            <a:r>
              <a:rPr sz="2200" b="1" spc="-600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suggerisco</a:t>
            </a:r>
            <a:r>
              <a:rPr sz="2200" b="1" spc="5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anche</a:t>
            </a:r>
            <a:r>
              <a:rPr sz="2200" b="1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alcune</a:t>
            </a:r>
            <a:r>
              <a:rPr sz="2200" b="1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proposte</a:t>
            </a:r>
            <a:r>
              <a:rPr sz="2200" b="1" spc="20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:</a:t>
            </a:r>
            <a:endParaRPr sz="2200">
              <a:latin typeface="Arial"/>
              <a:cs typeface="Arial"/>
            </a:endParaRPr>
          </a:p>
          <a:p>
            <a:pPr marL="462280" indent="-450215">
              <a:lnSpc>
                <a:spcPct val="100000"/>
              </a:lnSpc>
              <a:spcBef>
                <a:spcPts val="645"/>
              </a:spcBef>
              <a:buAutoNum type="arabicParenR"/>
              <a:tabLst>
                <a:tab pos="462280" algn="l"/>
                <a:tab pos="462915" algn="l"/>
              </a:tabLst>
            </a:pPr>
            <a:r>
              <a:rPr sz="2200" b="1" spc="-10" dirty="0">
                <a:latin typeface="Arial"/>
                <a:cs typeface="Arial"/>
              </a:rPr>
              <a:t>Come</a:t>
            </a:r>
            <a:r>
              <a:rPr sz="2200" b="1" spc="-5" dirty="0">
                <a:latin typeface="Arial"/>
                <a:cs typeface="Arial"/>
              </a:rPr>
              <a:t> potenziare l’assistenza</a:t>
            </a:r>
            <a:r>
              <a:rPr sz="2200" b="1" spc="-10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domiciliare</a:t>
            </a:r>
            <a:endParaRPr sz="2200">
              <a:latin typeface="Arial"/>
              <a:cs typeface="Arial"/>
            </a:endParaRPr>
          </a:p>
          <a:p>
            <a:pPr marL="462280" indent="-450215">
              <a:lnSpc>
                <a:spcPct val="100000"/>
              </a:lnSpc>
              <a:spcBef>
                <a:spcPts val="650"/>
              </a:spcBef>
              <a:buAutoNum type="arabicParenR"/>
              <a:tabLst>
                <a:tab pos="462280" algn="l"/>
                <a:tab pos="462915" algn="l"/>
              </a:tabLst>
            </a:pPr>
            <a:r>
              <a:rPr sz="2200" b="1" spc="-5" dirty="0">
                <a:latin typeface="Arial"/>
                <a:cs typeface="Arial"/>
              </a:rPr>
              <a:t>Come</a:t>
            </a:r>
            <a:r>
              <a:rPr sz="2200" b="1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garantire</a:t>
            </a:r>
            <a:r>
              <a:rPr sz="2200" b="1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diritti</a:t>
            </a:r>
            <a:r>
              <a:rPr sz="2200" b="1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esigibili</a:t>
            </a:r>
            <a:endParaRPr sz="2200">
              <a:latin typeface="Arial"/>
              <a:cs typeface="Arial"/>
            </a:endParaRPr>
          </a:p>
          <a:p>
            <a:pPr marL="462280" indent="-450215">
              <a:lnSpc>
                <a:spcPct val="100000"/>
              </a:lnSpc>
              <a:spcBef>
                <a:spcPts val="650"/>
              </a:spcBef>
              <a:buAutoNum type="arabicParenR"/>
              <a:tabLst>
                <a:tab pos="462280" algn="l"/>
                <a:tab pos="462915" algn="l"/>
              </a:tabLst>
            </a:pPr>
            <a:r>
              <a:rPr sz="2200" b="1" spc="-5" dirty="0">
                <a:latin typeface="Arial"/>
                <a:cs typeface="Arial"/>
              </a:rPr>
              <a:t>Come</a:t>
            </a:r>
            <a:r>
              <a:rPr sz="2200" b="1" dirty="0">
                <a:latin typeface="Arial"/>
                <a:cs typeface="Arial"/>
              </a:rPr>
              <a:t> fornire </a:t>
            </a:r>
            <a:r>
              <a:rPr sz="2200" b="1" spc="-5" dirty="0">
                <a:latin typeface="Arial"/>
                <a:cs typeface="Arial"/>
              </a:rPr>
              <a:t>adeguate</a:t>
            </a:r>
            <a:r>
              <a:rPr sz="2200" b="1" spc="5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informazioni</a:t>
            </a:r>
            <a:r>
              <a:rPr sz="2200" b="1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ai</a:t>
            </a:r>
            <a:r>
              <a:rPr sz="2200" b="1" spc="5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cittadini</a:t>
            </a:r>
            <a:endParaRPr sz="2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35227" y="605687"/>
            <a:ext cx="8756015" cy="587565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41300" marR="5715" algn="just">
              <a:lnSpc>
                <a:spcPct val="124700"/>
              </a:lnSpc>
              <a:spcBef>
                <a:spcPts val="105"/>
              </a:spcBef>
            </a:pPr>
            <a:r>
              <a:rPr sz="2200" b="1" spc="-5" dirty="0">
                <a:solidFill>
                  <a:srgbClr val="FF0000"/>
                </a:solidFill>
                <a:latin typeface="Arial"/>
                <a:cs typeface="Arial"/>
              </a:rPr>
              <a:t>in base alla quale il SSN incentiva (economicamente) solo il </a:t>
            </a:r>
            <a:r>
              <a:rPr sz="2200" b="1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200" b="1" spc="-5" dirty="0">
                <a:solidFill>
                  <a:srgbClr val="FF0000"/>
                </a:solidFill>
                <a:latin typeface="Arial"/>
                <a:cs typeface="Arial"/>
              </a:rPr>
              <a:t>ricovero</a:t>
            </a:r>
            <a:r>
              <a:rPr sz="2200" b="1" spc="-5" dirty="0">
                <a:latin typeface="Arial"/>
                <a:cs typeface="Arial"/>
              </a:rPr>
              <a:t>. Non prevederlo implica che per le stesse tipologie di </a:t>
            </a:r>
            <a:r>
              <a:rPr sz="2200" b="1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non</a:t>
            </a:r>
            <a:r>
              <a:rPr sz="2200" b="1" spc="-75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autosufficienti</a:t>
            </a:r>
            <a:r>
              <a:rPr sz="2200" b="1" spc="-75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il</a:t>
            </a:r>
            <a:r>
              <a:rPr sz="2200" b="1" spc="-75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SSN</a:t>
            </a:r>
            <a:r>
              <a:rPr sz="2200" b="1" spc="-60" dirty="0">
                <a:latin typeface="Arial"/>
                <a:cs typeface="Arial"/>
              </a:rPr>
              <a:t> </a:t>
            </a:r>
            <a:r>
              <a:rPr sz="2200" b="1" spc="-5" dirty="0">
                <a:solidFill>
                  <a:srgbClr val="FF0000"/>
                </a:solidFill>
                <a:latin typeface="Arial"/>
                <a:cs typeface="Arial"/>
              </a:rPr>
              <a:t>di</a:t>
            </a:r>
            <a:r>
              <a:rPr sz="2200" b="1" spc="-7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200" b="1" spc="-5" dirty="0">
                <a:solidFill>
                  <a:srgbClr val="FF0000"/>
                </a:solidFill>
                <a:latin typeface="Arial"/>
                <a:cs typeface="Arial"/>
              </a:rPr>
              <a:t>fatto</a:t>
            </a:r>
            <a:r>
              <a:rPr sz="2200" b="1" spc="-6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200" b="1" dirty="0">
                <a:solidFill>
                  <a:srgbClr val="FF0000"/>
                </a:solidFill>
                <a:latin typeface="Arial"/>
                <a:cs typeface="Arial"/>
              </a:rPr>
              <a:t>finanzia</a:t>
            </a:r>
            <a:r>
              <a:rPr sz="2200" b="1" spc="-7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200" b="1" spc="-5" dirty="0">
                <a:solidFill>
                  <a:srgbClr val="FF0000"/>
                </a:solidFill>
                <a:latin typeface="Arial"/>
                <a:cs typeface="Arial"/>
              </a:rPr>
              <a:t>solo</a:t>
            </a:r>
            <a:r>
              <a:rPr sz="2200" b="1" spc="-7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200" b="1" spc="-5" dirty="0">
                <a:solidFill>
                  <a:srgbClr val="FF0000"/>
                </a:solidFill>
                <a:latin typeface="Arial"/>
                <a:cs typeface="Arial"/>
              </a:rPr>
              <a:t>il</a:t>
            </a:r>
            <a:r>
              <a:rPr sz="2200" b="1" spc="-7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200" b="1" dirty="0">
                <a:solidFill>
                  <a:srgbClr val="FF0000"/>
                </a:solidFill>
                <a:latin typeface="Arial"/>
                <a:cs typeface="Arial"/>
              </a:rPr>
              <a:t>ricovero</a:t>
            </a:r>
            <a:r>
              <a:rPr sz="2200" b="1" dirty="0">
                <a:latin typeface="Arial"/>
                <a:cs typeface="Arial"/>
              </a:rPr>
              <a:t>,</a:t>
            </a:r>
            <a:r>
              <a:rPr sz="2200" b="1" spc="-80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invece </a:t>
            </a:r>
            <a:r>
              <a:rPr sz="2200" b="1" spc="-600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di</a:t>
            </a:r>
            <a:r>
              <a:rPr sz="2200" b="1" spc="-10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favorire</a:t>
            </a:r>
            <a:r>
              <a:rPr sz="2200" b="1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la domiciliarità.</a:t>
            </a:r>
            <a:endParaRPr sz="2200">
              <a:latin typeface="Arial"/>
              <a:cs typeface="Arial"/>
            </a:endParaRPr>
          </a:p>
          <a:p>
            <a:pPr marL="241300" marR="5080" indent="-229235" algn="just">
              <a:lnSpc>
                <a:spcPct val="124600"/>
              </a:lnSpc>
              <a:spcBef>
                <a:spcPts val="5"/>
              </a:spcBef>
              <a:buAutoNum type="alphaLcParenR" startAt="2"/>
              <a:tabLst>
                <a:tab pos="683895" algn="l"/>
              </a:tabLst>
            </a:pPr>
            <a:r>
              <a:rPr sz="2200" b="1" spc="-5" dirty="0">
                <a:latin typeface="Arial"/>
                <a:cs typeface="Arial"/>
              </a:rPr>
              <a:t>Perché il SSN oggi </a:t>
            </a:r>
            <a:r>
              <a:rPr sz="2200" b="1" dirty="0">
                <a:latin typeface="Arial"/>
                <a:cs typeface="Arial"/>
              </a:rPr>
              <a:t>spende </a:t>
            </a:r>
            <a:r>
              <a:rPr sz="2200" b="1" spc="-5" dirty="0">
                <a:latin typeface="Arial"/>
                <a:cs typeface="Arial"/>
              </a:rPr>
              <a:t>circa 150 euro al giorno per un </a:t>
            </a:r>
            <a:r>
              <a:rPr sz="2200" b="1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posto in </a:t>
            </a:r>
            <a:r>
              <a:rPr sz="2200" b="1" dirty="0">
                <a:latin typeface="Arial"/>
                <a:cs typeface="Arial"/>
              </a:rPr>
              <a:t>case </a:t>
            </a:r>
            <a:r>
              <a:rPr sz="2200" b="1" spc="-5" dirty="0">
                <a:latin typeface="Arial"/>
                <a:cs typeface="Arial"/>
              </a:rPr>
              <a:t>di cura </a:t>
            </a:r>
            <a:r>
              <a:rPr sz="2200" b="1" dirty="0">
                <a:latin typeface="Arial"/>
                <a:cs typeface="Arial"/>
              </a:rPr>
              <a:t>post </a:t>
            </a:r>
            <a:r>
              <a:rPr sz="2200" b="1" spc="-5" dirty="0">
                <a:latin typeface="Arial"/>
                <a:cs typeface="Arial"/>
              </a:rPr>
              <a:t>ospedaliere (per degenze che spesso </a:t>
            </a:r>
            <a:r>
              <a:rPr sz="2200" b="1" spc="-600" dirty="0">
                <a:latin typeface="Arial"/>
                <a:cs typeface="Arial"/>
              </a:rPr>
              <a:t> </a:t>
            </a:r>
            <a:r>
              <a:rPr sz="2200" b="1" spc="-75" dirty="0">
                <a:latin typeface="Arial"/>
                <a:cs typeface="Arial"/>
              </a:rPr>
              <a:t>sono </a:t>
            </a:r>
            <a:r>
              <a:rPr sz="2200" b="1" spc="-65" dirty="0">
                <a:latin typeface="Arial"/>
                <a:cs typeface="Arial"/>
              </a:rPr>
              <a:t>solo “posteggi” </a:t>
            </a:r>
            <a:r>
              <a:rPr sz="2200" b="1" spc="-55" dirty="0">
                <a:latin typeface="Arial"/>
                <a:cs typeface="Arial"/>
              </a:rPr>
              <a:t>in </a:t>
            </a:r>
            <a:r>
              <a:rPr sz="2200" b="1" spc="-60" dirty="0">
                <a:latin typeface="Arial"/>
                <a:cs typeface="Arial"/>
              </a:rPr>
              <a:t>attesa </a:t>
            </a:r>
            <a:r>
              <a:rPr sz="2200" b="1" spc="-50" dirty="0">
                <a:latin typeface="Arial"/>
                <a:cs typeface="Arial"/>
              </a:rPr>
              <a:t>di </a:t>
            </a:r>
            <a:r>
              <a:rPr sz="2200" b="1" spc="-80" dirty="0">
                <a:latin typeface="Arial"/>
                <a:cs typeface="Arial"/>
              </a:rPr>
              <a:t>un </a:t>
            </a:r>
            <a:r>
              <a:rPr sz="2200" b="1" spc="-70" dirty="0">
                <a:latin typeface="Arial"/>
                <a:cs typeface="Arial"/>
              </a:rPr>
              <a:t>posto </a:t>
            </a:r>
            <a:r>
              <a:rPr sz="2200" b="1" spc="-55" dirty="0">
                <a:latin typeface="Arial"/>
                <a:cs typeface="Arial"/>
              </a:rPr>
              <a:t>in </a:t>
            </a:r>
            <a:r>
              <a:rPr sz="2200" b="1" spc="-90" dirty="0">
                <a:latin typeface="Arial"/>
                <a:cs typeface="Arial"/>
              </a:rPr>
              <a:t>RSA </a:t>
            </a:r>
            <a:r>
              <a:rPr sz="2200" b="1" spc="-80" dirty="0">
                <a:latin typeface="Arial"/>
                <a:cs typeface="Arial"/>
              </a:rPr>
              <a:t>o </a:t>
            </a:r>
            <a:r>
              <a:rPr sz="2200" b="1" spc="-55" dirty="0">
                <a:latin typeface="Arial"/>
                <a:cs typeface="Arial"/>
              </a:rPr>
              <a:t>in </a:t>
            </a:r>
            <a:r>
              <a:rPr sz="2200" b="1" spc="-65" dirty="0">
                <a:latin typeface="Arial"/>
                <a:cs typeface="Arial"/>
              </a:rPr>
              <a:t>assistenza </a:t>
            </a:r>
            <a:r>
              <a:rPr sz="2200" b="1" spc="-60" dirty="0">
                <a:latin typeface="Arial"/>
                <a:cs typeface="Arial"/>
              </a:rPr>
              <a:t> </a:t>
            </a:r>
            <a:r>
              <a:rPr sz="2200" b="1" spc="-55" dirty="0">
                <a:latin typeface="Arial"/>
                <a:cs typeface="Arial"/>
              </a:rPr>
              <a:t>domiciliare). </a:t>
            </a:r>
            <a:r>
              <a:rPr sz="2200" b="1" spc="-5" dirty="0">
                <a:latin typeface="Arial"/>
                <a:cs typeface="Arial"/>
              </a:rPr>
              <a:t>E il SSN spende intorno ai 40 euro al giorno per la </a:t>
            </a:r>
            <a:r>
              <a:rPr sz="2200" b="1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parte sanitaria della retta in RSA (il 50% del costo totale). </a:t>
            </a:r>
            <a:r>
              <a:rPr sz="2200" b="1" spc="-5" dirty="0">
                <a:solidFill>
                  <a:srgbClr val="FF0000"/>
                </a:solidFill>
                <a:latin typeface="Arial"/>
                <a:cs typeface="Arial"/>
              </a:rPr>
              <a:t>Con </a:t>
            </a:r>
            <a:r>
              <a:rPr sz="2200" b="1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200" b="1" spc="-5" dirty="0">
                <a:solidFill>
                  <a:srgbClr val="FF0000"/>
                </a:solidFill>
                <a:latin typeface="Arial"/>
                <a:cs typeface="Arial"/>
              </a:rPr>
              <a:t>spesa minore potrebbe coprire il 50% del costo di una robusta </a:t>
            </a:r>
            <a:r>
              <a:rPr sz="2200" b="1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200" b="1" spc="-5" dirty="0">
                <a:solidFill>
                  <a:srgbClr val="FF0000"/>
                </a:solidFill>
                <a:latin typeface="Arial"/>
                <a:cs typeface="Arial"/>
              </a:rPr>
              <a:t>assistenza</a:t>
            </a:r>
            <a:r>
              <a:rPr sz="2200" b="1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200" b="1" spc="-5" dirty="0">
                <a:solidFill>
                  <a:srgbClr val="FF0000"/>
                </a:solidFill>
                <a:latin typeface="Arial"/>
                <a:cs typeface="Arial"/>
              </a:rPr>
              <a:t>domiciliare</a:t>
            </a:r>
            <a:r>
              <a:rPr sz="2200" b="1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200" b="1" spc="-5" dirty="0">
                <a:solidFill>
                  <a:srgbClr val="FF0000"/>
                </a:solidFill>
                <a:latin typeface="Arial"/>
                <a:cs typeface="Arial"/>
              </a:rPr>
              <a:t>tutelare.</a:t>
            </a:r>
            <a:r>
              <a:rPr sz="2200" b="1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200" b="1" spc="-5" dirty="0">
                <a:solidFill>
                  <a:srgbClr val="FF0000"/>
                </a:solidFill>
                <a:latin typeface="Arial"/>
                <a:cs typeface="Arial"/>
              </a:rPr>
              <a:t>Non</a:t>
            </a:r>
            <a:r>
              <a:rPr sz="2200" b="1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200" b="1" spc="-5" dirty="0">
                <a:solidFill>
                  <a:srgbClr val="FF0000"/>
                </a:solidFill>
                <a:latin typeface="Arial"/>
                <a:cs typeface="Arial"/>
              </a:rPr>
              <a:t>sarebbe</a:t>
            </a:r>
            <a:r>
              <a:rPr sz="2200" b="1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200" b="1" spc="-5" dirty="0">
                <a:solidFill>
                  <a:srgbClr val="FF0000"/>
                </a:solidFill>
                <a:latin typeface="Arial"/>
                <a:cs typeface="Arial"/>
              </a:rPr>
              <a:t>un</a:t>
            </a:r>
            <a:r>
              <a:rPr sz="2200" b="1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200" b="1" spc="-5" dirty="0">
                <a:solidFill>
                  <a:srgbClr val="FF0000"/>
                </a:solidFill>
                <a:latin typeface="Arial"/>
                <a:cs typeface="Arial"/>
              </a:rPr>
              <a:t>significativo </a:t>
            </a:r>
            <a:r>
              <a:rPr sz="2200" b="1" spc="-60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200" b="1" spc="-5" dirty="0">
                <a:solidFill>
                  <a:srgbClr val="FF0000"/>
                </a:solidFill>
                <a:latin typeface="Arial"/>
                <a:cs typeface="Arial"/>
              </a:rPr>
              <a:t>risparmio interno allo</a:t>
            </a:r>
            <a:r>
              <a:rPr sz="2200" b="1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200" b="1" spc="-5" dirty="0">
                <a:solidFill>
                  <a:srgbClr val="FF0000"/>
                </a:solidFill>
                <a:latin typeface="Arial"/>
                <a:cs typeface="Arial"/>
              </a:rPr>
              <a:t>stesso</a:t>
            </a:r>
            <a:r>
              <a:rPr sz="2200" b="1" spc="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200" b="1" spc="-5" dirty="0">
                <a:solidFill>
                  <a:srgbClr val="FF0000"/>
                </a:solidFill>
                <a:latin typeface="Arial"/>
                <a:cs typeface="Arial"/>
              </a:rPr>
              <a:t>SSN?</a:t>
            </a:r>
            <a:endParaRPr sz="2200">
              <a:latin typeface="Arial"/>
              <a:cs typeface="Arial"/>
            </a:endParaRPr>
          </a:p>
          <a:p>
            <a:pPr marL="241300" marR="5080" indent="-229235" algn="just">
              <a:lnSpc>
                <a:spcPct val="124500"/>
              </a:lnSpc>
              <a:spcBef>
                <a:spcPts val="5"/>
              </a:spcBef>
              <a:buClr>
                <a:srgbClr val="FF0000"/>
              </a:buClr>
              <a:buAutoNum type="alphaLcParenR" startAt="2"/>
              <a:tabLst>
                <a:tab pos="839469" algn="l"/>
              </a:tabLst>
            </a:pPr>
            <a:r>
              <a:rPr sz="2200" b="1" spc="-5" dirty="0">
                <a:latin typeface="Arial"/>
                <a:cs typeface="Arial"/>
              </a:rPr>
              <a:t>Perché</a:t>
            </a:r>
            <a:r>
              <a:rPr sz="2200" b="1" dirty="0">
                <a:latin typeface="Arial"/>
                <a:cs typeface="Arial"/>
              </a:rPr>
              <a:t> dove</a:t>
            </a:r>
            <a:r>
              <a:rPr sz="2200" b="1" spc="5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questo</a:t>
            </a:r>
            <a:r>
              <a:rPr sz="2200" b="1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è</a:t>
            </a:r>
            <a:r>
              <a:rPr sz="2200" b="1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accaduto</a:t>
            </a:r>
            <a:r>
              <a:rPr sz="2200" b="1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(ad</a:t>
            </a:r>
            <a:r>
              <a:rPr sz="2200" b="1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esempio</a:t>
            </a:r>
            <a:r>
              <a:rPr sz="2200" b="1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in</a:t>
            </a:r>
            <a:r>
              <a:rPr sz="2200" b="1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Torino) </a:t>
            </a:r>
            <a:r>
              <a:rPr sz="2200" b="1" spc="-600" dirty="0">
                <a:latin typeface="Arial"/>
                <a:cs typeface="Arial"/>
              </a:rPr>
              <a:t> </a:t>
            </a:r>
            <a:r>
              <a:rPr sz="2200" b="1" spc="-5" dirty="0">
                <a:solidFill>
                  <a:srgbClr val="FF0000"/>
                </a:solidFill>
                <a:latin typeface="Arial"/>
                <a:cs typeface="Arial"/>
              </a:rPr>
              <a:t>l’offerta</a:t>
            </a:r>
            <a:r>
              <a:rPr sz="2200" b="1" spc="1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200" b="1" spc="-5" dirty="0">
                <a:solidFill>
                  <a:srgbClr val="FF0000"/>
                </a:solidFill>
                <a:latin typeface="Arial"/>
                <a:cs typeface="Arial"/>
              </a:rPr>
              <a:t>ai</a:t>
            </a:r>
            <a:r>
              <a:rPr sz="2200" b="1" spc="1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200" b="1" spc="-5" dirty="0">
                <a:solidFill>
                  <a:srgbClr val="FF0000"/>
                </a:solidFill>
                <a:latin typeface="Arial"/>
                <a:cs typeface="Arial"/>
              </a:rPr>
              <a:t>non</a:t>
            </a:r>
            <a:r>
              <a:rPr sz="2200" b="1" spc="1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200" b="1" spc="-5" dirty="0">
                <a:solidFill>
                  <a:srgbClr val="FF0000"/>
                </a:solidFill>
                <a:latin typeface="Arial"/>
                <a:cs typeface="Arial"/>
              </a:rPr>
              <a:t>autosufficienti</a:t>
            </a:r>
            <a:r>
              <a:rPr sz="2200" b="1" spc="1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200" b="1" spc="-5" dirty="0">
                <a:solidFill>
                  <a:srgbClr val="FF0000"/>
                </a:solidFill>
                <a:latin typeface="Arial"/>
                <a:cs typeface="Arial"/>
              </a:rPr>
              <a:t>diventa</a:t>
            </a:r>
            <a:r>
              <a:rPr sz="2200" b="1" spc="1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200" b="1" spc="-5" dirty="0">
                <a:solidFill>
                  <a:srgbClr val="FF0000"/>
                </a:solidFill>
                <a:latin typeface="Arial"/>
                <a:cs typeface="Arial"/>
              </a:rPr>
              <a:t>più</a:t>
            </a:r>
            <a:r>
              <a:rPr sz="2200" b="1" spc="1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200" b="1" spc="-5" dirty="0">
                <a:solidFill>
                  <a:srgbClr val="FF0000"/>
                </a:solidFill>
                <a:latin typeface="Arial"/>
                <a:cs typeface="Arial"/>
              </a:rPr>
              <a:t>consistente.</a:t>
            </a:r>
            <a:r>
              <a:rPr sz="2200" b="1" spc="6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Garantire</a:t>
            </a:r>
            <a:endParaRPr sz="2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64132" y="605687"/>
            <a:ext cx="8524240" cy="169926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algn="just">
              <a:lnSpc>
                <a:spcPct val="124700"/>
              </a:lnSpc>
              <a:spcBef>
                <a:spcPts val="105"/>
              </a:spcBef>
            </a:pPr>
            <a:r>
              <a:rPr sz="2200" b="1" spc="-5" dirty="0">
                <a:latin typeface="Arial"/>
                <a:cs typeface="Arial"/>
              </a:rPr>
              <a:t>a un non </a:t>
            </a:r>
            <a:r>
              <a:rPr sz="2200" b="1" spc="-60" dirty="0">
                <a:latin typeface="Arial"/>
                <a:cs typeface="Arial"/>
              </a:rPr>
              <a:t>autosufficiente </a:t>
            </a:r>
            <a:r>
              <a:rPr sz="2200" b="1" spc="-70" dirty="0">
                <a:latin typeface="Arial"/>
                <a:cs typeface="Arial"/>
              </a:rPr>
              <a:t>poche ore </a:t>
            </a:r>
            <a:r>
              <a:rPr sz="2200" b="1" spc="-55" dirty="0">
                <a:latin typeface="Arial"/>
                <a:cs typeface="Arial"/>
              </a:rPr>
              <a:t>settimanali </a:t>
            </a:r>
            <a:r>
              <a:rPr sz="2200" b="1" spc="-60" dirty="0">
                <a:latin typeface="Arial"/>
                <a:cs typeface="Arial"/>
              </a:rPr>
              <a:t>di </a:t>
            </a:r>
            <a:r>
              <a:rPr sz="2200" b="1" spc="-90" dirty="0">
                <a:latin typeface="Arial"/>
                <a:cs typeface="Arial"/>
              </a:rPr>
              <a:t>OSS </a:t>
            </a:r>
            <a:r>
              <a:rPr sz="2200" b="1" spc="-55" dirty="0">
                <a:latin typeface="Arial"/>
                <a:cs typeface="Arial"/>
              </a:rPr>
              <a:t>al </a:t>
            </a:r>
            <a:r>
              <a:rPr sz="2200" b="1" spc="-60" dirty="0">
                <a:latin typeface="Arial"/>
                <a:cs typeface="Arial"/>
              </a:rPr>
              <a:t>domicilio </a:t>
            </a:r>
            <a:r>
              <a:rPr sz="2200" b="1" spc="-55" dirty="0">
                <a:latin typeface="Arial"/>
                <a:cs typeface="Arial"/>
              </a:rPr>
              <a:t> </a:t>
            </a:r>
            <a:r>
              <a:rPr sz="2200" b="1" spc="-65" dirty="0">
                <a:latin typeface="Arial"/>
                <a:cs typeface="Arial"/>
              </a:rPr>
              <a:t>serve</a:t>
            </a:r>
            <a:r>
              <a:rPr sz="2200" b="1" spc="-60" dirty="0">
                <a:latin typeface="Arial"/>
                <a:cs typeface="Arial"/>
              </a:rPr>
              <a:t> </a:t>
            </a:r>
            <a:r>
              <a:rPr sz="2200" b="1" spc="-80" dirty="0">
                <a:latin typeface="Arial"/>
                <a:cs typeface="Arial"/>
              </a:rPr>
              <a:t>ad</a:t>
            </a:r>
            <a:r>
              <a:rPr sz="2200" b="1" spc="-75" dirty="0">
                <a:latin typeface="Arial"/>
                <a:cs typeface="Arial"/>
              </a:rPr>
              <a:t> </a:t>
            </a:r>
            <a:r>
              <a:rPr sz="2200" b="1" spc="-55" dirty="0">
                <a:latin typeface="Arial"/>
                <a:cs typeface="Arial"/>
              </a:rPr>
              <a:t>evitare</a:t>
            </a:r>
            <a:r>
              <a:rPr sz="2200" b="1" spc="-50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il ricovero solo per le famiglie che possono </a:t>
            </a:r>
            <a:r>
              <a:rPr sz="2200" b="1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aumentare</a:t>
            </a:r>
            <a:r>
              <a:rPr sz="2200" b="1" spc="-95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queste</a:t>
            </a:r>
            <a:r>
              <a:rPr sz="2200" b="1" spc="-90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ore</a:t>
            </a:r>
            <a:r>
              <a:rPr sz="2200" b="1" spc="-85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con</a:t>
            </a:r>
            <a:r>
              <a:rPr sz="2200" b="1" spc="-90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proprie</a:t>
            </a:r>
            <a:r>
              <a:rPr sz="2200" b="1" spc="-70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risorse,</a:t>
            </a:r>
            <a:r>
              <a:rPr sz="2200" b="1" spc="-70" dirty="0">
                <a:latin typeface="Arial"/>
                <a:cs typeface="Arial"/>
              </a:rPr>
              <a:t> </a:t>
            </a:r>
            <a:r>
              <a:rPr sz="2200" b="1" spc="-5" dirty="0">
                <a:solidFill>
                  <a:srgbClr val="FF0000"/>
                </a:solidFill>
                <a:latin typeface="Arial"/>
                <a:cs typeface="Arial"/>
              </a:rPr>
              <a:t>ed</a:t>
            </a:r>
            <a:r>
              <a:rPr sz="2200" b="1" spc="-8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200" b="1" spc="-5" dirty="0">
                <a:solidFill>
                  <a:srgbClr val="FF0000"/>
                </a:solidFill>
                <a:latin typeface="Arial"/>
                <a:cs typeface="Arial"/>
              </a:rPr>
              <a:t>è</a:t>
            </a:r>
            <a:r>
              <a:rPr sz="2200" b="1" spc="-9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200" b="1" spc="-5" dirty="0">
                <a:solidFill>
                  <a:srgbClr val="FF0000"/>
                </a:solidFill>
                <a:latin typeface="Arial"/>
                <a:cs typeface="Arial"/>
              </a:rPr>
              <a:t>inutile</a:t>
            </a:r>
            <a:r>
              <a:rPr sz="2200" b="1" spc="-8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200" b="1" spc="-5" dirty="0">
                <a:solidFill>
                  <a:srgbClr val="FF0000"/>
                </a:solidFill>
                <a:latin typeface="Arial"/>
                <a:cs typeface="Arial"/>
              </a:rPr>
              <a:t>per</a:t>
            </a:r>
            <a:r>
              <a:rPr sz="2200" b="1" spc="-9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200" b="1" spc="-5" dirty="0">
                <a:solidFill>
                  <a:srgbClr val="FF0000"/>
                </a:solidFill>
                <a:latin typeface="Arial"/>
                <a:cs typeface="Arial"/>
              </a:rPr>
              <a:t>le</a:t>
            </a:r>
            <a:r>
              <a:rPr sz="2200" b="1" spc="-8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200" b="1" spc="-5" dirty="0">
                <a:solidFill>
                  <a:srgbClr val="FF0000"/>
                </a:solidFill>
                <a:latin typeface="Arial"/>
                <a:cs typeface="Arial"/>
              </a:rPr>
              <a:t>altre </a:t>
            </a:r>
            <a:r>
              <a:rPr sz="2200" b="1" spc="-60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200" b="1" spc="-5" dirty="0">
                <a:solidFill>
                  <a:srgbClr val="FF0000"/>
                </a:solidFill>
                <a:latin typeface="Arial"/>
                <a:cs typeface="Arial"/>
              </a:rPr>
              <a:t>che</a:t>
            </a:r>
            <a:r>
              <a:rPr sz="2200" b="1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200" b="1" spc="-5" dirty="0">
                <a:solidFill>
                  <a:srgbClr val="FF0000"/>
                </a:solidFill>
                <a:latin typeface="Arial"/>
                <a:cs typeface="Arial"/>
              </a:rPr>
              <a:t>hanno</a:t>
            </a:r>
            <a:r>
              <a:rPr sz="2200" b="1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200" b="1" spc="-5" dirty="0">
                <a:solidFill>
                  <a:srgbClr val="FF0000"/>
                </a:solidFill>
                <a:latin typeface="Arial"/>
                <a:cs typeface="Arial"/>
              </a:rPr>
              <a:t>meno risorse</a:t>
            </a:r>
            <a:r>
              <a:rPr sz="2200" b="1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200" b="1" spc="-5" dirty="0">
                <a:solidFill>
                  <a:srgbClr val="FF0000"/>
                </a:solidFill>
                <a:latin typeface="Arial"/>
                <a:cs typeface="Arial"/>
              </a:rPr>
              <a:t>proprie.</a:t>
            </a:r>
            <a:endParaRPr sz="22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35227" y="2279421"/>
            <a:ext cx="502284" cy="861060"/>
          </a:xfrm>
          <a:prstGeom prst="rect">
            <a:avLst/>
          </a:prstGeom>
        </p:spPr>
        <p:txBody>
          <a:bodyPr vert="horz" wrap="square" lIns="0" tIns="9461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45"/>
              </a:spcBef>
            </a:pPr>
            <a:r>
              <a:rPr sz="2200" b="1" spc="-5" dirty="0">
                <a:latin typeface="Arial"/>
                <a:cs typeface="Arial"/>
              </a:rPr>
              <a:t>d)</a:t>
            </a:r>
            <a:endParaRPr sz="2200">
              <a:latin typeface="Arial"/>
              <a:cs typeface="Arial"/>
            </a:endParaRPr>
          </a:p>
          <a:p>
            <a:pPr marL="241300">
              <a:lnSpc>
                <a:spcPct val="100000"/>
              </a:lnSpc>
              <a:spcBef>
                <a:spcPts val="650"/>
              </a:spcBef>
            </a:pPr>
            <a:r>
              <a:rPr sz="2200" b="1" spc="-5" dirty="0">
                <a:latin typeface="Arial"/>
                <a:cs typeface="Arial"/>
              </a:rPr>
              <a:t>di</a:t>
            </a:r>
            <a:endParaRPr sz="22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606041" y="2279421"/>
            <a:ext cx="8081645" cy="8610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92710" marR="5080" indent="-80645">
              <a:lnSpc>
                <a:spcPct val="124500"/>
              </a:lnSpc>
              <a:spcBef>
                <a:spcPts val="100"/>
              </a:spcBef>
              <a:tabLst>
                <a:tab pos="1550670" algn="l"/>
                <a:tab pos="2726055" algn="l"/>
                <a:tab pos="3018155" algn="l"/>
                <a:tab pos="4148454" algn="l"/>
                <a:tab pos="4921885" algn="l"/>
                <a:tab pos="5788660" algn="l"/>
                <a:tab pos="7182484" algn="l"/>
              </a:tabLst>
            </a:pPr>
            <a:r>
              <a:rPr sz="2200" b="1" spc="-5" dirty="0">
                <a:latin typeface="Arial"/>
                <a:cs typeface="Arial"/>
              </a:rPr>
              <a:t>Perché</a:t>
            </a:r>
            <a:r>
              <a:rPr sz="2200" b="1" spc="-120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i</a:t>
            </a:r>
            <a:r>
              <a:rPr sz="2200" b="1" spc="-125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non</a:t>
            </a:r>
            <a:r>
              <a:rPr sz="2200" b="1" spc="-120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autosufficienti</a:t>
            </a:r>
            <a:r>
              <a:rPr sz="2200" b="1" spc="-125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sono</a:t>
            </a:r>
            <a:r>
              <a:rPr sz="2200" b="1" spc="-135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tali</a:t>
            </a:r>
            <a:r>
              <a:rPr sz="2200" b="1" spc="-120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perché</a:t>
            </a:r>
            <a:r>
              <a:rPr sz="2200" b="1" spc="-125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malati</a:t>
            </a:r>
            <a:r>
              <a:rPr sz="2200" b="1" spc="-120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o</a:t>
            </a:r>
            <a:r>
              <a:rPr sz="2200" b="1" spc="-120" dirty="0">
                <a:latin typeface="Arial"/>
                <a:cs typeface="Arial"/>
              </a:rPr>
              <a:t> </a:t>
            </a:r>
            <a:r>
              <a:rPr sz="2200" b="1" spc="-10" dirty="0">
                <a:latin typeface="Arial"/>
                <a:cs typeface="Arial"/>
              </a:rPr>
              <a:t>con</a:t>
            </a:r>
            <a:r>
              <a:rPr sz="2200" b="1" spc="-120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esiti </a:t>
            </a:r>
            <a:r>
              <a:rPr sz="2200" b="1" spc="-600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pat</a:t>
            </a:r>
            <a:r>
              <a:rPr sz="2200" b="1" dirty="0">
                <a:latin typeface="Arial"/>
                <a:cs typeface="Arial"/>
              </a:rPr>
              <a:t>o</a:t>
            </a:r>
            <a:r>
              <a:rPr sz="2200" b="1" spc="-5" dirty="0">
                <a:latin typeface="Arial"/>
                <a:cs typeface="Arial"/>
              </a:rPr>
              <a:t>logie.</a:t>
            </a:r>
            <a:r>
              <a:rPr sz="2200" b="1" dirty="0">
                <a:latin typeface="Arial"/>
                <a:cs typeface="Arial"/>
              </a:rPr>
              <a:t>	</a:t>
            </a:r>
            <a:r>
              <a:rPr sz="2200" b="1" spc="-10" dirty="0">
                <a:solidFill>
                  <a:srgbClr val="FF0000"/>
                </a:solidFill>
                <a:latin typeface="Arial"/>
                <a:cs typeface="Arial"/>
              </a:rPr>
              <a:t>Dunq</a:t>
            </a:r>
            <a:r>
              <a:rPr sz="2200" b="1" spc="-5" dirty="0">
                <a:solidFill>
                  <a:srgbClr val="FF0000"/>
                </a:solidFill>
                <a:latin typeface="Arial"/>
                <a:cs typeface="Arial"/>
              </a:rPr>
              <a:t>ue</a:t>
            </a:r>
            <a:r>
              <a:rPr sz="2200" b="1" dirty="0">
                <a:solidFill>
                  <a:srgbClr val="FF0000"/>
                </a:solidFill>
                <a:latin typeface="Arial"/>
                <a:cs typeface="Arial"/>
              </a:rPr>
              <a:t>	</a:t>
            </a:r>
            <a:r>
              <a:rPr sz="2200" b="1" spc="-5" dirty="0">
                <a:solidFill>
                  <a:srgbClr val="FF0000"/>
                </a:solidFill>
                <a:latin typeface="Arial"/>
                <a:cs typeface="Arial"/>
              </a:rPr>
              <a:t>è</a:t>
            </a:r>
            <a:r>
              <a:rPr sz="2200" b="1" dirty="0">
                <a:solidFill>
                  <a:srgbClr val="FF0000"/>
                </a:solidFill>
                <a:latin typeface="Arial"/>
                <a:cs typeface="Arial"/>
              </a:rPr>
              <a:t>	</a:t>
            </a:r>
            <a:r>
              <a:rPr sz="2200" b="1" spc="-5" dirty="0">
                <a:solidFill>
                  <a:srgbClr val="FF0000"/>
                </a:solidFill>
                <a:latin typeface="Arial"/>
                <a:cs typeface="Arial"/>
              </a:rPr>
              <a:t>un’</a:t>
            </a:r>
            <a:r>
              <a:rPr sz="2200" b="1" dirty="0">
                <a:solidFill>
                  <a:srgbClr val="FF0000"/>
                </a:solidFill>
                <a:latin typeface="Arial"/>
                <a:cs typeface="Arial"/>
              </a:rPr>
              <a:t>a</a:t>
            </a:r>
            <a:r>
              <a:rPr sz="2200" b="1" spc="-10" dirty="0">
                <a:solidFill>
                  <a:srgbClr val="FF0000"/>
                </a:solidFill>
                <a:latin typeface="Arial"/>
                <a:cs typeface="Arial"/>
              </a:rPr>
              <a:t>re</a:t>
            </a:r>
            <a:r>
              <a:rPr sz="2200" b="1" spc="-5" dirty="0">
                <a:solidFill>
                  <a:srgbClr val="FF0000"/>
                </a:solidFill>
                <a:latin typeface="Arial"/>
                <a:cs typeface="Arial"/>
              </a:rPr>
              <a:t>a</a:t>
            </a:r>
            <a:r>
              <a:rPr sz="2200" b="1" dirty="0">
                <a:solidFill>
                  <a:srgbClr val="FF0000"/>
                </a:solidFill>
                <a:latin typeface="Arial"/>
                <a:cs typeface="Arial"/>
              </a:rPr>
              <a:t>	</a:t>
            </a:r>
            <a:r>
              <a:rPr sz="2200" b="1" spc="-10" dirty="0">
                <a:solidFill>
                  <a:srgbClr val="FF0000"/>
                </a:solidFill>
                <a:latin typeface="Arial"/>
                <a:cs typeface="Arial"/>
              </a:rPr>
              <a:t>su</a:t>
            </a:r>
            <a:r>
              <a:rPr sz="2200" b="1" spc="-5" dirty="0">
                <a:solidFill>
                  <a:srgbClr val="FF0000"/>
                </a:solidFill>
                <a:latin typeface="Arial"/>
                <a:cs typeface="Arial"/>
              </a:rPr>
              <a:t>lla</a:t>
            </a:r>
            <a:r>
              <a:rPr sz="2200" b="1" dirty="0">
                <a:solidFill>
                  <a:srgbClr val="FF0000"/>
                </a:solidFill>
                <a:latin typeface="Arial"/>
                <a:cs typeface="Arial"/>
              </a:rPr>
              <a:t>	</a:t>
            </a:r>
            <a:r>
              <a:rPr sz="2200" b="1" spc="-5" dirty="0">
                <a:solidFill>
                  <a:srgbClr val="FF0000"/>
                </a:solidFill>
                <a:latin typeface="Arial"/>
                <a:cs typeface="Arial"/>
              </a:rPr>
              <a:t>quale</a:t>
            </a:r>
            <a:r>
              <a:rPr sz="2200" b="1" dirty="0">
                <a:solidFill>
                  <a:srgbClr val="FF0000"/>
                </a:solidFill>
                <a:latin typeface="Arial"/>
                <a:cs typeface="Arial"/>
              </a:rPr>
              <a:t>	</a:t>
            </a:r>
            <a:r>
              <a:rPr sz="2200" b="1" spc="-5" dirty="0">
                <a:solidFill>
                  <a:srgbClr val="FF0000"/>
                </a:solidFill>
                <a:latin typeface="Arial"/>
                <a:cs typeface="Arial"/>
              </a:rPr>
              <a:t>dov</a:t>
            </a:r>
            <a:r>
              <a:rPr sz="2200" b="1" spc="-10" dirty="0">
                <a:solidFill>
                  <a:srgbClr val="FF0000"/>
                </a:solidFill>
                <a:latin typeface="Arial"/>
                <a:cs typeface="Arial"/>
              </a:rPr>
              <a:t>rebb</a:t>
            </a:r>
            <a:r>
              <a:rPr sz="2200" b="1" spc="-5" dirty="0">
                <a:solidFill>
                  <a:srgbClr val="FF0000"/>
                </a:solidFill>
                <a:latin typeface="Arial"/>
                <a:cs typeface="Arial"/>
              </a:rPr>
              <a:t>e</a:t>
            </a:r>
            <a:r>
              <a:rPr sz="2200" b="1" dirty="0">
                <a:solidFill>
                  <a:srgbClr val="FF0000"/>
                </a:solidFill>
                <a:latin typeface="Arial"/>
                <a:cs typeface="Arial"/>
              </a:rPr>
              <a:t>	</a:t>
            </a:r>
            <a:r>
              <a:rPr sz="2200" b="1" spc="-10" dirty="0">
                <a:solidFill>
                  <a:srgbClr val="FF0000"/>
                </a:solidFill>
                <a:latin typeface="Arial"/>
                <a:cs typeface="Arial"/>
              </a:rPr>
              <a:t>es</a:t>
            </a:r>
            <a:r>
              <a:rPr sz="2200" b="1" dirty="0">
                <a:solidFill>
                  <a:srgbClr val="FF0000"/>
                </a:solidFill>
                <a:latin typeface="Arial"/>
                <a:cs typeface="Arial"/>
              </a:rPr>
              <a:t>s</a:t>
            </a:r>
            <a:r>
              <a:rPr sz="2200" b="1" spc="-10" dirty="0">
                <a:solidFill>
                  <a:srgbClr val="FF0000"/>
                </a:solidFill>
                <a:latin typeface="Arial"/>
                <a:cs typeface="Arial"/>
              </a:rPr>
              <a:t>ere</a:t>
            </a:r>
            <a:endParaRPr sz="22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164132" y="3114573"/>
            <a:ext cx="8524240" cy="16960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24600"/>
              </a:lnSpc>
              <a:spcBef>
                <a:spcPts val="100"/>
              </a:spcBef>
            </a:pPr>
            <a:r>
              <a:rPr sz="2200" b="1" spc="-5" dirty="0">
                <a:solidFill>
                  <a:srgbClr val="FF0000"/>
                </a:solidFill>
                <a:latin typeface="Arial"/>
                <a:cs typeface="Arial"/>
              </a:rPr>
              <a:t>chiara la titolarietà primaria del </a:t>
            </a:r>
            <a:r>
              <a:rPr sz="2200" b="1" dirty="0">
                <a:solidFill>
                  <a:srgbClr val="FF0000"/>
                </a:solidFill>
                <a:latin typeface="Arial"/>
                <a:cs typeface="Arial"/>
              </a:rPr>
              <a:t>SSN</a:t>
            </a:r>
            <a:r>
              <a:rPr sz="2200" b="1" dirty="0">
                <a:latin typeface="Arial"/>
                <a:cs typeface="Arial"/>
              </a:rPr>
              <a:t>, anche </a:t>
            </a:r>
            <a:r>
              <a:rPr sz="2200" b="1" spc="-5" dirty="0">
                <a:latin typeface="Arial"/>
                <a:cs typeface="Arial"/>
              </a:rPr>
              <a:t>nella spesa e nel </a:t>
            </a:r>
            <a:r>
              <a:rPr sz="2200" b="1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governare il sistema delle offerte, e non basta invocare una </a:t>
            </a:r>
            <a:r>
              <a:rPr sz="2200" b="1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generica “integrazione sociosanitaria” (come purtroppo fanno </a:t>
            </a:r>
            <a:r>
              <a:rPr sz="2200" b="1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anche i vigenti LEA)</a:t>
            </a:r>
            <a:endParaRPr sz="22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76300" y="5319648"/>
            <a:ext cx="8989060" cy="448945"/>
          </a:xfrm>
          <a:prstGeom prst="rect">
            <a:avLst/>
          </a:prstGeom>
          <a:ln w="6095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71120">
              <a:lnSpc>
                <a:spcPts val="2625"/>
              </a:lnSpc>
            </a:pPr>
            <a:r>
              <a:rPr sz="2200" b="1" spc="-5" dirty="0">
                <a:solidFill>
                  <a:srgbClr val="00AFEF"/>
                </a:solidFill>
                <a:latin typeface="Arial"/>
                <a:cs typeface="Arial"/>
              </a:rPr>
              <a:t>2)</a:t>
            </a:r>
            <a:r>
              <a:rPr sz="2200" b="1" spc="-225" dirty="0">
                <a:solidFill>
                  <a:srgbClr val="00AFEF"/>
                </a:solidFill>
                <a:latin typeface="Arial"/>
                <a:cs typeface="Arial"/>
              </a:rPr>
              <a:t> </a:t>
            </a:r>
            <a:r>
              <a:rPr sz="2200" b="1" spc="-5" dirty="0">
                <a:solidFill>
                  <a:srgbClr val="00AFEF"/>
                </a:solidFill>
                <a:latin typeface="Arial"/>
                <a:cs typeface="Arial"/>
              </a:rPr>
              <a:t>PIU’ DIRITTI</a:t>
            </a:r>
            <a:r>
              <a:rPr sz="2200" b="1" dirty="0">
                <a:solidFill>
                  <a:srgbClr val="00AFEF"/>
                </a:solidFill>
                <a:latin typeface="Arial"/>
                <a:cs typeface="Arial"/>
              </a:rPr>
              <a:t> </a:t>
            </a:r>
            <a:r>
              <a:rPr sz="2200" b="1" spc="-5" dirty="0">
                <a:solidFill>
                  <a:srgbClr val="00AFEF"/>
                </a:solidFill>
                <a:latin typeface="Arial"/>
                <a:cs typeface="Arial"/>
              </a:rPr>
              <a:t>ESIGIBILI</a:t>
            </a:r>
            <a:r>
              <a:rPr sz="2200" b="1" spc="15" dirty="0">
                <a:solidFill>
                  <a:srgbClr val="00AFEF"/>
                </a:solidFill>
                <a:latin typeface="Arial"/>
                <a:cs typeface="Arial"/>
              </a:rPr>
              <a:t> </a:t>
            </a:r>
            <a:r>
              <a:rPr sz="2200" b="1" spc="-5" dirty="0">
                <a:solidFill>
                  <a:srgbClr val="00AFEF"/>
                </a:solidFill>
                <a:latin typeface="Arial"/>
                <a:cs typeface="Arial"/>
              </a:rPr>
              <a:t>PER I</a:t>
            </a:r>
            <a:r>
              <a:rPr sz="2200" b="1" spc="15" dirty="0">
                <a:solidFill>
                  <a:srgbClr val="00AFEF"/>
                </a:solidFill>
                <a:latin typeface="Arial"/>
                <a:cs typeface="Arial"/>
              </a:rPr>
              <a:t> </a:t>
            </a:r>
            <a:r>
              <a:rPr sz="2200" b="1" spc="-5" dirty="0">
                <a:solidFill>
                  <a:srgbClr val="00AFEF"/>
                </a:solidFill>
                <a:latin typeface="Arial"/>
                <a:cs typeface="Arial"/>
              </a:rPr>
              <a:t>CITTADINI</a:t>
            </a:r>
            <a:endParaRPr sz="22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706627" y="5658815"/>
            <a:ext cx="8975725" cy="8610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24500"/>
              </a:lnSpc>
              <a:spcBef>
                <a:spcPts val="100"/>
              </a:spcBef>
              <a:tabLst>
                <a:tab pos="786130" algn="l"/>
                <a:tab pos="1669414" algn="l"/>
                <a:tab pos="2831465" algn="l"/>
                <a:tab pos="3124200" algn="l"/>
                <a:tab pos="3820160" algn="l"/>
                <a:tab pos="5229860" algn="l"/>
                <a:tab pos="5803265" algn="l"/>
                <a:tab pos="6266180" algn="l"/>
                <a:tab pos="7661275" algn="l"/>
                <a:tab pos="8234045" algn="l"/>
                <a:tab pos="8449945" algn="l"/>
              </a:tabLst>
            </a:pPr>
            <a:r>
              <a:rPr sz="2200" b="1" spc="-5" dirty="0">
                <a:latin typeface="Arial"/>
                <a:cs typeface="Arial"/>
              </a:rPr>
              <a:t>Oggi	molte	Regioni	e	ASL	utilizzano	per	</a:t>
            </a:r>
            <a:r>
              <a:rPr sz="2200" b="1" spc="-15" dirty="0">
                <a:latin typeface="Arial"/>
                <a:cs typeface="Arial"/>
              </a:rPr>
              <a:t>g</a:t>
            </a:r>
            <a:r>
              <a:rPr sz="2200" b="1" spc="-5" dirty="0">
                <a:latin typeface="Arial"/>
                <a:cs typeface="Arial"/>
              </a:rPr>
              <a:t>li</a:t>
            </a:r>
            <a:r>
              <a:rPr sz="2200" b="1" dirty="0">
                <a:latin typeface="Arial"/>
                <a:cs typeface="Arial"/>
              </a:rPr>
              <a:t>	</a:t>
            </a:r>
            <a:r>
              <a:rPr sz="2200" b="1" spc="-5" dirty="0">
                <a:latin typeface="Arial"/>
                <a:cs typeface="Arial"/>
              </a:rPr>
              <a:t>interventi</a:t>
            </a:r>
            <a:r>
              <a:rPr sz="2200" b="1" dirty="0">
                <a:latin typeface="Arial"/>
                <a:cs typeface="Arial"/>
              </a:rPr>
              <a:t>	</a:t>
            </a:r>
            <a:r>
              <a:rPr sz="2200" b="1" spc="-5" dirty="0">
                <a:latin typeface="Arial"/>
                <a:cs typeface="Arial"/>
              </a:rPr>
              <a:t>per</a:t>
            </a:r>
            <a:r>
              <a:rPr sz="2200" b="1" dirty="0">
                <a:latin typeface="Arial"/>
                <a:cs typeface="Arial"/>
              </a:rPr>
              <a:t>	</a:t>
            </a:r>
            <a:r>
              <a:rPr sz="2200" b="1" spc="-5" dirty="0">
                <a:latin typeface="Arial"/>
                <a:cs typeface="Arial"/>
              </a:rPr>
              <a:t>i</a:t>
            </a:r>
            <a:r>
              <a:rPr sz="2200" b="1" dirty="0">
                <a:latin typeface="Arial"/>
                <a:cs typeface="Arial"/>
              </a:rPr>
              <a:t>	</a:t>
            </a:r>
            <a:r>
              <a:rPr sz="2200" b="1" spc="-5" dirty="0">
                <a:latin typeface="Arial"/>
                <a:cs typeface="Arial"/>
              </a:rPr>
              <a:t>non  autosufficienti</a:t>
            </a:r>
            <a:r>
              <a:rPr sz="2200" b="1" spc="315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il</a:t>
            </a:r>
            <a:r>
              <a:rPr sz="2200" b="1" spc="320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criterio</a:t>
            </a:r>
            <a:r>
              <a:rPr sz="2200" b="1" spc="320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di</a:t>
            </a:r>
            <a:r>
              <a:rPr sz="2200" b="1" spc="345" dirty="0">
                <a:latin typeface="Arial"/>
                <a:cs typeface="Arial"/>
              </a:rPr>
              <a:t> </a:t>
            </a:r>
            <a:r>
              <a:rPr sz="2200" b="1" spc="-5" dirty="0">
                <a:solidFill>
                  <a:srgbClr val="FF0000"/>
                </a:solidFill>
                <a:latin typeface="Arial"/>
                <a:cs typeface="Arial"/>
              </a:rPr>
              <a:t>intervenire</a:t>
            </a:r>
            <a:r>
              <a:rPr sz="2200" b="1" spc="31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200" b="1" spc="-5" dirty="0">
                <a:solidFill>
                  <a:srgbClr val="FF0000"/>
                </a:solidFill>
                <a:latin typeface="Arial"/>
                <a:cs typeface="Arial"/>
              </a:rPr>
              <a:t>“solo</a:t>
            </a:r>
            <a:r>
              <a:rPr sz="2200" b="1" spc="32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200" b="1" spc="-5" dirty="0">
                <a:solidFill>
                  <a:srgbClr val="FF0000"/>
                </a:solidFill>
                <a:latin typeface="Arial"/>
                <a:cs typeface="Arial"/>
              </a:rPr>
              <a:t>se</a:t>
            </a:r>
            <a:r>
              <a:rPr sz="2200" b="1" spc="32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200" b="1" spc="-5" dirty="0">
                <a:solidFill>
                  <a:srgbClr val="FF0000"/>
                </a:solidFill>
                <a:latin typeface="Arial"/>
                <a:cs typeface="Arial"/>
              </a:rPr>
              <a:t>e</a:t>
            </a:r>
            <a:r>
              <a:rPr sz="2200" b="1" spc="32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200" b="1" spc="-5" dirty="0">
                <a:solidFill>
                  <a:srgbClr val="FF0000"/>
                </a:solidFill>
                <a:latin typeface="Arial"/>
                <a:cs typeface="Arial"/>
              </a:rPr>
              <a:t>quando</a:t>
            </a:r>
            <a:r>
              <a:rPr sz="2200" b="1" spc="31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200" b="1" spc="-5" dirty="0">
                <a:solidFill>
                  <a:srgbClr val="FF0000"/>
                </a:solidFill>
                <a:latin typeface="Arial"/>
                <a:cs typeface="Arial"/>
              </a:rPr>
              <a:t>ci</a:t>
            </a:r>
            <a:r>
              <a:rPr sz="2200" b="1" spc="32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200" b="1" spc="-5" dirty="0">
                <a:solidFill>
                  <a:srgbClr val="FF0000"/>
                </a:solidFill>
                <a:latin typeface="Arial"/>
                <a:cs typeface="Arial"/>
              </a:rPr>
              <a:t>sono</a:t>
            </a:r>
            <a:endParaRPr sz="2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06627" y="605687"/>
            <a:ext cx="9095740" cy="553466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119380" algn="just">
              <a:lnSpc>
                <a:spcPct val="124700"/>
              </a:lnSpc>
              <a:spcBef>
                <a:spcPts val="105"/>
              </a:spcBef>
            </a:pPr>
            <a:r>
              <a:rPr sz="2200" b="1" spc="-10" dirty="0">
                <a:solidFill>
                  <a:srgbClr val="FF0000"/>
                </a:solidFill>
                <a:latin typeface="Arial"/>
                <a:cs typeface="Arial"/>
              </a:rPr>
              <a:t>risorse </a:t>
            </a:r>
            <a:r>
              <a:rPr sz="2200" b="1" spc="-5" dirty="0">
                <a:solidFill>
                  <a:srgbClr val="FF0000"/>
                </a:solidFill>
                <a:latin typeface="Arial"/>
                <a:cs typeface="Arial"/>
              </a:rPr>
              <a:t>finanziarie”. In ciò usando il profilo giuridico dei LEA come </a:t>
            </a:r>
            <a:r>
              <a:rPr sz="2200" b="1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200" b="1" spc="-5" dirty="0">
                <a:solidFill>
                  <a:srgbClr val="FF0000"/>
                </a:solidFill>
                <a:latin typeface="Arial"/>
                <a:cs typeface="Arial"/>
              </a:rPr>
              <a:t>“finanziariamente condizionati” (benché criticato anche dalla Corte </a:t>
            </a:r>
            <a:r>
              <a:rPr sz="2200" b="1" spc="-60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200" b="1" spc="-5" dirty="0">
                <a:solidFill>
                  <a:srgbClr val="FF0000"/>
                </a:solidFill>
                <a:latin typeface="Arial"/>
                <a:cs typeface="Arial"/>
              </a:rPr>
              <a:t>Costituzionale).</a:t>
            </a:r>
            <a:r>
              <a:rPr sz="2200" b="1" spc="-13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Perciò</a:t>
            </a:r>
            <a:r>
              <a:rPr sz="2200" b="1" spc="-110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occorre</a:t>
            </a:r>
            <a:r>
              <a:rPr sz="2200" b="1" spc="-130" dirty="0">
                <a:latin typeface="Arial"/>
                <a:cs typeface="Arial"/>
              </a:rPr>
              <a:t> </a:t>
            </a:r>
            <a:r>
              <a:rPr sz="2200" b="1" dirty="0">
                <a:latin typeface="Arial"/>
                <a:cs typeface="Arial"/>
              </a:rPr>
              <a:t>che</a:t>
            </a:r>
            <a:r>
              <a:rPr sz="2200" b="1" spc="-135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si</a:t>
            </a:r>
            <a:r>
              <a:rPr sz="2200" b="1" spc="-110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rafforzino</a:t>
            </a:r>
            <a:r>
              <a:rPr sz="2200" b="1" spc="-125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i</a:t>
            </a:r>
            <a:r>
              <a:rPr sz="2200" b="1" spc="-130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diritti</a:t>
            </a:r>
            <a:r>
              <a:rPr sz="2200" b="1" spc="-120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proprio</a:t>
            </a:r>
            <a:r>
              <a:rPr sz="2200" b="1" spc="-125" dirty="0">
                <a:latin typeface="Arial"/>
                <a:cs typeface="Arial"/>
              </a:rPr>
              <a:t> </a:t>
            </a:r>
            <a:r>
              <a:rPr sz="2200" b="1" dirty="0">
                <a:latin typeface="Arial"/>
                <a:cs typeface="Arial"/>
              </a:rPr>
              <a:t>entro </a:t>
            </a:r>
            <a:r>
              <a:rPr sz="2200" b="1" spc="-600" dirty="0">
                <a:latin typeface="Arial"/>
                <a:cs typeface="Arial"/>
              </a:rPr>
              <a:t> </a:t>
            </a:r>
            <a:r>
              <a:rPr sz="2200" b="1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i LEA sociosanitari, per dare agli interventi natura di </a:t>
            </a:r>
            <a:r>
              <a:rPr sz="2200" b="1" spc="-5" dirty="0">
                <a:solidFill>
                  <a:srgbClr val="FF0000"/>
                </a:solidFill>
                <a:latin typeface="Arial"/>
                <a:cs typeface="Arial"/>
              </a:rPr>
              <a:t>diritti davvero </a:t>
            </a:r>
            <a:r>
              <a:rPr sz="2200" b="1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200" b="1" spc="-5" dirty="0">
                <a:solidFill>
                  <a:srgbClr val="FF0000"/>
                </a:solidFill>
                <a:latin typeface="Arial"/>
                <a:cs typeface="Arial"/>
              </a:rPr>
              <a:t>esigibili</a:t>
            </a:r>
            <a:r>
              <a:rPr sz="2200" b="1" spc="1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(anche</a:t>
            </a:r>
            <a:r>
              <a:rPr sz="2200" b="1" spc="5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minimi,</a:t>
            </a:r>
            <a:r>
              <a:rPr sz="2200" b="1" spc="20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ma</a:t>
            </a:r>
            <a:r>
              <a:rPr sz="2200" b="1" spc="5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non</a:t>
            </a:r>
            <a:r>
              <a:rPr sz="2200" b="1" spc="5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solo</a:t>
            </a:r>
            <a:r>
              <a:rPr sz="2200" b="1" spc="5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“un</a:t>
            </a:r>
            <a:r>
              <a:rPr sz="2200" b="1" spc="5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posto</a:t>
            </a:r>
            <a:r>
              <a:rPr sz="2200" b="1" spc="5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in</a:t>
            </a:r>
            <a:r>
              <a:rPr sz="2200" b="1" spc="5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lista</a:t>
            </a:r>
            <a:r>
              <a:rPr sz="2200" b="1" spc="5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d’attesa”).</a:t>
            </a:r>
            <a:endParaRPr sz="2200">
              <a:latin typeface="Arial"/>
              <a:cs typeface="Arial"/>
            </a:endParaRPr>
          </a:p>
          <a:p>
            <a:pPr marL="12700" algn="just">
              <a:lnSpc>
                <a:spcPct val="100000"/>
              </a:lnSpc>
              <a:spcBef>
                <a:spcPts val="1250"/>
              </a:spcBef>
            </a:pPr>
            <a:r>
              <a:rPr sz="2200" b="1" spc="-5" dirty="0">
                <a:latin typeface="Arial"/>
                <a:cs typeface="Arial"/>
              </a:rPr>
              <a:t>Naturalmente</a:t>
            </a:r>
            <a:r>
              <a:rPr sz="2200" b="1" spc="-10" dirty="0">
                <a:latin typeface="Arial"/>
                <a:cs typeface="Arial"/>
              </a:rPr>
              <a:t> </a:t>
            </a:r>
            <a:r>
              <a:rPr sz="2200" b="1" dirty="0">
                <a:latin typeface="Arial"/>
                <a:cs typeface="Arial"/>
              </a:rPr>
              <a:t>si</a:t>
            </a:r>
            <a:r>
              <a:rPr sz="2200" b="1" spc="-5" dirty="0">
                <a:latin typeface="Arial"/>
                <a:cs typeface="Arial"/>
              </a:rPr>
              <a:t> potrebbe</a:t>
            </a:r>
            <a:r>
              <a:rPr sz="2200" b="1" spc="5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pensare:</a:t>
            </a:r>
            <a:endParaRPr sz="2200">
              <a:latin typeface="Arial"/>
              <a:cs typeface="Arial"/>
            </a:endParaRPr>
          </a:p>
          <a:p>
            <a:pPr marL="241300" marR="5080" indent="-228600" algn="just">
              <a:lnSpc>
                <a:spcPts val="3290"/>
              </a:lnSpc>
              <a:spcBef>
                <a:spcPts val="215"/>
              </a:spcBef>
              <a:buClr>
                <a:srgbClr val="000000"/>
              </a:buClr>
              <a:buFont typeface="Arial MT"/>
              <a:buChar char="-"/>
              <a:tabLst>
                <a:tab pos="241300" algn="l"/>
              </a:tabLst>
            </a:pPr>
            <a:r>
              <a:rPr sz="2200" b="1" spc="-5" dirty="0">
                <a:solidFill>
                  <a:srgbClr val="FF0000"/>
                </a:solidFill>
                <a:latin typeface="Arial"/>
                <a:cs typeface="Arial"/>
              </a:rPr>
              <a:t>che</a:t>
            </a:r>
            <a:r>
              <a:rPr sz="2200" b="1" spc="-2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200" b="1" spc="-5" dirty="0">
                <a:solidFill>
                  <a:srgbClr val="FF0000"/>
                </a:solidFill>
                <a:latin typeface="Arial"/>
                <a:cs typeface="Arial"/>
              </a:rPr>
              <a:t>sia</a:t>
            </a:r>
            <a:r>
              <a:rPr sz="2200" b="1" spc="-2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200" b="1" spc="-5" dirty="0">
                <a:solidFill>
                  <a:srgbClr val="FF0000"/>
                </a:solidFill>
                <a:latin typeface="Arial"/>
                <a:cs typeface="Arial"/>
              </a:rPr>
              <a:t>ovvio</a:t>
            </a:r>
            <a:r>
              <a:rPr sz="2200" b="1" spc="-2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200" b="1" spc="-5" dirty="0">
                <a:solidFill>
                  <a:srgbClr val="FF0000"/>
                </a:solidFill>
                <a:latin typeface="Arial"/>
                <a:cs typeface="Arial"/>
              </a:rPr>
              <a:t>che</a:t>
            </a:r>
            <a:r>
              <a:rPr sz="2200" b="1" spc="-2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200" b="1" spc="-5" dirty="0">
                <a:solidFill>
                  <a:srgbClr val="FF0000"/>
                </a:solidFill>
                <a:latin typeface="Arial"/>
                <a:cs typeface="Arial"/>
              </a:rPr>
              <a:t>le</a:t>
            </a:r>
            <a:r>
              <a:rPr sz="2200" b="1" spc="-2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200" b="1" spc="-5" dirty="0">
                <a:solidFill>
                  <a:srgbClr val="FF0000"/>
                </a:solidFill>
                <a:latin typeface="Arial"/>
                <a:cs typeface="Arial"/>
              </a:rPr>
              <a:t>prestazioni</a:t>
            </a:r>
            <a:r>
              <a:rPr sz="2200" b="1" spc="-2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200" b="1" spc="-5" dirty="0">
                <a:solidFill>
                  <a:srgbClr val="FF0000"/>
                </a:solidFill>
                <a:latin typeface="Arial"/>
                <a:cs typeface="Arial"/>
              </a:rPr>
              <a:t>offerte</a:t>
            </a:r>
            <a:r>
              <a:rPr sz="2200" b="1" spc="-3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200" b="1" dirty="0">
                <a:solidFill>
                  <a:srgbClr val="FF0000"/>
                </a:solidFill>
                <a:latin typeface="Arial"/>
                <a:cs typeface="Arial"/>
              </a:rPr>
              <a:t>debbano</a:t>
            </a:r>
            <a:r>
              <a:rPr sz="2200" b="1" spc="-2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200" b="1" spc="-5" dirty="0">
                <a:solidFill>
                  <a:srgbClr val="FF0000"/>
                </a:solidFill>
                <a:latin typeface="Arial"/>
                <a:cs typeface="Arial"/>
              </a:rPr>
              <a:t>essere</a:t>
            </a:r>
            <a:r>
              <a:rPr sz="2200" b="1" spc="-2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200" b="1" spc="-5" dirty="0">
                <a:solidFill>
                  <a:srgbClr val="FF0000"/>
                </a:solidFill>
                <a:latin typeface="Arial"/>
                <a:cs typeface="Arial"/>
              </a:rPr>
              <a:t>compatibili </a:t>
            </a:r>
            <a:r>
              <a:rPr sz="2200" b="1" spc="-60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200" b="1" spc="-5" dirty="0">
                <a:solidFill>
                  <a:srgbClr val="FF0000"/>
                </a:solidFill>
                <a:latin typeface="Arial"/>
                <a:cs typeface="Arial"/>
              </a:rPr>
              <a:t>con le </a:t>
            </a:r>
            <a:r>
              <a:rPr sz="2200" b="1" dirty="0">
                <a:solidFill>
                  <a:srgbClr val="FF0000"/>
                </a:solidFill>
                <a:latin typeface="Arial"/>
                <a:cs typeface="Arial"/>
              </a:rPr>
              <a:t>risorse</a:t>
            </a:r>
            <a:r>
              <a:rPr sz="2200" b="1" dirty="0">
                <a:latin typeface="Arial"/>
                <a:cs typeface="Arial"/>
              </a:rPr>
              <a:t>, </a:t>
            </a:r>
            <a:r>
              <a:rPr sz="2200" b="1" spc="-5" dirty="0">
                <a:latin typeface="Arial"/>
                <a:cs typeface="Arial"/>
              </a:rPr>
              <a:t>altrimenti si definirebbero </a:t>
            </a:r>
            <a:r>
              <a:rPr sz="2200" b="1" dirty="0">
                <a:latin typeface="Arial"/>
                <a:cs typeface="Arial"/>
              </a:rPr>
              <a:t>in </a:t>
            </a:r>
            <a:r>
              <a:rPr sz="2200" b="1" spc="-5" dirty="0">
                <a:latin typeface="Arial"/>
                <a:cs typeface="Arial"/>
              </a:rPr>
              <a:t>modo demagogico </a:t>
            </a:r>
            <a:r>
              <a:rPr sz="2200" b="1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diritti</a:t>
            </a:r>
            <a:r>
              <a:rPr sz="2200" b="1" spc="585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solo</a:t>
            </a:r>
            <a:r>
              <a:rPr sz="2200" b="1" spc="580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virtuali,</a:t>
            </a:r>
            <a:r>
              <a:rPr sz="2200" b="1" spc="575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che</a:t>
            </a:r>
            <a:r>
              <a:rPr sz="2200" b="1" spc="585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poi</a:t>
            </a:r>
            <a:r>
              <a:rPr sz="2200" b="1" spc="585" dirty="0">
                <a:latin typeface="Arial"/>
                <a:cs typeface="Arial"/>
              </a:rPr>
              <a:t> </a:t>
            </a:r>
            <a:r>
              <a:rPr sz="2200" b="1" spc="-10" dirty="0">
                <a:latin typeface="Arial"/>
                <a:cs typeface="Arial"/>
              </a:rPr>
              <a:t>non</a:t>
            </a:r>
            <a:r>
              <a:rPr sz="2200" b="1" spc="590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è</a:t>
            </a:r>
            <a:r>
              <a:rPr sz="2200" b="1" spc="585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concretamente</a:t>
            </a:r>
            <a:r>
              <a:rPr sz="2200" b="1" spc="585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possibile</a:t>
            </a:r>
            <a:endParaRPr sz="2200">
              <a:latin typeface="Arial"/>
              <a:cs typeface="Arial"/>
            </a:endParaRPr>
          </a:p>
          <a:p>
            <a:pPr marL="241300" algn="just">
              <a:lnSpc>
                <a:spcPct val="100000"/>
              </a:lnSpc>
              <a:spcBef>
                <a:spcPts val="430"/>
              </a:spcBef>
            </a:pPr>
            <a:r>
              <a:rPr sz="2200" b="1" spc="-5" dirty="0">
                <a:latin typeface="Arial"/>
                <a:cs typeface="Arial"/>
              </a:rPr>
              <a:t>soddisfare</a:t>
            </a:r>
            <a:r>
              <a:rPr sz="2200" b="1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se</a:t>
            </a:r>
            <a:r>
              <a:rPr sz="2200" b="1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le</a:t>
            </a:r>
            <a:r>
              <a:rPr sz="2200" b="1" spc="15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prestazioni</a:t>
            </a:r>
            <a:r>
              <a:rPr sz="2200" b="1" spc="5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sono</a:t>
            </a:r>
            <a:r>
              <a:rPr sz="2200" b="1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irrealizzabili;</a:t>
            </a:r>
            <a:endParaRPr sz="2200">
              <a:latin typeface="Arial"/>
              <a:cs typeface="Arial"/>
            </a:endParaRPr>
          </a:p>
          <a:p>
            <a:pPr marL="241300" marR="6985" indent="-228600" algn="just">
              <a:lnSpc>
                <a:spcPct val="124500"/>
              </a:lnSpc>
              <a:buClr>
                <a:srgbClr val="000000"/>
              </a:buClr>
              <a:buFont typeface="Arial MT"/>
              <a:buChar char="-"/>
              <a:tabLst>
                <a:tab pos="241300" algn="l"/>
              </a:tabLst>
            </a:pPr>
            <a:r>
              <a:rPr sz="2200" b="1" spc="-5" dirty="0">
                <a:solidFill>
                  <a:srgbClr val="FF0000"/>
                </a:solidFill>
                <a:latin typeface="Arial"/>
                <a:cs typeface="Arial"/>
              </a:rPr>
              <a:t>che</a:t>
            </a:r>
            <a:r>
              <a:rPr sz="2200" b="1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200" b="1" spc="-5" dirty="0">
                <a:solidFill>
                  <a:srgbClr val="FF0000"/>
                </a:solidFill>
                <a:latin typeface="Arial"/>
                <a:cs typeface="Arial"/>
              </a:rPr>
              <a:t>quindi</a:t>
            </a:r>
            <a:r>
              <a:rPr sz="2200" b="1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200" b="1" spc="-5" dirty="0">
                <a:solidFill>
                  <a:srgbClr val="FF0000"/>
                </a:solidFill>
                <a:latin typeface="Arial"/>
                <a:cs typeface="Arial"/>
              </a:rPr>
              <a:t>tutto</a:t>
            </a:r>
            <a:r>
              <a:rPr sz="2200" b="1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200" b="1" spc="-5" dirty="0">
                <a:solidFill>
                  <a:srgbClr val="FF0000"/>
                </a:solidFill>
                <a:latin typeface="Arial"/>
                <a:cs typeface="Arial"/>
              </a:rPr>
              <a:t>il</a:t>
            </a:r>
            <a:r>
              <a:rPr sz="2200" b="1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200" b="1" spc="-5" dirty="0">
                <a:solidFill>
                  <a:srgbClr val="FF0000"/>
                </a:solidFill>
                <a:latin typeface="Arial"/>
                <a:cs typeface="Arial"/>
              </a:rPr>
              <a:t>welfare</a:t>
            </a:r>
            <a:r>
              <a:rPr sz="2200" b="1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200" b="1" spc="-5" dirty="0">
                <a:solidFill>
                  <a:srgbClr val="FF0000"/>
                </a:solidFill>
                <a:latin typeface="Arial"/>
                <a:cs typeface="Arial"/>
              </a:rPr>
              <a:t>pubblico</a:t>
            </a:r>
            <a:r>
              <a:rPr sz="2200" b="1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200" b="1" spc="-5" dirty="0">
                <a:solidFill>
                  <a:srgbClr val="FF0000"/>
                </a:solidFill>
                <a:latin typeface="Arial"/>
                <a:cs typeface="Arial"/>
              </a:rPr>
              <a:t>funziona</a:t>
            </a:r>
            <a:r>
              <a:rPr sz="2200" b="1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200" b="1" spc="-5" dirty="0">
                <a:solidFill>
                  <a:srgbClr val="FF0000"/>
                </a:solidFill>
                <a:latin typeface="Arial"/>
                <a:cs typeface="Arial"/>
              </a:rPr>
              <a:t>secondo</a:t>
            </a:r>
            <a:r>
              <a:rPr sz="2200" b="1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200" b="1" spc="-5" dirty="0">
                <a:solidFill>
                  <a:srgbClr val="FF0000"/>
                </a:solidFill>
                <a:latin typeface="Arial"/>
                <a:cs typeface="Arial"/>
              </a:rPr>
              <a:t>questo </a:t>
            </a:r>
            <a:r>
              <a:rPr sz="2200" b="1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200" b="1" spc="-5" dirty="0">
                <a:solidFill>
                  <a:srgbClr val="FF0000"/>
                </a:solidFill>
                <a:latin typeface="Arial"/>
                <a:cs typeface="Arial"/>
              </a:rPr>
              <a:t>criterio</a:t>
            </a:r>
            <a:r>
              <a:rPr sz="2200" b="1" spc="-5" dirty="0">
                <a:latin typeface="Arial"/>
                <a:cs typeface="Arial"/>
              </a:rPr>
              <a:t>,</a:t>
            </a:r>
            <a:r>
              <a:rPr sz="2200" b="1" spc="165" dirty="0">
                <a:latin typeface="Arial"/>
                <a:cs typeface="Arial"/>
              </a:rPr>
              <a:t> </a:t>
            </a:r>
            <a:r>
              <a:rPr sz="2200" b="1" dirty="0">
                <a:latin typeface="Arial"/>
                <a:cs typeface="Arial"/>
              </a:rPr>
              <a:t>ossia</a:t>
            </a:r>
            <a:r>
              <a:rPr sz="2200" b="1" spc="165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tutte</a:t>
            </a:r>
            <a:r>
              <a:rPr sz="2200" b="1" spc="165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le</a:t>
            </a:r>
            <a:r>
              <a:rPr sz="2200" b="1" spc="165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prestazioni</a:t>
            </a:r>
            <a:r>
              <a:rPr sz="2200" b="1" spc="165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sono</a:t>
            </a:r>
            <a:r>
              <a:rPr sz="2200" b="1" spc="165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sempre</a:t>
            </a:r>
            <a:r>
              <a:rPr sz="2200" b="1" spc="165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fruibili</a:t>
            </a:r>
            <a:r>
              <a:rPr sz="2200" b="1" spc="175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soltanto</a:t>
            </a:r>
            <a:r>
              <a:rPr sz="2200" b="1" spc="165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se</a:t>
            </a:r>
            <a:endParaRPr sz="2200">
              <a:latin typeface="Arial"/>
              <a:cs typeface="Arial"/>
            </a:endParaRPr>
          </a:p>
          <a:p>
            <a:pPr marL="241300" algn="just">
              <a:lnSpc>
                <a:spcPct val="100000"/>
              </a:lnSpc>
              <a:spcBef>
                <a:spcPts val="650"/>
              </a:spcBef>
            </a:pPr>
            <a:r>
              <a:rPr sz="2200" b="1" spc="-5" dirty="0">
                <a:latin typeface="Arial"/>
                <a:cs typeface="Arial"/>
              </a:rPr>
              <a:t>le</a:t>
            </a:r>
            <a:r>
              <a:rPr sz="2200" b="1" spc="-10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risorse lo</a:t>
            </a:r>
            <a:r>
              <a:rPr sz="2200" b="1" spc="-10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consentono.</a:t>
            </a:r>
            <a:endParaRPr sz="2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06627" y="605687"/>
            <a:ext cx="9100820" cy="587565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algn="just">
              <a:lnSpc>
                <a:spcPct val="124700"/>
              </a:lnSpc>
              <a:spcBef>
                <a:spcPts val="105"/>
              </a:spcBef>
            </a:pPr>
            <a:r>
              <a:rPr sz="2200" b="1" spc="-5" dirty="0">
                <a:solidFill>
                  <a:srgbClr val="FF0000"/>
                </a:solidFill>
                <a:latin typeface="Arial"/>
                <a:cs typeface="Arial"/>
              </a:rPr>
              <a:t>Ma queste due obiezioni non trovano riscontro nella </a:t>
            </a:r>
            <a:r>
              <a:rPr sz="2200" b="1" spc="5" dirty="0">
                <a:solidFill>
                  <a:srgbClr val="FF0000"/>
                </a:solidFill>
                <a:latin typeface="Arial"/>
                <a:cs typeface="Arial"/>
              </a:rPr>
              <a:t>realtà</a:t>
            </a:r>
            <a:r>
              <a:rPr sz="2200" b="1" spc="5" dirty="0">
                <a:latin typeface="Arial"/>
                <a:cs typeface="Arial"/>
              </a:rPr>
              <a:t>. </a:t>
            </a:r>
            <a:r>
              <a:rPr sz="2200" b="1" spc="-5" dirty="0">
                <a:latin typeface="Arial"/>
                <a:cs typeface="Arial"/>
              </a:rPr>
              <a:t>Va </a:t>
            </a:r>
            <a:r>
              <a:rPr sz="2200" b="1" dirty="0">
                <a:latin typeface="Arial"/>
                <a:cs typeface="Arial"/>
              </a:rPr>
              <a:t>infatti </a:t>
            </a:r>
            <a:r>
              <a:rPr sz="2200" b="1" spc="-600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ricordato </a:t>
            </a:r>
            <a:r>
              <a:rPr sz="2200" b="1" dirty="0">
                <a:latin typeface="Arial"/>
                <a:cs typeface="Arial"/>
              </a:rPr>
              <a:t>che </a:t>
            </a:r>
            <a:r>
              <a:rPr sz="2200" b="1" spc="-5" dirty="0">
                <a:latin typeface="Arial"/>
                <a:cs typeface="Arial"/>
              </a:rPr>
              <a:t>nel welfare pubblico vi sono molte prestazioni che già </a:t>
            </a:r>
            <a:r>
              <a:rPr sz="2200" b="1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hanno natura di diritto soggettivo pienamente esigibile, </a:t>
            </a:r>
            <a:r>
              <a:rPr sz="2200" b="1" spc="-5" dirty="0">
                <a:solidFill>
                  <a:srgbClr val="FF0000"/>
                </a:solidFill>
                <a:latin typeface="Arial"/>
                <a:cs typeface="Arial"/>
              </a:rPr>
              <a:t>per le quali </a:t>
            </a:r>
            <a:r>
              <a:rPr sz="2200" b="1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200" b="1" spc="-5" dirty="0">
                <a:solidFill>
                  <a:srgbClr val="FF0000"/>
                </a:solidFill>
                <a:latin typeface="Arial"/>
                <a:cs typeface="Arial"/>
              </a:rPr>
              <a:t>dunque</a:t>
            </a:r>
            <a:r>
              <a:rPr sz="2200" b="1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200" b="1" spc="-5" dirty="0">
                <a:solidFill>
                  <a:srgbClr val="FF0000"/>
                </a:solidFill>
                <a:latin typeface="Arial"/>
                <a:cs typeface="Arial"/>
              </a:rPr>
              <a:t>le</a:t>
            </a:r>
            <a:r>
              <a:rPr sz="2200" b="1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200" b="1" spc="-5" dirty="0">
                <a:solidFill>
                  <a:srgbClr val="FF0000"/>
                </a:solidFill>
                <a:latin typeface="Arial"/>
                <a:cs typeface="Arial"/>
              </a:rPr>
              <a:t>Amministrazioni</a:t>
            </a:r>
            <a:r>
              <a:rPr sz="2200" b="1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200" b="1" spc="-5" dirty="0">
                <a:solidFill>
                  <a:srgbClr val="FF0000"/>
                </a:solidFill>
                <a:latin typeface="Arial"/>
                <a:cs typeface="Arial"/>
              </a:rPr>
              <a:t>non</a:t>
            </a:r>
            <a:r>
              <a:rPr sz="2200" b="1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200" b="1" spc="-5" dirty="0">
                <a:solidFill>
                  <a:srgbClr val="FF0000"/>
                </a:solidFill>
                <a:latin typeface="Arial"/>
                <a:cs typeface="Arial"/>
              </a:rPr>
              <a:t>possono</a:t>
            </a:r>
            <a:r>
              <a:rPr sz="2200" b="1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200" b="1" spc="-5" dirty="0">
                <a:solidFill>
                  <a:srgbClr val="FF0000"/>
                </a:solidFill>
                <a:latin typeface="Arial"/>
                <a:cs typeface="Arial"/>
              </a:rPr>
              <a:t>dilazionare</a:t>
            </a:r>
            <a:r>
              <a:rPr sz="2200" b="1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200" b="1" spc="-5" dirty="0">
                <a:solidFill>
                  <a:srgbClr val="FF0000"/>
                </a:solidFill>
                <a:latin typeface="Arial"/>
                <a:cs typeface="Arial"/>
              </a:rPr>
              <a:t>od</a:t>
            </a:r>
            <a:r>
              <a:rPr sz="2200" b="1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200" b="1" spc="-5" dirty="0">
                <a:solidFill>
                  <a:srgbClr val="FF0000"/>
                </a:solidFill>
                <a:latin typeface="Arial"/>
                <a:cs typeface="Arial"/>
              </a:rPr>
              <a:t>evitare </a:t>
            </a:r>
            <a:r>
              <a:rPr sz="2200" b="1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200" b="1" spc="-5" dirty="0">
                <a:solidFill>
                  <a:srgbClr val="FF0000"/>
                </a:solidFill>
                <a:latin typeface="Arial"/>
                <a:cs typeface="Arial"/>
              </a:rPr>
              <a:t>l’intervento</a:t>
            </a:r>
            <a:r>
              <a:rPr sz="2200" b="1" spc="-5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200" b="1" spc="-5" dirty="0">
                <a:solidFill>
                  <a:srgbClr val="FF0000"/>
                </a:solidFill>
                <a:latin typeface="Arial"/>
                <a:cs typeface="Arial"/>
              </a:rPr>
              <a:t>motivando</a:t>
            </a:r>
            <a:r>
              <a:rPr sz="2200" b="1" spc="-5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200" b="1" spc="-10" dirty="0">
                <a:solidFill>
                  <a:srgbClr val="FF0000"/>
                </a:solidFill>
                <a:latin typeface="Arial"/>
                <a:cs typeface="Arial"/>
              </a:rPr>
              <a:t>con</a:t>
            </a:r>
            <a:r>
              <a:rPr sz="2200" b="1" spc="-5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200" b="1" spc="-5" dirty="0">
                <a:solidFill>
                  <a:srgbClr val="FF0000"/>
                </a:solidFill>
                <a:latin typeface="Arial"/>
                <a:cs typeface="Arial"/>
              </a:rPr>
              <a:t>la</a:t>
            </a:r>
            <a:r>
              <a:rPr sz="2200" b="1" spc="-5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200" b="1" spc="-5" dirty="0">
                <a:solidFill>
                  <a:srgbClr val="FF0000"/>
                </a:solidFill>
                <a:latin typeface="Arial"/>
                <a:cs typeface="Arial"/>
              </a:rPr>
              <a:t>scarsità</a:t>
            </a:r>
            <a:r>
              <a:rPr sz="2200" b="1" spc="-5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200" b="1" spc="-5" dirty="0">
                <a:solidFill>
                  <a:srgbClr val="FF0000"/>
                </a:solidFill>
                <a:latin typeface="Arial"/>
                <a:cs typeface="Arial"/>
              </a:rPr>
              <a:t>di</a:t>
            </a:r>
            <a:r>
              <a:rPr sz="2200" b="1" spc="-5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200" b="1" spc="-5" dirty="0">
                <a:solidFill>
                  <a:srgbClr val="FF0000"/>
                </a:solidFill>
                <a:latin typeface="Arial"/>
                <a:cs typeface="Arial"/>
              </a:rPr>
              <a:t>risorse</a:t>
            </a:r>
            <a:r>
              <a:rPr sz="2200" b="1" spc="-5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200" b="1" spc="-5" dirty="0">
                <a:solidFill>
                  <a:srgbClr val="FF0000"/>
                </a:solidFill>
                <a:latin typeface="Arial"/>
                <a:cs typeface="Arial"/>
              </a:rPr>
              <a:t>quando</a:t>
            </a:r>
            <a:r>
              <a:rPr sz="2200" b="1" spc="-5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200" b="1" spc="-5" dirty="0">
                <a:solidFill>
                  <a:srgbClr val="FF0000"/>
                </a:solidFill>
                <a:latin typeface="Arial"/>
                <a:cs typeface="Arial"/>
              </a:rPr>
              <a:t>i</a:t>
            </a:r>
            <a:r>
              <a:rPr sz="2200" b="1" spc="-5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200" b="1" spc="-5" dirty="0">
                <a:solidFill>
                  <a:srgbClr val="FF0000"/>
                </a:solidFill>
                <a:latin typeface="Arial"/>
                <a:cs typeface="Arial"/>
              </a:rPr>
              <a:t>cittadini ne </a:t>
            </a:r>
            <a:r>
              <a:rPr sz="2200" b="1" spc="-60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200" b="1" spc="-5" dirty="0">
                <a:solidFill>
                  <a:srgbClr val="FF0000"/>
                </a:solidFill>
                <a:latin typeface="Arial"/>
                <a:cs typeface="Arial"/>
              </a:rPr>
              <a:t>hanno i</a:t>
            </a:r>
            <a:r>
              <a:rPr sz="2200" b="1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200" b="1" spc="-5" dirty="0">
                <a:solidFill>
                  <a:srgbClr val="FF0000"/>
                </a:solidFill>
                <a:latin typeface="Arial"/>
                <a:cs typeface="Arial"/>
              </a:rPr>
              <a:t>requisiti</a:t>
            </a:r>
            <a:r>
              <a:rPr sz="2200" b="1" spc="-5" dirty="0">
                <a:latin typeface="Arial"/>
                <a:cs typeface="Arial"/>
              </a:rPr>
              <a:t>. Ad esempio:</a:t>
            </a:r>
            <a:endParaRPr sz="2200">
              <a:latin typeface="Arial"/>
              <a:cs typeface="Arial"/>
            </a:endParaRPr>
          </a:p>
          <a:p>
            <a:pPr marL="193040" marR="8255" indent="-193040" algn="just">
              <a:lnSpc>
                <a:spcPts val="3290"/>
              </a:lnSpc>
              <a:spcBef>
                <a:spcPts val="219"/>
              </a:spcBef>
              <a:buClr>
                <a:srgbClr val="000000"/>
              </a:buClr>
              <a:buFont typeface="Arial MT"/>
              <a:buChar char="-"/>
              <a:tabLst>
                <a:tab pos="193040" algn="l"/>
              </a:tabLst>
            </a:pPr>
            <a:r>
              <a:rPr sz="2200" b="1" spc="-5" dirty="0">
                <a:solidFill>
                  <a:srgbClr val="FF0000"/>
                </a:solidFill>
                <a:latin typeface="Arial"/>
                <a:cs typeface="Arial"/>
              </a:rPr>
              <a:t>Le prestazioni di integrazione del reddito dell’INPS </a:t>
            </a:r>
            <a:r>
              <a:rPr sz="2200" b="1" spc="-5" dirty="0">
                <a:latin typeface="Arial"/>
                <a:cs typeface="Arial"/>
              </a:rPr>
              <a:t>come l’assegno </a:t>
            </a:r>
            <a:r>
              <a:rPr sz="2200" b="1" spc="-600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sociale, le maggiorazioni delle pensioni e </a:t>
            </a:r>
            <a:r>
              <a:rPr sz="2200" b="1" spc="-10" dirty="0">
                <a:latin typeface="Arial"/>
                <a:cs typeface="Arial"/>
              </a:rPr>
              <a:t>le </a:t>
            </a:r>
            <a:r>
              <a:rPr sz="2200" b="1" spc="-5" dirty="0">
                <a:latin typeface="Arial"/>
                <a:cs typeface="Arial"/>
              </a:rPr>
              <a:t>loro integrazioni al </a:t>
            </a:r>
            <a:r>
              <a:rPr sz="2200" b="1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minimo</a:t>
            </a:r>
            <a:r>
              <a:rPr sz="2200" b="1" spc="459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(che</a:t>
            </a:r>
            <a:r>
              <a:rPr sz="2200" b="1" spc="465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nel</a:t>
            </a:r>
            <a:r>
              <a:rPr sz="2200" b="1" spc="459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loro</a:t>
            </a:r>
            <a:r>
              <a:rPr sz="2200" b="1" spc="480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insieme</a:t>
            </a:r>
            <a:r>
              <a:rPr sz="2200" b="1" spc="500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sono</a:t>
            </a:r>
            <a:r>
              <a:rPr sz="2200" b="1" spc="330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la</a:t>
            </a:r>
            <a:r>
              <a:rPr sz="2200" b="1" spc="459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maggior</a:t>
            </a:r>
            <a:r>
              <a:rPr sz="2200" b="1" spc="465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spesa</a:t>
            </a:r>
            <a:r>
              <a:rPr sz="2200" b="1" spc="465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pubblica</a:t>
            </a:r>
            <a:endParaRPr sz="2200">
              <a:latin typeface="Arial"/>
              <a:cs typeface="Arial"/>
            </a:endParaRPr>
          </a:p>
          <a:p>
            <a:pPr marL="241300" algn="just">
              <a:lnSpc>
                <a:spcPct val="100000"/>
              </a:lnSpc>
              <a:spcBef>
                <a:spcPts val="425"/>
              </a:spcBef>
            </a:pPr>
            <a:r>
              <a:rPr sz="2200" b="1" spc="-5" dirty="0">
                <a:latin typeface="Arial"/>
                <a:cs typeface="Arial"/>
              </a:rPr>
              <a:t>contro</a:t>
            </a:r>
            <a:r>
              <a:rPr sz="2200" b="1" spc="85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la</a:t>
            </a:r>
            <a:r>
              <a:rPr sz="2200" b="1" spc="90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povertà),</a:t>
            </a:r>
            <a:r>
              <a:rPr sz="2200" b="1" spc="90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oppure</a:t>
            </a:r>
            <a:r>
              <a:rPr sz="2200" b="1" spc="85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gli</a:t>
            </a:r>
            <a:r>
              <a:rPr sz="2200" b="1" spc="95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assegni</a:t>
            </a:r>
            <a:r>
              <a:rPr sz="2200" b="1" spc="85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a</a:t>
            </a:r>
            <a:r>
              <a:rPr sz="2200" b="1" spc="85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famiglie</a:t>
            </a:r>
            <a:r>
              <a:rPr sz="2200" b="1" spc="90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povere</a:t>
            </a:r>
            <a:r>
              <a:rPr sz="2200" b="1" spc="95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con</a:t>
            </a:r>
            <a:r>
              <a:rPr sz="2200" b="1" spc="90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nuovi</a:t>
            </a:r>
            <a:endParaRPr sz="2200">
              <a:latin typeface="Arial"/>
              <a:cs typeface="Arial"/>
            </a:endParaRPr>
          </a:p>
          <a:p>
            <a:pPr marL="241300" marR="12700" algn="just">
              <a:lnSpc>
                <a:spcPct val="124500"/>
              </a:lnSpc>
            </a:pPr>
            <a:r>
              <a:rPr sz="2200" b="1" spc="-5" dirty="0">
                <a:latin typeface="Arial"/>
                <a:cs typeface="Arial"/>
              </a:rPr>
              <a:t>nati,</a:t>
            </a:r>
            <a:r>
              <a:rPr sz="2200" b="1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o</a:t>
            </a:r>
            <a:r>
              <a:rPr sz="2200" b="1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l’assegno</a:t>
            </a:r>
            <a:r>
              <a:rPr sz="2200" b="1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universale</a:t>
            </a:r>
            <a:r>
              <a:rPr sz="2200" b="1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per</a:t>
            </a:r>
            <a:r>
              <a:rPr sz="2200" b="1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i</a:t>
            </a:r>
            <a:r>
              <a:rPr sz="2200" b="1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figli</a:t>
            </a:r>
            <a:r>
              <a:rPr sz="2200" b="1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a</a:t>
            </a:r>
            <a:r>
              <a:rPr sz="2200" b="1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carico,</a:t>
            </a:r>
            <a:r>
              <a:rPr sz="2200" b="1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o</a:t>
            </a:r>
            <a:r>
              <a:rPr sz="2200" b="1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le</a:t>
            </a:r>
            <a:r>
              <a:rPr sz="2200" b="1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riduzioni </a:t>
            </a:r>
            <a:r>
              <a:rPr sz="2200" b="1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tariffarie sull’energia elettrica e</a:t>
            </a:r>
            <a:r>
              <a:rPr sz="2200" b="1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sul</a:t>
            </a:r>
            <a:r>
              <a:rPr sz="2200" b="1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gas.</a:t>
            </a:r>
            <a:endParaRPr sz="2200">
              <a:latin typeface="Arial"/>
              <a:cs typeface="Arial"/>
            </a:endParaRPr>
          </a:p>
          <a:p>
            <a:pPr marL="193040" marR="9525" indent="-193040" algn="just">
              <a:lnSpc>
                <a:spcPct val="124500"/>
              </a:lnSpc>
              <a:spcBef>
                <a:spcPts val="5"/>
              </a:spcBef>
              <a:buFont typeface="Arial MT"/>
              <a:buChar char="-"/>
              <a:tabLst>
                <a:tab pos="193040" algn="l"/>
              </a:tabLst>
            </a:pPr>
            <a:r>
              <a:rPr sz="2200" b="1" spc="-5" dirty="0">
                <a:latin typeface="Arial"/>
                <a:cs typeface="Arial"/>
              </a:rPr>
              <a:t>Si</a:t>
            </a:r>
            <a:r>
              <a:rPr sz="2200" b="1" spc="-40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potrebbe</a:t>
            </a:r>
            <a:r>
              <a:rPr sz="2200" b="1" spc="-30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obiettare</a:t>
            </a:r>
            <a:r>
              <a:rPr sz="2200" b="1" spc="-35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che</a:t>
            </a:r>
            <a:r>
              <a:rPr sz="2200" b="1" spc="-15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poiché</a:t>
            </a:r>
            <a:r>
              <a:rPr sz="2200" b="1" spc="-30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questi</a:t>
            </a:r>
            <a:r>
              <a:rPr sz="2200" b="1" spc="-35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sono</a:t>
            </a:r>
            <a:r>
              <a:rPr sz="2200" b="1" spc="-35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semplici</a:t>
            </a:r>
            <a:r>
              <a:rPr sz="2200" b="1" spc="-30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trasferimenti </a:t>
            </a:r>
            <a:r>
              <a:rPr sz="2200" b="1" spc="-600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in</a:t>
            </a:r>
            <a:r>
              <a:rPr sz="2200" b="1" spc="570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denaro</a:t>
            </a:r>
            <a:r>
              <a:rPr sz="2200" b="1" spc="570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è</a:t>
            </a:r>
            <a:r>
              <a:rPr sz="2200" b="1" spc="570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più</a:t>
            </a:r>
            <a:r>
              <a:rPr sz="2200" b="1" spc="575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facile</a:t>
            </a:r>
            <a:r>
              <a:rPr sz="2200" b="1" spc="575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prevedere</a:t>
            </a:r>
            <a:r>
              <a:rPr sz="2200" b="1" spc="570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l’erogazione</a:t>
            </a:r>
            <a:r>
              <a:rPr sz="2200" b="1" spc="570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senza</a:t>
            </a:r>
            <a:r>
              <a:rPr sz="2200" b="1" spc="575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dilazioni</a:t>
            </a:r>
            <a:r>
              <a:rPr sz="2200" b="1" spc="565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o</a:t>
            </a:r>
            <a:endParaRPr sz="2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06627" y="605687"/>
            <a:ext cx="9100820" cy="587565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241300" marR="8890" algn="just">
              <a:lnSpc>
                <a:spcPct val="124600"/>
              </a:lnSpc>
              <a:spcBef>
                <a:spcPts val="110"/>
              </a:spcBef>
            </a:pPr>
            <a:r>
              <a:rPr sz="2200" b="1" spc="-5" dirty="0">
                <a:latin typeface="Arial"/>
                <a:cs typeface="Arial"/>
              </a:rPr>
              <a:t>dinieghi. </a:t>
            </a:r>
            <a:r>
              <a:rPr sz="2200" b="1" spc="-5" dirty="0">
                <a:solidFill>
                  <a:srgbClr val="FF0000"/>
                </a:solidFill>
                <a:latin typeface="Arial"/>
                <a:cs typeface="Arial"/>
              </a:rPr>
              <a:t>Ma nel welfare pubblico esistono molti altri interventi con </a:t>
            </a:r>
            <a:r>
              <a:rPr sz="2200" b="1" spc="-60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200" b="1" spc="-5" dirty="0">
                <a:solidFill>
                  <a:srgbClr val="FF0000"/>
                </a:solidFill>
                <a:latin typeface="Arial"/>
                <a:cs typeface="Arial"/>
              </a:rPr>
              <a:t>natura di diritto esigibile che non consistono solo in trasferimenti </a:t>
            </a:r>
            <a:r>
              <a:rPr sz="2200" b="1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200" b="1" spc="-5" dirty="0">
                <a:solidFill>
                  <a:srgbClr val="FF0000"/>
                </a:solidFill>
                <a:latin typeface="Arial"/>
                <a:cs typeface="Arial"/>
              </a:rPr>
              <a:t>monetari</a:t>
            </a:r>
            <a:r>
              <a:rPr sz="2200" b="1" spc="-7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200" b="1" dirty="0">
                <a:solidFill>
                  <a:srgbClr val="FF0000"/>
                </a:solidFill>
                <a:latin typeface="Arial"/>
                <a:cs typeface="Arial"/>
              </a:rPr>
              <a:t>ma</a:t>
            </a:r>
            <a:r>
              <a:rPr sz="2200" b="1" spc="-7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200" b="1" spc="-5" dirty="0">
                <a:solidFill>
                  <a:srgbClr val="FF0000"/>
                </a:solidFill>
                <a:latin typeface="Arial"/>
                <a:cs typeface="Arial"/>
              </a:rPr>
              <a:t>in</a:t>
            </a:r>
            <a:r>
              <a:rPr sz="2200" b="1" spc="-7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200" b="1" spc="-5" dirty="0">
                <a:solidFill>
                  <a:srgbClr val="FF0000"/>
                </a:solidFill>
                <a:latin typeface="Arial"/>
                <a:cs typeface="Arial"/>
              </a:rPr>
              <a:t>servizi,</a:t>
            </a:r>
            <a:r>
              <a:rPr sz="2200" b="1" spc="-5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come</a:t>
            </a:r>
            <a:r>
              <a:rPr sz="2200" b="1" spc="-75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la</a:t>
            </a:r>
            <a:r>
              <a:rPr sz="2200" b="1" spc="-75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fruibilità</a:t>
            </a:r>
            <a:r>
              <a:rPr sz="2200" b="1" spc="-70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della</a:t>
            </a:r>
            <a:r>
              <a:rPr sz="2200" b="1" spc="-70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scuola</a:t>
            </a:r>
            <a:r>
              <a:rPr sz="2200" b="1" spc="-70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dell’obbligo</a:t>
            </a:r>
            <a:r>
              <a:rPr sz="2200" b="1" spc="-75" dirty="0">
                <a:latin typeface="Arial"/>
                <a:cs typeface="Arial"/>
              </a:rPr>
              <a:t> </a:t>
            </a:r>
            <a:r>
              <a:rPr sz="2200" b="1" spc="-10" dirty="0">
                <a:latin typeface="Arial"/>
                <a:cs typeface="Arial"/>
              </a:rPr>
              <a:t>al </a:t>
            </a:r>
            <a:r>
              <a:rPr sz="2200" b="1" spc="-600" dirty="0">
                <a:latin typeface="Arial"/>
                <a:cs typeface="Arial"/>
              </a:rPr>
              <a:t> </a:t>
            </a:r>
            <a:r>
              <a:rPr sz="2200" b="1" spc="-10" dirty="0">
                <a:latin typeface="Arial"/>
                <a:cs typeface="Arial"/>
              </a:rPr>
              <a:t>momento</a:t>
            </a:r>
            <a:r>
              <a:rPr sz="2200" b="1" spc="-110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del</a:t>
            </a:r>
            <a:r>
              <a:rPr sz="2200" b="1" spc="-105" dirty="0">
                <a:latin typeface="Arial"/>
                <a:cs typeface="Arial"/>
              </a:rPr>
              <a:t> </a:t>
            </a:r>
            <a:r>
              <a:rPr sz="2200" b="1" spc="-10" dirty="0">
                <a:latin typeface="Arial"/>
                <a:cs typeface="Arial"/>
              </a:rPr>
              <a:t>suo</a:t>
            </a:r>
            <a:r>
              <a:rPr sz="2200" b="1" spc="-114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inizio</a:t>
            </a:r>
            <a:r>
              <a:rPr sz="2200" b="1" spc="-110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(e</a:t>
            </a:r>
            <a:r>
              <a:rPr sz="2200" b="1" spc="-105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non</a:t>
            </a:r>
            <a:r>
              <a:rPr sz="2200" b="1" spc="-110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all’esaurimento</a:t>
            </a:r>
            <a:r>
              <a:rPr sz="2200" b="1" spc="-105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di</a:t>
            </a:r>
            <a:r>
              <a:rPr sz="2200" b="1" spc="-110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una</a:t>
            </a:r>
            <a:r>
              <a:rPr sz="2200" b="1" spc="-105" dirty="0">
                <a:latin typeface="Arial"/>
                <a:cs typeface="Arial"/>
              </a:rPr>
              <a:t> </a:t>
            </a:r>
            <a:r>
              <a:rPr sz="2200" b="1" dirty="0">
                <a:latin typeface="Arial"/>
                <a:cs typeface="Arial"/>
              </a:rPr>
              <a:t>lista</a:t>
            </a:r>
            <a:r>
              <a:rPr sz="2200" b="1" spc="-114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d’attesa), </a:t>
            </a:r>
            <a:r>
              <a:rPr sz="2200" b="1" spc="-595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oppure</a:t>
            </a:r>
            <a:r>
              <a:rPr sz="2200" b="1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gli</a:t>
            </a:r>
            <a:r>
              <a:rPr sz="2200" b="1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interventi</a:t>
            </a:r>
            <a:r>
              <a:rPr sz="2200" b="1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dei</a:t>
            </a:r>
            <a:r>
              <a:rPr sz="2200" b="1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servizi</a:t>
            </a:r>
            <a:r>
              <a:rPr sz="2200" b="1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sociali</a:t>
            </a:r>
            <a:r>
              <a:rPr sz="2200" b="1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nei</a:t>
            </a:r>
            <a:r>
              <a:rPr sz="2200" b="1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casi</a:t>
            </a:r>
            <a:r>
              <a:rPr sz="2200" b="1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di </a:t>
            </a:r>
            <a:r>
              <a:rPr sz="2200" b="1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rischio/abbandono</a:t>
            </a:r>
            <a:r>
              <a:rPr sz="2200" b="1" spc="-125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di</a:t>
            </a:r>
            <a:r>
              <a:rPr sz="2200" b="1" spc="-100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minori.</a:t>
            </a:r>
            <a:r>
              <a:rPr sz="2200" b="1" spc="-120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O</a:t>
            </a:r>
            <a:r>
              <a:rPr sz="2200" b="1" spc="-125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in</a:t>
            </a:r>
            <a:r>
              <a:rPr sz="2200" b="1" spc="-110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ambito</a:t>
            </a:r>
            <a:r>
              <a:rPr sz="2200" b="1" spc="-120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sanitario</a:t>
            </a:r>
            <a:r>
              <a:rPr sz="2200" b="1" spc="-120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il</a:t>
            </a:r>
            <a:r>
              <a:rPr sz="2200" b="1" spc="-125" dirty="0">
                <a:latin typeface="Arial"/>
                <a:cs typeface="Arial"/>
              </a:rPr>
              <a:t> </a:t>
            </a:r>
            <a:r>
              <a:rPr sz="2200" b="1" dirty="0">
                <a:latin typeface="Arial"/>
                <a:cs typeface="Arial"/>
              </a:rPr>
              <a:t>diritto</a:t>
            </a:r>
            <a:r>
              <a:rPr sz="2200" b="1" spc="-120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ad</a:t>
            </a:r>
            <a:r>
              <a:rPr sz="2200" b="1" spc="-120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avere </a:t>
            </a:r>
            <a:r>
              <a:rPr sz="2200" b="1" spc="-600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un medico di medicina generale o le vaccinazioni obbligatorie. Se </a:t>
            </a:r>
            <a:r>
              <a:rPr sz="2200" b="1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le</a:t>
            </a:r>
            <a:r>
              <a:rPr sz="2200" b="1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amministrazioni</a:t>
            </a:r>
            <a:r>
              <a:rPr sz="2200" b="1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rispondono</a:t>
            </a:r>
            <a:r>
              <a:rPr sz="2200" b="1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a</a:t>
            </a:r>
            <a:r>
              <a:rPr sz="2200" b="1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queste</a:t>
            </a:r>
            <a:r>
              <a:rPr sz="2200" b="1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richieste</a:t>
            </a:r>
            <a:r>
              <a:rPr sz="2200" b="1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del</a:t>
            </a:r>
            <a:r>
              <a:rPr sz="2200" b="1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cittadino </a:t>
            </a:r>
            <a:r>
              <a:rPr sz="2200" b="1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negandole con la sola motivazione di non avere risorse sufficienti, </a:t>
            </a:r>
            <a:r>
              <a:rPr sz="2200" b="1" spc="-600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basta un ricorso (e </a:t>
            </a:r>
            <a:r>
              <a:rPr sz="2200" b="1" spc="-10" dirty="0">
                <a:latin typeface="Arial"/>
                <a:cs typeface="Arial"/>
              </a:rPr>
              <a:t>non </a:t>
            </a:r>
            <a:r>
              <a:rPr sz="2200" b="1" spc="-5" dirty="0">
                <a:latin typeface="Arial"/>
                <a:cs typeface="Arial"/>
              </a:rPr>
              <a:t>necessariamente tramite la magistratura) </a:t>
            </a:r>
            <a:r>
              <a:rPr sz="2200" b="1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per ottenere l’intervento.</a:t>
            </a:r>
            <a:endParaRPr sz="2200">
              <a:latin typeface="Arial"/>
              <a:cs typeface="Arial"/>
            </a:endParaRPr>
          </a:p>
          <a:p>
            <a:pPr marL="12700" algn="just">
              <a:lnSpc>
                <a:spcPct val="100000"/>
              </a:lnSpc>
              <a:spcBef>
                <a:spcPts val="650"/>
              </a:spcBef>
            </a:pPr>
            <a:r>
              <a:rPr sz="2200" b="1" spc="-5" dirty="0">
                <a:solidFill>
                  <a:srgbClr val="FF0000"/>
                </a:solidFill>
                <a:latin typeface="Arial"/>
                <a:cs typeface="Arial"/>
              </a:rPr>
              <a:t>Sono</a:t>
            </a:r>
            <a:r>
              <a:rPr sz="2200" b="1" spc="39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200" b="1" spc="-5" dirty="0">
                <a:solidFill>
                  <a:srgbClr val="FF0000"/>
                </a:solidFill>
                <a:latin typeface="Arial"/>
                <a:cs typeface="Arial"/>
              </a:rPr>
              <a:t>quindi</a:t>
            </a:r>
            <a:r>
              <a:rPr sz="2200" b="1" spc="39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200" b="1" spc="-5" dirty="0">
                <a:solidFill>
                  <a:srgbClr val="FF0000"/>
                </a:solidFill>
                <a:latin typeface="Arial"/>
                <a:cs typeface="Arial"/>
              </a:rPr>
              <a:t>già</a:t>
            </a:r>
            <a:r>
              <a:rPr sz="2200" b="1" spc="39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200" b="1" spc="-5" dirty="0">
                <a:solidFill>
                  <a:srgbClr val="FF0000"/>
                </a:solidFill>
                <a:latin typeface="Arial"/>
                <a:cs typeface="Arial"/>
              </a:rPr>
              <a:t>operanti</a:t>
            </a:r>
            <a:r>
              <a:rPr sz="2200" b="1" spc="39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200" b="1" spc="-5" dirty="0">
                <a:solidFill>
                  <a:srgbClr val="FF0000"/>
                </a:solidFill>
                <a:latin typeface="Arial"/>
                <a:cs typeface="Arial"/>
              </a:rPr>
              <a:t>(e</a:t>
            </a:r>
            <a:r>
              <a:rPr sz="2200" b="1" spc="39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200" b="1" spc="-5" dirty="0">
                <a:solidFill>
                  <a:srgbClr val="FF0000"/>
                </a:solidFill>
                <a:latin typeface="Arial"/>
                <a:cs typeface="Arial"/>
              </a:rPr>
              <a:t>da</a:t>
            </a:r>
            <a:r>
              <a:rPr sz="2200" b="1" spc="39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200" b="1" spc="-5" dirty="0">
                <a:solidFill>
                  <a:srgbClr val="FF0000"/>
                </a:solidFill>
                <a:latin typeface="Arial"/>
                <a:cs typeface="Arial"/>
              </a:rPr>
              <a:t>molto</a:t>
            </a:r>
            <a:r>
              <a:rPr sz="2200" b="1" spc="39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200" b="1" spc="-5" dirty="0">
                <a:solidFill>
                  <a:srgbClr val="FF0000"/>
                </a:solidFill>
                <a:latin typeface="Arial"/>
                <a:cs typeface="Arial"/>
              </a:rPr>
              <a:t>tempo)</a:t>
            </a:r>
            <a:r>
              <a:rPr sz="2200" b="1" spc="39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200" b="1" spc="-5" dirty="0">
                <a:solidFill>
                  <a:srgbClr val="FF0000"/>
                </a:solidFill>
                <a:latin typeface="Arial"/>
                <a:cs typeface="Arial"/>
              </a:rPr>
              <a:t>prestazioni</a:t>
            </a:r>
            <a:r>
              <a:rPr sz="2200" b="1" spc="39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200" b="1" spc="-5" dirty="0">
                <a:solidFill>
                  <a:srgbClr val="FF0000"/>
                </a:solidFill>
                <a:latin typeface="Arial"/>
                <a:cs typeface="Arial"/>
              </a:rPr>
              <a:t>e</a:t>
            </a:r>
            <a:r>
              <a:rPr sz="2200" b="1" spc="39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200" b="1" spc="-5" dirty="0">
                <a:solidFill>
                  <a:srgbClr val="FF0000"/>
                </a:solidFill>
                <a:latin typeface="Arial"/>
                <a:cs typeface="Arial"/>
              </a:rPr>
              <a:t>servizi</a:t>
            </a:r>
            <a:endParaRPr sz="2200">
              <a:latin typeface="Arial"/>
              <a:cs typeface="Arial"/>
            </a:endParaRPr>
          </a:p>
          <a:p>
            <a:pPr marL="12700" marR="5080" algn="just">
              <a:lnSpc>
                <a:spcPct val="124500"/>
              </a:lnSpc>
            </a:pPr>
            <a:r>
              <a:rPr sz="2200" b="1" spc="-5" dirty="0">
                <a:solidFill>
                  <a:srgbClr val="FF0000"/>
                </a:solidFill>
                <a:latin typeface="Arial"/>
                <a:cs typeface="Arial"/>
              </a:rPr>
              <a:t>pubblici, anche complessi e con l’impiego di risorse umane, che </a:t>
            </a:r>
            <a:r>
              <a:rPr sz="2200" b="1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200" b="1" spc="-5" dirty="0">
                <a:solidFill>
                  <a:srgbClr val="FF0000"/>
                </a:solidFill>
                <a:latin typeface="Arial"/>
                <a:cs typeface="Arial"/>
              </a:rPr>
              <a:t>hanno</a:t>
            </a:r>
            <a:r>
              <a:rPr sz="2200" b="1" spc="635" dirty="0">
                <a:solidFill>
                  <a:srgbClr val="FF0000"/>
                </a:solidFill>
                <a:latin typeface="Arial"/>
                <a:cs typeface="Arial"/>
              </a:rPr>
              <a:t>  </a:t>
            </a:r>
            <a:r>
              <a:rPr sz="2200" b="1" spc="-5" dirty="0">
                <a:solidFill>
                  <a:srgbClr val="FF0000"/>
                </a:solidFill>
                <a:latin typeface="Arial"/>
                <a:cs typeface="Arial"/>
              </a:rPr>
              <a:t>natura</a:t>
            </a:r>
            <a:r>
              <a:rPr sz="2200" b="1" spc="630" dirty="0">
                <a:solidFill>
                  <a:srgbClr val="FF0000"/>
                </a:solidFill>
                <a:latin typeface="Arial"/>
                <a:cs typeface="Arial"/>
              </a:rPr>
              <a:t>  </a:t>
            </a:r>
            <a:r>
              <a:rPr sz="2200" b="1" spc="-5" dirty="0">
                <a:solidFill>
                  <a:srgbClr val="FF0000"/>
                </a:solidFill>
                <a:latin typeface="Arial"/>
                <a:cs typeface="Arial"/>
              </a:rPr>
              <a:t>di</a:t>
            </a:r>
            <a:r>
              <a:rPr sz="2200" b="1" spc="635" dirty="0">
                <a:solidFill>
                  <a:srgbClr val="FF0000"/>
                </a:solidFill>
                <a:latin typeface="Arial"/>
                <a:cs typeface="Arial"/>
              </a:rPr>
              <a:t>  </a:t>
            </a:r>
            <a:r>
              <a:rPr sz="2200" b="1" spc="-5" dirty="0">
                <a:solidFill>
                  <a:srgbClr val="FF0000"/>
                </a:solidFill>
                <a:latin typeface="Arial"/>
                <a:cs typeface="Arial"/>
              </a:rPr>
              <a:t>diritti</a:t>
            </a:r>
            <a:r>
              <a:rPr sz="2200" b="1" spc="635" dirty="0">
                <a:solidFill>
                  <a:srgbClr val="FF0000"/>
                </a:solidFill>
                <a:latin typeface="Arial"/>
                <a:cs typeface="Arial"/>
              </a:rPr>
              <a:t>  </a:t>
            </a:r>
            <a:r>
              <a:rPr sz="2200" b="1" spc="-5" dirty="0">
                <a:solidFill>
                  <a:srgbClr val="FF0000"/>
                </a:solidFill>
                <a:latin typeface="Arial"/>
                <a:cs typeface="Arial"/>
              </a:rPr>
              <a:t>pienamente</a:t>
            </a:r>
            <a:r>
              <a:rPr sz="2200" b="1" spc="635" dirty="0">
                <a:solidFill>
                  <a:srgbClr val="FF0000"/>
                </a:solidFill>
                <a:latin typeface="Arial"/>
                <a:cs typeface="Arial"/>
              </a:rPr>
              <a:t>  </a:t>
            </a:r>
            <a:r>
              <a:rPr sz="2200" b="1" spc="-5" dirty="0">
                <a:solidFill>
                  <a:srgbClr val="FF0000"/>
                </a:solidFill>
                <a:latin typeface="Arial"/>
                <a:cs typeface="Arial"/>
              </a:rPr>
              <a:t>esigibili,</a:t>
            </a:r>
            <a:r>
              <a:rPr sz="2200" b="1" spc="630" dirty="0">
                <a:solidFill>
                  <a:srgbClr val="FF0000"/>
                </a:solidFill>
                <a:latin typeface="Arial"/>
                <a:cs typeface="Arial"/>
              </a:rPr>
              <a:t>  </a:t>
            </a:r>
            <a:r>
              <a:rPr sz="2200" b="1" spc="-5" dirty="0">
                <a:solidFill>
                  <a:srgbClr val="FF0000"/>
                </a:solidFill>
                <a:latin typeface="Arial"/>
                <a:cs typeface="Arial"/>
              </a:rPr>
              <a:t>e</a:t>
            </a:r>
            <a:r>
              <a:rPr sz="2200" b="1" spc="635" dirty="0">
                <a:solidFill>
                  <a:srgbClr val="FF0000"/>
                </a:solidFill>
                <a:latin typeface="Arial"/>
                <a:cs typeface="Arial"/>
              </a:rPr>
              <a:t>  </a:t>
            </a:r>
            <a:r>
              <a:rPr sz="2200" b="1" spc="-5" dirty="0">
                <a:solidFill>
                  <a:srgbClr val="FF0000"/>
                </a:solidFill>
                <a:latin typeface="Arial"/>
                <a:cs typeface="Arial"/>
              </a:rPr>
              <a:t>non</a:t>
            </a:r>
            <a:r>
              <a:rPr sz="2200" b="1" spc="65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200" b="1" spc="66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200" b="1" spc="-5" dirty="0">
                <a:solidFill>
                  <a:srgbClr val="FF0000"/>
                </a:solidFill>
                <a:latin typeface="Arial"/>
                <a:cs typeface="Arial"/>
              </a:rPr>
              <a:t>solo</a:t>
            </a:r>
            <a:endParaRPr sz="2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06627" y="605687"/>
            <a:ext cx="9100820" cy="29521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algn="just">
              <a:lnSpc>
                <a:spcPct val="124700"/>
              </a:lnSpc>
              <a:spcBef>
                <a:spcPts val="105"/>
              </a:spcBef>
            </a:pPr>
            <a:r>
              <a:rPr sz="2200" b="1" spc="-5" dirty="0">
                <a:solidFill>
                  <a:srgbClr val="FF0000"/>
                </a:solidFill>
                <a:latin typeface="Arial"/>
                <a:cs typeface="Arial"/>
              </a:rPr>
              <a:t>“finanziariamente condizionati”. </a:t>
            </a:r>
            <a:r>
              <a:rPr sz="2200" b="1" spc="-5" dirty="0">
                <a:latin typeface="Arial"/>
                <a:cs typeface="Arial"/>
              </a:rPr>
              <a:t>Quindi non esiste una impossibilità </a:t>
            </a:r>
            <a:r>
              <a:rPr sz="2200" b="1" spc="-600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assoluta a garantire </a:t>
            </a:r>
            <a:r>
              <a:rPr sz="2200" b="1" dirty="0">
                <a:latin typeface="Arial"/>
                <a:cs typeface="Arial"/>
              </a:rPr>
              <a:t>livelli </a:t>
            </a:r>
            <a:r>
              <a:rPr sz="2200" b="1" spc="-5" dirty="0">
                <a:latin typeface="Arial"/>
                <a:cs typeface="Arial"/>
              </a:rPr>
              <a:t>essenziali con questa natura anche in altri </a:t>
            </a:r>
            <a:r>
              <a:rPr sz="2200" b="1" spc="-600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Livelli essenziali, quanto </a:t>
            </a:r>
            <a:r>
              <a:rPr sz="2200" b="1" spc="-5" dirty="0">
                <a:solidFill>
                  <a:srgbClr val="FF0000"/>
                </a:solidFill>
                <a:latin typeface="Arial"/>
                <a:cs typeface="Arial"/>
              </a:rPr>
              <a:t>un ritardo storico delle politiche italiane </a:t>
            </a:r>
            <a:r>
              <a:rPr sz="2200" b="1" spc="-5" dirty="0">
                <a:latin typeface="Arial"/>
                <a:cs typeface="Arial"/>
              </a:rPr>
              <a:t>a </a:t>
            </a:r>
            <a:r>
              <a:rPr sz="2200" b="1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questo</a:t>
            </a:r>
            <a:r>
              <a:rPr sz="2200" b="1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riguardo,</a:t>
            </a:r>
            <a:r>
              <a:rPr sz="2200" b="1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in</a:t>
            </a:r>
            <a:r>
              <a:rPr sz="2200" b="1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particolare</a:t>
            </a:r>
            <a:r>
              <a:rPr sz="2200" b="1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per</a:t>
            </a:r>
            <a:r>
              <a:rPr sz="2200" b="1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gli</a:t>
            </a:r>
            <a:r>
              <a:rPr sz="2200" b="1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interventi</a:t>
            </a:r>
            <a:r>
              <a:rPr sz="2200" b="1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sulla</a:t>
            </a:r>
            <a:r>
              <a:rPr sz="2200" b="1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non </a:t>
            </a:r>
            <a:r>
              <a:rPr sz="2200" b="1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autosufficienza.</a:t>
            </a:r>
            <a:endParaRPr sz="2200">
              <a:latin typeface="Arial"/>
              <a:cs typeface="Arial"/>
            </a:endParaRPr>
          </a:p>
          <a:p>
            <a:pPr marL="12700" marR="13335" algn="just">
              <a:lnSpc>
                <a:spcPct val="124500"/>
              </a:lnSpc>
              <a:spcBef>
                <a:spcPts val="5"/>
              </a:spcBef>
            </a:pPr>
            <a:r>
              <a:rPr sz="2200" b="1" spc="-5" dirty="0">
                <a:latin typeface="Arial"/>
                <a:cs typeface="Arial"/>
              </a:rPr>
              <a:t>E non è </a:t>
            </a:r>
            <a:r>
              <a:rPr sz="2200" b="1" spc="-10" dirty="0">
                <a:latin typeface="Arial"/>
                <a:cs typeface="Arial"/>
              </a:rPr>
              <a:t>solo </a:t>
            </a:r>
            <a:r>
              <a:rPr sz="2200" b="1" spc="-5" dirty="0">
                <a:latin typeface="Arial"/>
                <a:cs typeface="Arial"/>
              </a:rPr>
              <a:t>questione di “quante </a:t>
            </a:r>
            <a:r>
              <a:rPr sz="2200" b="1" spc="-10" dirty="0">
                <a:latin typeface="Arial"/>
                <a:cs typeface="Arial"/>
              </a:rPr>
              <a:t>risorse occorrono”, ma </a:t>
            </a:r>
            <a:r>
              <a:rPr sz="2200" b="1" spc="-5" dirty="0">
                <a:latin typeface="Arial"/>
                <a:cs typeface="Arial"/>
              </a:rPr>
              <a:t>anche di </a:t>
            </a:r>
            <a:r>
              <a:rPr sz="2200" b="1" dirty="0">
                <a:latin typeface="Arial"/>
                <a:cs typeface="Arial"/>
              </a:rPr>
              <a:t> </a:t>
            </a:r>
            <a:r>
              <a:rPr sz="2200" b="1" spc="-5" dirty="0">
                <a:solidFill>
                  <a:srgbClr val="FF0000"/>
                </a:solidFill>
                <a:latin typeface="Arial"/>
                <a:cs typeface="Arial"/>
              </a:rPr>
              <a:t>concezioni</a:t>
            </a:r>
            <a:r>
              <a:rPr sz="2200" b="1" spc="-1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200" b="1" spc="-5" dirty="0">
                <a:solidFill>
                  <a:srgbClr val="FF0000"/>
                </a:solidFill>
                <a:latin typeface="Arial"/>
                <a:cs typeface="Arial"/>
              </a:rPr>
              <a:t>sulla natura</a:t>
            </a:r>
            <a:r>
              <a:rPr sz="2200" b="1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200" b="1" spc="-5" dirty="0">
                <a:solidFill>
                  <a:srgbClr val="FF0000"/>
                </a:solidFill>
                <a:latin typeface="Arial"/>
                <a:cs typeface="Arial"/>
              </a:rPr>
              <a:t>dei </a:t>
            </a:r>
            <a:r>
              <a:rPr sz="2200" b="1" dirty="0">
                <a:solidFill>
                  <a:srgbClr val="FF0000"/>
                </a:solidFill>
                <a:latin typeface="Arial"/>
                <a:cs typeface="Arial"/>
              </a:rPr>
              <a:t>diritti.</a:t>
            </a:r>
            <a:endParaRPr sz="22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76300" y="4143121"/>
            <a:ext cx="8989060" cy="448309"/>
          </a:xfrm>
          <a:prstGeom prst="rect">
            <a:avLst/>
          </a:prstGeom>
          <a:ln w="6095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71120">
              <a:lnSpc>
                <a:spcPts val="2625"/>
              </a:lnSpc>
              <a:tabLst>
                <a:tab pos="742315" algn="l"/>
              </a:tabLst>
            </a:pPr>
            <a:r>
              <a:rPr sz="2200" b="1" spc="-5" dirty="0">
                <a:latin typeface="Arial"/>
                <a:cs typeface="Arial"/>
              </a:rPr>
              <a:t>3)	</a:t>
            </a:r>
            <a:r>
              <a:rPr sz="2200" b="1" spc="-5" dirty="0">
                <a:solidFill>
                  <a:srgbClr val="00AFEF"/>
                </a:solidFill>
                <a:latin typeface="Arial"/>
                <a:cs typeface="Arial"/>
              </a:rPr>
              <a:t>L’INFORMAZIONE</a:t>
            </a:r>
            <a:r>
              <a:rPr sz="2200" b="1" spc="-15" dirty="0">
                <a:solidFill>
                  <a:srgbClr val="00AFEF"/>
                </a:solidFill>
                <a:latin typeface="Arial"/>
                <a:cs typeface="Arial"/>
              </a:rPr>
              <a:t> </a:t>
            </a:r>
            <a:r>
              <a:rPr sz="2200" b="1" spc="-5" dirty="0">
                <a:solidFill>
                  <a:srgbClr val="00AFEF"/>
                </a:solidFill>
                <a:latin typeface="Arial"/>
                <a:cs typeface="Arial"/>
              </a:rPr>
              <a:t>AI</a:t>
            </a:r>
            <a:r>
              <a:rPr sz="2200" b="1" spc="-15" dirty="0">
                <a:solidFill>
                  <a:srgbClr val="00AFEF"/>
                </a:solidFill>
                <a:latin typeface="Arial"/>
                <a:cs typeface="Arial"/>
              </a:rPr>
              <a:t> </a:t>
            </a:r>
            <a:r>
              <a:rPr sz="2200" b="1" dirty="0">
                <a:solidFill>
                  <a:srgbClr val="00AFEF"/>
                </a:solidFill>
                <a:latin typeface="Arial"/>
                <a:cs typeface="Arial"/>
              </a:rPr>
              <a:t>CITTADINI</a:t>
            </a:r>
            <a:endParaRPr sz="22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06627" y="4481855"/>
            <a:ext cx="9100820" cy="21139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715" algn="just">
              <a:lnSpc>
                <a:spcPct val="124500"/>
              </a:lnSpc>
              <a:spcBef>
                <a:spcPts val="100"/>
              </a:spcBef>
            </a:pPr>
            <a:r>
              <a:rPr sz="2200" b="1" spc="-5" dirty="0">
                <a:latin typeface="Arial"/>
                <a:cs typeface="Arial"/>
              </a:rPr>
              <a:t>Le</a:t>
            </a:r>
            <a:r>
              <a:rPr sz="2200" b="1" spc="-65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leggi</a:t>
            </a:r>
            <a:r>
              <a:rPr sz="2200" b="1" spc="-60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delega</a:t>
            </a:r>
            <a:r>
              <a:rPr sz="2200" b="1" spc="-65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prevedono</a:t>
            </a:r>
            <a:r>
              <a:rPr sz="2200" b="1" spc="-60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che</a:t>
            </a:r>
            <a:r>
              <a:rPr sz="2200" b="1" spc="-60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si</a:t>
            </a:r>
            <a:r>
              <a:rPr sz="2200" b="1" spc="-70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concentri</a:t>
            </a:r>
            <a:r>
              <a:rPr sz="2200" b="1" spc="-65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presso</a:t>
            </a:r>
            <a:r>
              <a:rPr sz="2200" b="1" spc="-60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i</a:t>
            </a:r>
            <a:r>
              <a:rPr sz="2200" b="1" spc="-60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PUA</a:t>
            </a:r>
            <a:r>
              <a:rPr sz="2200" b="1" spc="-60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(Punti</a:t>
            </a:r>
            <a:r>
              <a:rPr sz="2200" b="1" spc="-60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Unici </a:t>
            </a:r>
            <a:r>
              <a:rPr sz="2200" b="1" spc="-600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di Accesso) l’informazione ai </a:t>
            </a:r>
            <a:r>
              <a:rPr sz="2200" b="1" dirty="0">
                <a:latin typeface="Arial"/>
                <a:cs typeface="Arial"/>
              </a:rPr>
              <a:t>cittadini </a:t>
            </a:r>
            <a:r>
              <a:rPr sz="2200" b="1" spc="5" dirty="0">
                <a:latin typeface="Arial"/>
                <a:cs typeface="Arial"/>
              </a:rPr>
              <a:t>ed </a:t>
            </a:r>
            <a:r>
              <a:rPr sz="2200" b="1" spc="-5" dirty="0">
                <a:latin typeface="Arial"/>
                <a:cs typeface="Arial"/>
              </a:rPr>
              <a:t>il primo accesso ai servizi </a:t>
            </a:r>
            <a:r>
              <a:rPr sz="2200" b="1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per i</a:t>
            </a:r>
            <a:r>
              <a:rPr sz="2200" b="1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non</a:t>
            </a:r>
            <a:r>
              <a:rPr sz="2200" b="1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autosufficienti</a:t>
            </a:r>
            <a:endParaRPr sz="2200">
              <a:latin typeface="Arial"/>
              <a:cs typeface="Arial"/>
            </a:endParaRPr>
          </a:p>
          <a:p>
            <a:pPr marL="12700" marR="5080" algn="just">
              <a:lnSpc>
                <a:spcPct val="124500"/>
              </a:lnSpc>
              <a:spcBef>
                <a:spcPts val="5"/>
              </a:spcBef>
            </a:pPr>
            <a:r>
              <a:rPr sz="2200" b="1" spc="-5" dirty="0">
                <a:solidFill>
                  <a:srgbClr val="FF0000"/>
                </a:solidFill>
                <a:latin typeface="Arial"/>
                <a:cs typeface="Arial"/>
              </a:rPr>
              <a:t>Il tema è molto importante per utenti e famiglie: basti pensare alle </a:t>
            </a:r>
            <a:r>
              <a:rPr sz="2200" b="1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200" b="1" spc="-5" dirty="0">
                <a:solidFill>
                  <a:srgbClr val="FF0000"/>
                </a:solidFill>
                <a:latin typeface="Arial"/>
                <a:cs typeface="Arial"/>
              </a:rPr>
              <a:t>loro</a:t>
            </a:r>
            <a:r>
              <a:rPr sz="2200" b="1" spc="16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200" b="1" spc="-5" dirty="0">
                <a:solidFill>
                  <a:srgbClr val="FF0000"/>
                </a:solidFill>
                <a:latin typeface="Arial"/>
                <a:cs typeface="Arial"/>
              </a:rPr>
              <a:t>difficoltà</a:t>
            </a:r>
            <a:r>
              <a:rPr sz="2200" b="1" spc="17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200" b="1" spc="-5" dirty="0">
                <a:solidFill>
                  <a:srgbClr val="FF0000"/>
                </a:solidFill>
                <a:latin typeface="Arial"/>
                <a:cs typeface="Arial"/>
              </a:rPr>
              <a:t>per</a:t>
            </a:r>
            <a:r>
              <a:rPr sz="2200" b="1" spc="16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200" b="1" spc="-5" dirty="0">
                <a:solidFill>
                  <a:srgbClr val="FF0000"/>
                </a:solidFill>
                <a:latin typeface="Arial"/>
                <a:cs typeface="Arial"/>
              </a:rPr>
              <a:t>“sapere</a:t>
            </a:r>
            <a:r>
              <a:rPr sz="2200" b="1" spc="16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200" b="1" dirty="0">
                <a:solidFill>
                  <a:srgbClr val="FF0000"/>
                </a:solidFill>
                <a:latin typeface="Arial"/>
                <a:cs typeface="Arial"/>
              </a:rPr>
              <a:t>dove</a:t>
            </a:r>
            <a:r>
              <a:rPr sz="2200" b="1" spc="16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200" b="1" spc="-10" dirty="0">
                <a:solidFill>
                  <a:srgbClr val="FF0000"/>
                </a:solidFill>
                <a:latin typeface="Arial"/>
                <a:cs typeface="Arial"/>
              </a:rPr>
              <a:t>andare</a:t>
            </a:r>
            <a:r>
              <a:rPr sz="2200" b="1" spc="19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200" b="1" spc="-5" dirty="0">
                <a:solidFill>
                  <a:srgbClr val="FF0000"/>
                </a:solidFill>
                <a:latin typeface="Arial"/>
                <a:cs typeface="Arial"/>
              </a:rPr>
              <a:t>a</a:t>
            </a:r>
            <a:r>
              <a:rPr sz="2200" b="1" spc="16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200" b="1" spc="-5" dirty="0">
                <a:solidFill>
                  <a:srgbClr val="FF0000"/>
                </a:solidFill>
                <a:latin typeface="Arial"/>
                <a:cs typeface="Arial"/>
              </a:rPr>
              <a:t>chiedere</a:t>
            </a:r>
            <a:r>
              <a:rPr sz="2200" b="1" spc="17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200" b="1" spc="-10" dirty="0">
                <a:solidFill>
                  <a:srgbClr val="FF0000"/>
                </a:solidFill>
                <a:latin typeface="Arial"/>
                <a:cs typeface="Arial"/>
              </a:rPr>
              <a:t>che</a:t>
            </a:r>
            <a:r>
              <a:rPr sz="2200" b="1" spc="17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200" b="1" spc="-5" dirty="0">
                <a:solidFill>
                  <a:srgbClr val="FF0000"/>
                </a:solidFill>
                <a:latin typeface="Arial"/>
                <a:cs typeface="Arial"/>
              </a:rPr>
              <a:t>cosa</a:t>
            </a:r>
            <a:r>
              <a:rPr sz="2200" b="1" spc="22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200" b="1" spc="-5" dirty="0">
                <a:solidFill>
                  <a:srgbClr val="FF0000"/>
                </a:solidFill>
                <a:latin typeface="Arial"/>
                <a:cs typeface="Arial"/>
              </a:rPr>
              <a:t>e</a:t>
            </a:r>
            <a:endParaRPr sz="2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06627" y="605687"/>
            <a:ext cx="9098915" cy="379222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algn="just">
              <a:lnSpc>
                <a:spcPct val="124800"/>
              </a:lnSpc>
              <a:spcBef>
                <a:spcPts val="105"/>
              </a:spcBef>
            </a:pPr>
            <a:r>
              <a:rPr sz="2200" b="1" spc="-5" dirty="0">
                <a:solidFill>
                  <a:srgbClr val="FF0000"/>
                </a:solidFill>
                <a:latin typeface="Arial"/>
                <a:cs typeface="Arial"/>
              </a:rPr>
              <a:t>quando”,</a:t>
            </a:r>
            <a:r>
              <a:rPr sz="2200" b="1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200" b="1" spc="-5" dirty="0">
                <a:solidFill>
                  <a:srgbClr val="FF0000"/>
                </a:solidFill>
                <a:latin typeface="Arial"/>
                <a:cs typeface="Arial"/>
              </a:rPr>
              <a:t>oppure</a:t>
            </a:r>
            <a:r>
              <a:rPr sz="2200" b="1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200" b="1" spc="-5" dirty="0">
                <a:solidFill>
                  <a:srgbClr val="FF0000"/>
                </a:solidFill>
                <a:latin typeface="Arial"/>
                <a:cs typeface="Arial"/>
              </a:rPr>
              <a:t>nel</a:t>
            </a:r>
            <a:r>
              <a:rPr sz="2200" b="1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200" b="1" spc="-5" dirty="0">
                <a:solidFill>
                  <a:srgbClr val="FF0000"/>
                </a:solidFill>
                <a:latin typeface="Arial"/>
                <a:cs typeface="Arial"/>
              </a:rPr>
              <a:t>peregrinare</a:t>
            </a:r>
            <a:r>
              <a:rPr sz="2200" b="1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200" b="1" spc="-5" dirty="0">
                <a:solidFill>
                  <a:srgbClr val="FF0000"/>
                </a:solidFill>
                <a:latin typeface="Arial"/>
                <a:cs typeface="Arial"/>
              </a:rPr>
              <a:t>faticosamente</a:t>
            </a:r>
            <a:r>
              <a:rPr sz="2200" b="1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200" b="1" spc="-5" dirty="0">
                <a:solidFill>
                  <a:srgbClr val="FF0000"/>
                </a:solidFill>
                <a:latin typeface="Arial"/>
                <a:cs typeface="Arial"/>
              </a:rPr>
              <a:t>tra</a:t>
            </a:r>
            <a:r>
              <a:rPr sz="2200" b="1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200" b="1" spc="-5" dirty="0">
                <a:solidFill>
                  <a:srgbClr val="FF0000"/>
                </a:solidFill>
                <a:latin typeface="Arial"/>
                <a:cs typeface="Arial"/>
              </a:rPr>
              <a:t>più </a:t>
            </a:r>
            <a:r>
              <a:rPr sz="2200" b="1" spc="-60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200" b="1" spc="-5" dirty="0">
                <a:solidFill>
                  <a:srgbClr val="FF0000"/>
                </a:solidFill>
                <a:latin typeface="Arial"/>
                <a:cs typeface="Arial"/>
              </a:rPr>
              <a:t>sportelli/servizi</a:t>
            </a:r>
            <a:r>
              <a:rPr sz="2200" b="1" spc="-5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200" b="1" dirty="0">
                <a:solidFill>
                  <a:srgbClr val="FF0000"/>
                </a:solidFill>
                <a:latin typeface="Arial"/>
                <a:cs typeface="Arial"/>
              </a:rPr>
              <a:t>diversi</a:t>
            </a:r>
            <a:r>
              <a:rPr sz="2200" b="1" dirty="0">
                <a:latin typeface="Arial"/>
                <a:cs typeface="Arial"/>
              </a:rPr>
              <a:t>.</a:t>
            </a:r>
            <a:r>
              <a:rPr sz="2200" b="1" spc="-50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Ma</a:t>
            </a:r>
            <a:r>
              <a:rPr sz="2200" b="1" spc="-45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sarebbe</a:t>
            </a:r>
            <a:r>
              <a:rPr sz="2200" b="1" spc="-50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utile</a:t>
            </a:r>
            <a:r>
              <a:rPr sz="2200" b="1" spc="-40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prevedere</a:t>
            </a:r>
            <a:r>
              <a:rPr sz="2200" b="1" spc="-50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meglio</a:t>
            </a:r>
            <a:r>
              <a:rPr sz="2200" b="1" spc="-20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funzioni</a:t>
            </a:r>
            <a:r>
              <a:rPr sz="2200" b="1" spc="-35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e </a:t>
            </a:r>
            <a:r>
              <a:rPr sz="2200" b="1" spc="-600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strumenti:</a:t>
            </a:r>
            <a:endParaRPr sz="2200">
              <a:latin typeface="Arial"/>
              <a:cs typeface="Arial"/>
            </a:endParaRPr>
          </a:p>
          <a:p>
            <a:pPr marL="332740" marR="6985" indent="-229235" algn="just">
              <a:lnSpc>
                <a:spcPct val="124600"/>
              </a:lnSpc>
              <a:spcBef>
                <a:spcPts val="35"/>
              </a:spcBef>
            </a:pPr>
            <a:r>
              <a:rPr sz="2200" spc="-5" dirty="0">
                <a:latin typeface="Calibri"/>
                <a:cs typeface="Calibri"/>
              </a:rPr>
              <a:t>-</a:t>
            </a:r>
            <a:r>
              <a:rPr sz="2200" dirty="0">
                <a:latin typeface="Calibri"/>
                <a:cs typeface="Calibri"/>
              </a:rPr>
              <a:t> </a:t>
            </a:r>
            <a:r>
              <a:rPr sz="2200" b="1" spc="-5" dirty="0">
                <a:latin typeface="Arial"/>
                <a:cs typeface="Arial"/>
              </a:rPr>
              <a:t>Nel loro primo accesso a servizi di welfare alle famiglie dei non </a:t>
            </a:r>
            <a:r>
              <a:rPr sz="2200" b="1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autosufficienti interessa non solo sapere come arriveranno alla </a:t>
            </a:r>
            <a:r>
              <a:rPr sz="2200" b="1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valutazione</a:t>
            </a:r>
            <a:r>
              <a:rPr sz="2200" b="1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multidimensionale</a:t>
            </a:r>
            <a:r>
              <a:rPr sz="2200" b="1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ed</a:t>
            </a:r>
            <a:r>
              <a:rPr sz="2200" b="1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ai</a:t>
            </a:r>
            <a:r>
              <a:rPr sz="2200" b="1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conseguenti</a:t>
            </a:r>
            <a:r>
              <a:rPr sz="2200" b="1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interventi </a:t>
            </a:r>
            <a:r>
              <a:rPr sz="2200" b="1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dell’Azienda Sanitaria e dei servizi sociali, </a:t>
            </a:r>
            <a:r>
              <a:rPr sz="2200" b="1" spc="-5" dirty="0">
                <a:solidFill>
                  <a:srgbClr val="FF0000"/>
                </a:solidFill>
                <a:latin typeface="Arial"/>
                <a:cs typeface="Arial"/>
              </a:rPr>
              <a:t>ma anche conoscere </a:t>
            </a:r>
            <a:r>
              <a:rPr sz="2200" b="1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200" b="1" spc="-5" dirty="0">
                <a:solidFill>
                  <a:srgbClr val="FF0000"/>
                </a:solidFill>
                <a:latin typeface="Arial"/>
                <a:cs typeface="Arial"/>
              </a:rPr>
              <a:t>tutto</a:t>
            </a:r>
            <a:r>
              <a:rPr sz="2200" b="1" spc="57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200" b="1" spc="-5" dirty="0">
                <a:solidFill>
                  <a:srgbClr val="FF0000"/>
                </a:solidFill>
                <a:latin typeface="Arial"/>
                <a:cs typeface="Arial"/>
              </a:rPr>
              <a:t>ciò</a:t>
            </a:r>
            <a:r>
              <a:rPr sz="2200" b="1" spc="58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200" b="1" spc="-10" dirty="0">
                <a:solidFill>
                  <a:srgbClr val="FF0000"/>
                </a:solidFill>
                <a:latin typeface="Arial"/>
                <a:cs typeface="Arial"/>
              </a:rPr>
              <a:t>che</a:t>
            </a:r>
            <a:r>
              <a:rPr sz="2200" b="1" spc="58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200" b="1" spc="-5" dirty="0">
                <a:solidFill>
                  <a:srgbClr val="FF0000"/>
                </a:solidFill>
                <a:latin typeface="Arial"/>
                <a:cs typeface="Arial"/>
              </a:rPr>
              <a:t>potrebbero</a:t>
            </a:r>
            <a:r>
              <a:rPr sz="2200" b="1" spc="58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200" b="1" spc="-5" dirty="0">
                <a:solidFill>
                  <a:srgbClr val="FF0000"/>
                </a:solidFill>
                <a:latin typeface="Arial"/>
                <a:cs typeface="Arial"/>
              </a:rPr>
              <a:t>chiedere</a:t>
            </a:r>
            <a:r>
              <a:rPr sz="2200" b="1" spc="57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200" b="1" spc="-5" dirty="0">
                <a:solidFill>
                  <a:srgbClr val="FF0000"/>
                </a:solidFill>
                <a:latin typeface="Arial"/>
                <a:cs typeface="Arial"/>
              </a:rPr>
              <a:t>ad</a:t>
            </a:r>
            <a:r>
              <a:rPr sz="2200" b="1" spc="58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200" b="1" spc="-5" dirty="0">
                <a:solidFill>
                  <a:srgbClr val="FF0000"/>
                </a:solidFill>
                <a:latin typeface="Arial"/>
                <a:cs typeface="Arial"/>
              </a:rPr>
              <a:t>altri</a:t>
            </a:r>
            <a:r>
              <a:rPr sz="2200" b="1" spc="58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200" b="1" spc="-5" dirty="0">
                <a:solidFill>
                  <a:srgbClr val="FF0000"/>
                </a:solidFill>
                <a:latin typeface="Arial"/>
                <a:cs typeface="Arial"/>
              </a:rPr>
              <a:t>enti/servizi</a:t>
            </a:r>
            <a:r>
              <a:rPr sz="2200" b="1" spc="57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200" b="1" spc="-5" dirty="0">
                <a:solidFill>
                  <a:srgbClr val="FF0000"/>
                </a:solidFill>
                <a:latin typeface="Arial"/>
                <a:cs typeface="Arial"/>
              </a:rPr>
              <a:t>pubblici. </a:t>
            </a:r>
            <a:r>
              <a:rPr sz="2200" b="1" spc="-59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200" b="1" spc="-5" dirty="0">
                <a:solidFill>
                  <a:srgbClr val="FF0000"/>
                </a:solidFill>
                <a:latin typeface="Arial"/>
                <a:cs typeface="Arial"/>
              </a:rPr>
              <a:t>Ossia</a:t>
            </a:r>
            <a:r>
              <a:rPr sz="2200" b="1" spc="30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200" b="1" dirty="0">
                <a:solidFill>
                  <a:srgbClr val="FF0000"/>
                </a:solidFill>
                <a:latin typeface="Arial"/>
                <a:cs typeface="Arial"/>
              </a:rPr>
              <a:t>poter</a:t>
            </a:r>
            <a:r>
              <a:rPr sz="2200" b="1" spc="30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200" b="1" spc="-5" dirty="0">
                <a:solidFill>
                  <a:srgbClr val="FF0000"/>
                </a:solidFill>
                <a:latin typeface="Arial"/>
                <a:cs typeface="Arial"/>
              </a:rPr>
              <a:t>ricevere</a:t>
            </a:r>
            <a:r>
              <a:rPr sz="2200" b="1" spc="31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200" b="1" dirty="0">
                <a:solidFill>
                  <a:srgbClr val="FF0000"/>
                </a:solidFill>
                <a:latin typeface="Arial"/>
                <a:cs typeface="Arial"/>
              </a:rPr>
              <a:t>in</a:t>
            </a:r>
            <a:r>
              <a:rPr sz="2200" b="1" spc="30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200" b="1" spc="-5" dirty="0">
                <a:solidFill>
                  <a:srgbClr val="FF0000"/>
                </a:solidFill>
                <a:latin typeface="Arial"/>
                <a:cs typeface="Arial"/>
              </a:rPr>
              <a:t>un</a:t>
            </a:r>
            <a:r>
              <a:rPr sz="2200" b="1" spc="31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200" b="1" spc="-5" dirty="0">
                <a:solidFill>
                  <a:srgbClr val="FF0000"/>
                </a:solidFill>
                <a:latin typeface="Arial"/>
                <a:cs typeface="Arial"/>
              </a:rPr>
              <a:t>solo</a:t>
            </a:r>
            <a:r>
              <a:rPr sz="2200" b="1" spc="30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200" b="1" spc="-5" dirty="0">
                <a:solidFill>
                  <a:srgbClr val="FF0000"/>
                </a:solidFill>
                <a:latin typeface="Arial"/>
                <a:cs typeface="Arial"/>
              </a:rPr>
              <a:t>luogo</a:t>
            </a:r>
            <a:r>
              <a:rPr sz="2200" b="1" spc="31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200" b="1" spc="-5" dirty="0">
                <a:solidFill>
                  <a:srgbClr val="FF0000"/>
                </a:solidFill>
                <a:latin typeface="Arial"/>
                <a:cs typeface="Arial"/>
              </a:rPr>
              <a:t>tutte</a:t>
            </a:r>
            <a:r>
              <a:rPr sz="2200" b="1" spc="30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200" b="1" spc="-5" dirty="0">
                <a:solidFill>
                  <a:srgbClr val="FF0000"/>
                </a:solidFill>
                <a:latin typeface="Arial"/>
                <a:cs typeface="Arial"/>
              </a:rPr>
              <a:t>le</a:t>
            </a:r>
            <a:r>
              <a:rPr sz="2200" b="1" spc="31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200" b="1" spc="-5" dirty="0">
                <a:solidFill>
                  <a:srgbClr val="FF0000"/>
                </a:solidFill>
                <a:latin typeface="Arial"/>
                <a:cs typeface="Arial"/>
              </a:rPr>
              <a:t>informazioni</a:t>
            </a:r>
            <a:r>
              <a:rPr sz="2200" b="1" spc="30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200" b="1" spc="-5" dirty="0">
                <a:solidFill>
                  <a:srgbClr val="FF0000"/>
                </a:solidFill>
                <a:latin typeface="Arial"/>
                <a:cs typeface="Arial"/>
              </a:rPr>
              <a:t>sulle</a:t>
            </a:r>
            <a:endParaRPr sz="22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026972" y="4372127"/>
            <a:ext cx="1576070" cy="8610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24500"/>
              </a:lnSpc>
              <a:spcBef>
                <a:spcPts val="100"/>
              </a:spcBef>
            </a:pPr>
            <a:r>
              <a:rPr sz="2200" b="1" spc="-5" dirty="0">
                <a:solidFill>
                  <a:srgbClr val="FF0000"/>
                </a:solidFill>
                <a:latin typeface="Arial"/>
                <a:cs typeface="Arial"/>
              </a:rPr>
              <a:t>opportunità  potrebbero</a:t>
            </a:r>
            <a:endParaRPr sz="22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749967" y="4372127"/>
            <a:ext cx="7054850" cy="8610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22225">
              <a:lnSpc>
                <a:spcPct val="124500"/>
              </a:lnSpc>
              <a:spcBef>
                <a:spcPts val="100"/>
              </a:spcBef>
              <a:tabLst>
                <a:tab pos="1440815" algn="l"/>
                <a:tab pos="1674495" algn="l"/>
                <a:tab pos="1961514" algn="l"/>
                <a:tab pos="2651125" algn="l"/>
                <a:tab pos="2778125" algn="l"/>
                <a:tab pos="3411854" algn="l"/>
                <a:tab pos="3687445" algn="l"/>
                <a:tab pos="4185920" algn="l"/>
                <a:tab pos="4689475" algn="l"/>
                <a:tab pos="5271770" algn="l"/>
                <a:tab pos="5535930" algn="l"/>
                <a:tab pos="5886450" algn="l"/>
                <a:tab pos="6793230" algn="l"/>
              </a:tabLst>
            </a:pPr>
            <a:r>
              <a:rPr sz="2200" b="1" spc="-10" dirty="0">
                <a:solidFill>
                  <a:srgbClr val="FF0000"/>
                </a:solidFill>
                <a:latin typeface="Arial"/>
                <a:cs typeface="Arial"/>
              </a:rPr>
              <a:t>es</a:t>
            </a:r>
            <a:r>
              <a:rPr sz="2200" b="1" spc="-5" dirty="0">
                <a:solidFill>
                  <a:srgbClr val="FF0000"/>
                </a:solidFill>
                <a:latin typeface="Arial"/>
                <a:cs typeface="Arial"/>
              </a:rPr>
              <a:t>i</a:t>
            </a:r>
            <a:r>
              <a:rPr sz="2200" b="1" spc="-10" dirty="0">
                <a:solidFill>
                  <a:srgbClr val="FF0000"/>
                </a:solidFill>
                <a:latin typeface="Arial"/>
                <a:cs typeface="Arial"/>
              </a:rPr>
              <a:t>st</a:t>
            </a:r>
            <a:r>
              <a:rPr sz="2200" b="1" spc="-5" dirty="0">
                <a:solidFill>
                  <a:srgbClr val="FF0000"/>
                </a:solidFill>
                <a:latin typeface="Arial"/>
                <a:cs typeface="Arial"/>
              </a:rPr>
              <a:t>enti,</a:t>
            </a:r>
            <a:r>
              <a:rPr sz="2200" b="1" dirty="0">
                <a:solidFill>
                  <a:srgbClr val="FF0000"/>
                </a:solidFill>
                <a:latin typeface="Arial"/>
                <a:cs typeface="Arial"/>
              </a:rPr>
              <a:t>	</a:t>
            </a:r>
            <a:r>
              <a:rPr sz="2200" b="1" spc="-10" dirty="0">
                <a:solidFill>
                  <a:srgbClr val="FF0000"/>
                </a:solidFill>
                <a:latin typeface="Arial"/>
                <a:cs typeface="Arial"/>
              </a:rPr>
              <a:t>s</a:t>
            </a:r>
            <a:r>
              <a:rPr sz="2200" b="1" spc="-5" dirty="0">
                <a:solidFill>
                  <a:srgbClr val="FF0000"/>
                </a:solidFill>
                <a:latin typeface="Arial"/>
                <a:cs typeface="Arial"/>
              </a:rPr>
              <a:t>u</a:t>
            </a:r>
            <a:r>
              <a:rPr sz="2200" b="1" dirty="0">
                <a:solidFill>
                  <a:srgbClr val="FF0000"/>
                </a:solidFill>
                <a:latin typeface="Arial"/>
                <a:cs typeface="Arial"/>
              </a:rPr>
              <a:t>	</a:t>
            </a:r>
            <a:r>
              <a:rPr sz="2200" b="1" spc="-5" dirty="0">
                <a:solidFill>
                  <a:srgbClr val="FF0000"/>
                </a:solidFill>
                <a:latin typeface="Arial"/>
                <a:cs typeface="Arial"/>
              </a:rPr>
              <a:t>“</a:t>
            </a:r>
            <a:r>
              <a:rPr sz="2200" b="1" dirty="0">
                <a:solidFill>
                  <a:srgbClr val="FF0000"/>
                </a:solidFill>
                <a:latin typeface="Arial"/>
                <a:cs typeface="Arial"/>
              </a:rPr>
              <a:t>c</a:t>
            </a:r>
            <a:r>
              <a:rPr sz="2200" b="1" spc="-5" dirty="0">
                <a:solidFill>
                  <a:srgbClr val="FF0000"/>
                </a:solidFill>
                <a:latin typeface="Arial"/>
                <a:cs typeface="Arial"/>
              </a:rPr>
              <a:t>he</a:t>
            </a:r>
            <a:r>
              <a:rPr sz="2200" b="1" dirty="0">
                <a:solidFill>
                  <a:srgbClr val="FF0000"/>
                </a:solidFill>
                <a:latin typeface="Arial"/>
                <a:cs typeface="Arial"/>
              </a:rPr>
              <a:t>		</a:t>
            </a:r>
            <a:r>
              <a:rPr sz="2200" b="1" spc="-10" dirty="0">
                <a:solidFill>
                  <a:srgbClr val="FF0000"/>
                </a:solidFill>
                <a:latin typeface="Arial"/>
                <a:cs typeface="Arial"/>
              </a:rPr>
              <a:t>co</a:t>
            </a:r>
            <a:r>
              <a:rPr sz="2200" b="1" dirty="0">
                <a:solidFill>
                  <a:srgbClr val="FF0000"/>
                </a:solidFill>
                <a:latin typeface="Arial"/>
                <a:cs typeface="Arial"/>
              </a:rPr>
              <a:t>s</a:t>
            </a:r>
            <a:r>
              <a:rPr sz="2200" b="1" spc="-10" dirty="0">
                <a:solidFill>
                  <a:srgbClr val="FF0000"/>
                </a:solidFill>
                <a:latin typeface="Arial"/>
                <a:cs typeface="Arial"/>
              </a:rPr>
              <a:t>a</a:t>
            </a:r>
            <a:r>
              <a:rPr sz="2200" b="1" spc="-5" dirty="0">
                <a:solidFill>
                  <a:srgbClr val="FF0000"/>
                </a:solidFill>
                <a:latin typeface="Arial"/>
                <a:cs typeface="Arial"/>
              </a:rPr>
              <a:t>,</a:t>
            </a:r>
            <a:r>
              <a:rPr sz="2200" b="1" dirty="0">
                <a:solidFill>
                  <a:srgbClr val="FF0000"/>
                </a:solidFill>
                <a:latin typeface="Arial"/>
                <a:cs typeface="Arial"/>
              </a:rPr>
              <a:t>	</a:t>
            </a:r>
            <a:r>
              <a:rPr sz="2200" b="1" spc="-10" dirty="0">
                <a:solidFill>
                  <a:srgbClr val="FF0000"/>
                </a:solidFill>
                <a:latin typeface="Arial"/>
                <a:cs typeface="Arial"/>
              </a:rPr>
              <a:t>co</a:t>
            </a:r>
            <a:r>
              <a:rPr sz="2200" b="1" dirty="0">
                <a:solidFill>
                  <a:srgbClr val="FF0000"/>
                </a:solidFill>
                <a:latin typeface="Arial"/>
                <a:cs typeface="Arial"/>
              </a:rPr>
              <a:t>m</a:t>
            </a:r>
            <a:r>
              <a:rPr sz="2200" b="1" spc="-10" dirty="0">
                <a:solidFill>
                  <a:srgbClr val="FF0000"/>
                </a:solidFill>
                <a:latin typeface="Arial"/>
                <a:cs typeface="Arial"/>
              </a:rPr>
              <a:t>e</a:t>
            </a:r>
            <a:r>
              <a:rPr sz="2200" b="1" spc="-5" dirty="0">
                <a:solidFill>
                  <a:srgbClr val="FF0000"/>
                </a:solidFill>
                <a:latin typeface="Arial"/>
                <a:cs typeface="Arial"/>
              </a:rPr>
              <a:t>,</a:t>
            </a:r>
            <a:r>
              <a:rPr sz="2200" b="1" dirty="0">
                <a:solidFill>
                  <a:srgbClr val="FF0000"/>
                </a:solidFill>
                <a:latin typeface="Arial"/>
                <a:cs typeface="Arial"/>
              </a:rPr>
              <a:t>	</a:t>
            </a:r>
            <a:r>
              <a:rPr sz="2200" b="1" spc="-5" dirty="0">
                <a:solidFill>
                  <a:srgbClr val="FF0000"/>
                </a:solidFill>
                <a:latin typeface="Arial"/>
                <a:cs typeface="Arial"/>
              </a:rPr>
              <a:t>dove</a:t>
            </a:r>
            <a:r>
              <a:rPr sz="2200" b="1" dirty="0">
                <a:solidFill>
                  <a:srgbClr val="FF0000"/>
                </a:solidFill>
                <a:latin typeface="Arial"/>
                <a:cs typeface="Arial"/>
              </a:rPr>
              <a:t>	</a:t>
            </a:r>
            <a:r>
              <a:rPr sz="2200" b="1" spc="-5" dirty="0">
                <a:solidFill>
                  <a:srgbClr val="FF0000"/>
                </a:solidFill>
                <a:latin typeface="Arial"/>
                <a:cs typeface="Arial"/>
              </a:rPr>
              <a:t>e</a:t>
            </a:r>
            <a:r>
              <a:rPr sz="2200" b="1" dirty="0">
                <a:solidFill>
                  <a:srgbClr val="FF0000"/>
                </a:solidFill>
                <a:latin typeface="Arial"/>
                <a:cs typeface="Arial"/>
              </a:rPr>
              <a:t>	</a:t>
            </a:r>
            <a:r>
              <a:rPr sz="2200" b="1" spc="-5" dirty="0">
                <a:solidFill>
                  <a:srgbClr val="FF0000"/>
                </a:solidFill>
                <a:latin typeface="Arial"/>
                <a:cs typeface="Arial"/>
              </a:rPr>
              <a:t>quando”  richi</a:t>
            </a:r>
            <a:r>
              <a:rPr sz="2200" b="1" dirty="0">
                <a:solidFill>
                  <a:srgbClr val="FF0000"/>
                </a:solidFill>
                <a:latin typeface="Arial"/>
                <a:cs typeface="Arial"/>
              </a:rPr>
              <a:t>e</a:t>
            </a:r>
            <a:r>
              <a:rPr sz="2200" b="1" spc="-5" dirty="0">
                <a:solidFill>
                  <a:srgbClr val="FF0000"/>
                </a:solidFill>
                <a:latin typeface="Arial"/>
                <a:cs typeface="Arial"/>
              </a:rPr>
              <a:t>dere.</a:t>
            </a:r>
            <a:r>
              <a:rPr sz="2200" b="1" dirty="0">
                <a:solidFill>
                  <a:srgbClr val="FF0000"/>
                </a:solidFill>
                <a:latin typeface="Arial"/>
                <a:cs typeface="Arial"/>
              </a:rPr>
              <a:t>		</a:t>
            </a:r>
            <a:r>
              <a:rPr sz="2200" b="1" spc="-10" dirty="0">
                <a:latin typeface="Arial"/>
                <a:cs typeface="Arial"/>
              </a:rPr>
              <a:t>C</a:t>
            </a:r>
            <a:r>
              <a:rPr sz="2200" b="1" spc="-5" dirty="0">
                <a:latin typeface="Arial"/>
                <a:cs typeface="Arial"/>
              </a:rPr>
              <a:t>e</a:t>
            </a:r>
            <a:r>
              <a:rPr sz="2200" b="1" spc="-10" dirty="0">
                <a:latin typeface="Arial"/>
                <a:cs typeface="Arial"/>
              </a:rPr>
              <a:t>r</a:t>
            </a:r>
            <a:r>
              <a:rPr sz="2200" b="1" spc="-5" dirty="0">
                <a:latin typeface="Arial"/>
                <a:cs typeface="Arial"/>
              </a:rPr>
              <a:t>to</a:t>
            </a:r>
            <a:r>
              <a:rPr sz="2200" b="1" dirty="0">
                <a:latin typeface="Arial"/>
                <a:cs typeface="Arial"/>
              </a:rPr>
              <a:t>	n</a:t>
            </a:r>
            <a:r>
              <a:rPr sz="2200" b="1" spc="-5" dirty="0">
                <a:latin typeface="Arial"/>
                <a:cs typeface="Arial"/>
              </a:rPr>
              <a:t>on</a:t>
            </a:r>
            <a:r>
              <a:rPr sz="2200" b="1" dirty="0">
                <a:latin typeface="Arial"/>
                <a:cs typeface="Arial"/>
              </a:rPr>
              <a:t>	</a:t>
            </a:r>
            <a:r>
              <a:rPr sz="2200" b="1" spc="-5" dirty="0">
                <a:latin typeface="Arial"/>
                <a:cs typeface="Arial"/>
              </a:rPr>
              <a:t>tutti</a:t>
            </a:r>
            <a:r>
              <a:rPr sz="2200" b="1" dirty="0">
                <a:latin typeface="Arial"/>
                <a:cs typeface="Arial"/>
              </a:rPr>
              <a:t>	</a:t>
            </a:r>
            <a:r>
              <a:rPr sz="2200" b="1" spc="-5" dirty="0">
                <a:latin typeface="Arial"/>
                <a:cs typeface="Arial"/>
              </a:rPr>
              <a:t>hanno</a:t>
            </a:r>
            <a:r>
              <a:rPr sz="2200" b="1" dirty="0">
                <a:latin typeface="Arial"/>
                <a:cs typeface="Arial"/>
              </a:rPr>
              <a:t>	</a:t>
            </a:r>
            <a:r>
              <a:rPr sz="2200" b="1" spc="-5" dirty="0">
                <a:latin typeface="Arial"/>
                <a:cs typeface="Arial"/>
              </a:rPr>
              <a:t>ne</a:t>
            </a:r>
            <a:r>
              <a:rPr sz="2200" b="1" dirty="0">
                <a:latin typeface="Arial"/>
                <a:cs typeface="Arial"/>
              </a:rPr>
              <a:t>c</a:t>
            </a:r>
            <a:r>
              <a:rPr sz="2200" b="1" spc="-5" dirty="0">
                <a:latin typeface="Arial"/>
                <a:cs typeface="Arial"/>
              </a:rPr>
              <a:t>es</a:t>
            </a:r>
            <a:r>
              <a:rPr sz="2200" b="1" dirty="0">
                <a:latin typeface="Arial"/>
                <a:cs typeface="Arial"/>
              </a:rPr>
              <a:t>s</a:t>
            </a:r>
            <a:r>
              <a:rPr sz="2200" b="1" spc="-5" dirty="0">
                <a:latin typeface="Arial"/>
                <a:cs typeface="Arial"/>
              </a:rPr>
              <a:t>ità</a:t>
            </a:r>
            <a:r>
              <a:rPr sz="2200" b="1" dirty="0">
                <a:latin typeface="Arial"/>
                <a:cs typeface="Arial"/>
              </a:rPr>
              <a:t>	</a:t>
            </a:r>
            <a:r>
              <a:rPr sz="2200" b="1" spc="-5" dirty="0">
                <a:latin typeface="Arial"/>
                <a:cs typeface="Arial"/>
              </a:rPr>
              <a:t>di</a:t>
            </a:r>
            <a:endParaRPr sz="22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026972" y="5206898"/>
            <a:ext cx="8778240" cy="86169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24700"/>
              </a:lnSpc>
              <a:spcBef>
                <a:spcPts val="100"/>
              </a:spcBef>
              <a:tabLst>
                <a:tab pos="463550" algn="l"/>
                <a:tab pos="1473835" algn="l"/>
                <a:tab pos="2141855" algn="l"/>
                <a:tab pos="3399790" algn="l"/>
                <a:tab pos="3835400" algn="l"/>
                <a:tab pos="4937760" algn="l"/>
                <a:tab pos="6366510" algn="l"/>
                <a:tab pos="7205345" algn="l"/>
              </a:tabLst>
            </a:pPr>
            <a:r>
              <a:rPr sz="2200" b="1" spc="-5" dirty="0">
                <a:latin typeface="Arial"/>
                <a:cs typeface="Arial"/>
              </a:rPr>
              <a:t>richiedere</a:t>
            </a:r>
            <a:r>
              <a:rPr sz="2200" b="1" spc="105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tutti</a:t>
            </a:r>
            <a:r>
              <a:rPr sz="2200" b="1" spc="110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gli</a:t>
            </a:r>
            <a:r>
              <a:rPr sz="2200" b="1" spc="110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interventi</a:t>
            </a:r>
            <a:r>
              <a:rPr sz="2200" b="1" spc="120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del</a:t>
            </a:r>
            <a:r>
              <a:rPr sz="2200" b="1" spc="110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welfare</a:t>
            </a:r>
            <a:r>
              <a:rPr sz="2200" b="1" spc="105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pubblico;</a:t>
            </a:r>
            <a:r>
              <a:rPr sz="2200" b="1" spc="105" dirty="0">
                <a:latin typeface="Arial"/>
                <a:cs typeface="Arial"/>
              </a:rPr>
              <a:t> </a:t>
            </a:r>
            <a:r>
              <a:rPr sz="2200" b="1" spc="-10" dirty="0">
                <a:latin typeface="Arial"/>
                <a:cs typeface="Arial"/>
              </a:rPr>
              <a:t>ma</a:t>
            </a:r>
            <a:r>
              <a:rPr sz="2200" b="1" spc="105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l’obiettivo</a:t>
            </a:r>
            <a:r>
              <a:rPr sz="2200" b="1" spc="110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è </a:t>
            </a:r>
            <a:r>
              <a:rPr sz="2200" b="1" spc="-595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di	</a:t>
            </a:r>
            <a:r>
              <a:rPr sz="2200" b="1" spc="-5" dirty="0">
                <a:solidFill>
                  <a:srgbClr val="FF0000"/>
                </a:solidFill>
                <a:latin typeface="Arial"/>
                <a:cs typeface="Arial"/>
              </a:rPr>
              <a:t>offrire	alle	famiglie	la	mappa	completa	delle	opportunità</a:t>
            </a:r>
            <a:endParaRPr sz="2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96544" y="605687"/>
            <a:ext cx="9011285" cy="58801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2570" marR="12700" algn="just">
              <a:lnSpc>
                <a:spcPct val="125000"/>
              </a:lnSpc>
              <a:spcBef>
                <a:spcPts val="100"/>
              </a:spcBef>
            </a:pPr>
            <a:r>
              <a:rPr sz="2200" b="1" spc="-5" dirty="0">
                <a:solidFill>
                  <a:srgbClr val="FF0000"/>
                </a:solidFill>
                <a:latin typeface="Arial"/>
                <a:cs typeface="Arial"/>
              </a:rPr>
              <a:t>esistenti</a:t>
            </a:r>
            <a:r>
              <a:rPr sz="2200" b="1" spc="-5" dirty="0">
                <a:latin typeface="Arial"/>
                <a:cs typeface="Arial"/>
              </a:rPr>
              <a:t>,</a:t>
            </a:r>
            <a:r>
              <a:rPr sz="2200" b="1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perché</a:t>
            </a:r>
            <a:r>
              <a:rPr sz="2200" b="1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possano</a:t>
            </a:r>
            <a:r>
              <a:rPr sz="2200" b="1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scegliere</a:t>
            </a:r>
            <a:r>
              <a:rPr sz="2200" b="1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(e</a:t>
            </a:r>
            <a:r>
              <a:rPr sz="2200" b="1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con</a:t>
            </a:r>
            <a:r>
              <a:rPr sz="2200" b="1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il</a:t>
            </a:r>
            <a:r>
              <a:rPr sz="2200" b="1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sostegno</a:t>
            </a:r>
            <a:r>
              <a:rPr sz="2200" b="1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di</a:t>
            </a:r>
            <a:r>
              <a:rPr sz="2200" b="1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un </a:t>
            </a:r>
            <a:r>
              <a:rPr sz="2200" b="1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operatore)</a:t>
            </a:r>
            <a:r>
              <a:rPr sz="2200" b="1" spc="20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quelle</a:t>
            </a:r>
            <a:r>
              <a:rPr sz="2200" b="1" spc="5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che</a:t>
            </a:r>
            <a:r>
              <a:rPr sz="2200" b="1" spc="10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potrebbero</a:t>
            </a:r>
            <a:r>
              <a:rPr sz="2200" b="1" spc="15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in</a:t>
            </a:r>
            <a:r>
              <a:rPr sz="2200" b="1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quel</a:t>
            </a:r>
            <a:r>
              <a:rPr sz="2200" b="1" spc="5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momento</a:t>
            </a:r>
            <a:r>
              <a:rPr sz="2200" b="1" spc="5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essere</a:t>
            </a:r>
            <a:r>
              <a:rPr sz="2200" b="1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utili.</a:t>
            </a:r>
            <a:endParaRPr sz="2200">
              <a:latin typeface="Arial"/>
              <a:cs typeface="Arial"/>
            </a:endParaRPr>
          </a:p>
          <a:p>
            <a:pPr marL="242570" marR="8255" algn="just">
              <a:lnSpc>
                <a:spcPct val="124500"/>
              </a:lnSpc>
            </a:pPr>
            <a:r>
              <a:rPr sz="2200" b="1" spc="-5" dirty="0">
                <a:latin typeface="Arial"/>
                <a:cs typeface="Arial"/>
              </a:rPr>
              <a:t>Se alle famiglie non si offre questa funzionalità </a:t>
            </a:r>
            <a:r>
              <a:rPr sz="2200" b="1" spc="-10" dirty="0">
                <a:solidFill>
                  <a:srgbClr val="FF0000"/>
                </a:solidFill>
                <a:latin typeface="Arial"/>
                <a:cs typeface="Arial"/>
              </a:rPr>
              <a:t>c’è </a:t>
            </a:r>
            <a:r>
              <a:rPr sz="2200" b="1" spc="-5" dirty="0">
                <a:solidFill>
                  <a:srgbClr val="FF0000"/>
                </a:solidFill>
                <a:latin typeface="Arial"/>
                <a:cs typeface="Arial"/>
              </a:rPr>
              <a:t>il rischio </a:t>
            </a:r>
            <a:r>
              <a:rPr sz="2200" b="1" spc="-10" dirty="0">
                <a:solidFill>
                  <a:srgbClr val="FF0000"/>
                </a:solidFill>
                <a:latin typeface="Arial"/>
                <a:cs typeface="Arial"/>
              </a:rPr>
              <a:t>che </a:t>
            </a:r>
            <a:r>
              <a:rPr sz="2200" b="1" spc="-5" dirty="0">
                <a:solidFill>
                  <a:srgbClr val="FF0000"/>
                </a:solidFill>
                <a:latin typeface="Arial"/>
                <a:cs typeface="Arial"/>
              </a:rPr>
              <a:t>la </a:t>
            </a:r>
            <a:r>
              <a:rPr sz="2200" b="1" spc="-60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200" b="1" spc="-5" dirty="0">
                <a:solidFill>
                  <a:srgbClr val="FF0000"/>
                </a:solidFill>
                <a:latin typeface="Arial"/>
                <a:cs typeface="Arial"/>
              </a:rPr>
              <a:t>famiglia</a:t>
            </a:r>
            <a:r>
              <a:rPr sz="2200" b="1" spc="55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200" b="1" spc="-5" dirty="0">
                <a:solidFill>
                  <a:srgbClr val="FF0000"/>
                </a:solidFill>
                <a:latin typeface="Arial"/>
                <a:cs typeface="Arial"/>
              </a:rPr>
              <a:t>venga</a:t>
            </a:r>
            <a:r>
              <a:rPr sz="2200" b="1" spc="56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200" b="1" spc="-5" dirty="0">
                <a:solidFill>
                  <a:srgbClr val="FF0000"/>
                </a:solidFill>
                <a:latin typeface="Arial"/>
                <a:cs typeface="Arial"/>
              </a:rPr>
              <a:t>a</a:t>
            </a:r>
            <a:r>
              <a:rPr sz="2200" b="1" spc="56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200" b="1" spc="-5" dirty="0">
                <a:solidFill>
                  <a:srgbClr val="FF0000"/>
                </a:solidFill>
                <a:latin typeface="Arial"/>
                <a:cs typeface="Arial"/>
              </a:rPr>
              <a:t>conoscenza</a:t>
            </a:r>
            <a:r>
              <a:rPr sz="2200" b="1" spc="56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200" b="1" spc="-5" dirty="0">
                <a:solidFill>
                  <a:srgbClr val="FF0000"/>
                </a:solidFill>
                <a:latin typeface="Arial"/>
                <a:cs typeface="Arial"/>
              </a:rPr>
              <a:t>in</a:t>
            </a:r>
            <a:r>
              <a:rPr sz="2200" b="1" spc="55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200" b="1" spc="-5" dirty="0">
                <a:solidFill>
                  <a:srgbClr val="FF0000"/>
                </a:solidFill>
                <a:latin typeface="Arial"/>
                <a:cs typeface="Arial"/>
              </a:rPr>
              <a:t>ritardo,</a:t>
            </a:r>
            <a:r>
              <a:rPr sz="2200" b="1" spc="56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200" b="1" spc="-5" dirty="0">
                <a:solidFill>
                  <a:srgbClr val="FF0000"/>
                </a:solidFill>
                <a:latin typeface="Arial"/>
                <a:cs typeface="Arial"/>
              </a:rPr>
              <a:t>oppure</a:t>
            </a:r>
            <a:r>
              <a:rPr sz="2200" b="1" spc="55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200" b="1" spc="-5" dirty="0">
                <a:solidFill>
                  <a:srgbClr val="FF0000"/>
                </a:solidFill>
                <a:latin typeface="Arial"/>
                <a:cs typeface="Arial"/>
              </a:rPr>
              <a:t>solo</a:t>
            </a:r>
            <a:r>
              <a:rPr sz="2200" b="1" spc="56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200" b="1" spc="-5" dirty="0">
                <a:solidFill>
                  <a:srgbClr val="FF0000"/>
                </a:solidFill>
                <a:latin typeface="Arial"/>
                <a:cs typeface="Arial"/>
              </a:rPr>
              <a:t>per</a:t>
            </a:r>
            <a:r>
              <a:rPr sz="2200" b="1" spc="56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200" b="1" spc="-5" dirty="0">
                <a:solidFill>
                  <a:srgbClr val="FF0000"/>
                </a:solidFill>
                <a:latin typeface="Arial"/>
                <a:cs typeface="Arial"/>
              </a:rPr>
              <a:t>caso</a:t>
            </a:r>
            <a:endParaRPr sz="2200">
              <a:latin typeface="Arial"/>
              <a:cs typeface="Arial"/>
            </a:endParaRPr>
          </a:p>
          <a:p>
            <a:pPr marL="242570" marR="5080" algn="just">
              <a:lnSpc>
                <a:spcPct val="124600"/>
              </a:lnSpc>
            </a:pPr>
            <a:r>
              <a:rPr sz="2200" b="1" spc="-5" dirty="0">
                <a:latin typeface="Arial"/>
                <a:cs typeface="Arial"/>
              </a:rPr>
              <a:t>quando incontra qualcuno che la informa, che oltre al percorso </a:t>
            </a:r>
            <a:r>
              <a:rPr sz="2200" b="1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ASL/Servizi sociali </a:t>
            </a:r>
            <a:r>
              <a:rPr sz="2200" b="1" spc="-10" dirty="0">
                <a:latin typeface="Arial"/>
                <a:cs typeface="Arial"/>
              </a:rPr>
              <a:t>esistono </a:t>
            </a:r>
            <a:r>
              <a:rPr sz="2200" b="1" spc="-5" dirty="0">
                <a:latin typeface="Arial"/>
                <a:cs typeface="Arial"/>
              </a:rPr>
              <a:t>l’indennità di accompagnamento, i </a:t>
            </a:r>
            <a:r>
              <a:rPr sz="2200" b="1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permessi</a:t>
            </a:r>
            <a:r>
              <a:rPr sz="2200" b="1" spc="-35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dal</a:t>
            </a:r>
            <a:r>
              <a:rPr sz="2200" b="1" spc="-35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lavoro</a:t>
            </a:r>
            <a:r>
              <a:rPr sz="2200" b="1" spc="-35" dirty="0">
                <a:latin typeface="Arial"/>
                <a:cs typeface="Arial"/>
              </a:rPr>
              <a:t> </a:t>
            </a:r>
            <a:r>
              <a:rPr sz="2200" b="1" dirty="0">
                <a:latin typeface="Arial"/>
                <a:cs typeface="Arial"/>
              </a:rPr>
              <a:t>per</a:t>
            </a:r>
            <a:r>
              <a:rPr sz="2200" b="1" spc="-40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i</a:t>
            </a:r>
            <a:r>
              <a:rPr sz="2200" b="1" spc="-35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care</a:t>
            </a:r>
            <a:r>
              <a:rPr sz="2200" b="1" spc="-35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giver,</a:t>
            </a:r>
            <a:r>
              <a:rPr sz="2200" b="1" spc="-40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le</a:t>
            </a:r>
            <a:r>
              <a:rPr sz="2200" b="1" spc="-35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detrazioni</a:t>
            </a:r>
            <a:r>
              <a:rPr sz="2200" b="1" spc="-35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e</a:t>
            </a:r>
            <a:r>
              <a:rPr sz="2200" b="1" spc="-35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i</a:t>
            </a:r>
            <a:r>
              <a:rPr sz="2200" b="1" spc="-35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contribuiti</a:t>
            </a:r>
            <a:r>
              <a:rPr sz="2200" b="1" spc="-35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per </a:t>
            </a:r>
            <a:r>
              <a:rPr sz="2200" b="1" spc="-600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lavori di riduzione delle barriere architettoniche in casa, le viarie </a:t>
            </a:r>
            <a:r>
              <a:rPr sz="2200" b="1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agevolazioni</a:t>
            </a:r>
            <a:r>
              <a:rPr sz="2200" b="1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fiscali</a:t>
            </a:r>
            <a:r>
              <a:rPr sz="2200" b="1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se</a:t>
            </a:r>
            <a:r>
              <a:rPr sz="2200" b="1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si</a:t>
            </a:r>
            <a:r>
              <a:rPr sz="2200" b="1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assume</a:t>
            </a:r>
            <a:r>
              <a:rPr sz="2200" b="1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un’assistente</a:t>
            </a:r>
            <a:r>
              <a:rPr sz="2200" b="1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domiciliare.</a:t>
            </a:r>
            <a:r>
              <a:rPr sz="2200" b="1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E </a:t>
            </a:r>
            <a:r>
              <a:rPr sz="2200" b="1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questi</a:t>
            </a:r>
            <a:r>
              <a:rPr sz="2200" b="1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sono</a:t>
            </a:r>
            <a:r>
              <a:rPr sz="2200" b="1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solo</a:t>
            </a:r>
            <a:r>
              <a:rPr sz="2200" b="1" dirty="0">
                <a:latin typeface="Arial"/>
                <a:cs typeface="Arial"/>
              </a:rPr>
              <a:t> </a:t>
            </a:r>
            <a:r>
              <a:rPr sz="2200" b="1" spc="-5" dirty="0">
                <a:solidFill>
                  <a:srgbClr val="FF0000"/>
                </a:solidFill>
                <a:latin typeface="Arial"/>
                <a:cs typeface="Arial"/>
              </a:rPr>
              <a:t>alcuni</a:t>
            </a:r>
            <a:r>
              <a:rPr sz="2200" b="1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200" b="1" spc="-5" dirty="0">
                <a:solidFill>
                  <a:srgbClr val="FF0000"/>
                </a:solidFill>
                <a:latin typeface="Arial"/>
                <a:cs typeface="Arial"/>
              </a:rPr>
              <a:t>esempi</a:t>
            </a:r>
            <a:r>
              <a:rPr sz="2200" b="1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della</a:t>
            </a:r>
            <a:r>
              <a:rPr sz="2200" b="1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gamma</a:t>
            </a:r>
            <a:r>
              <a:rPr sz="2200" b="1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di</a:t>
            </a:r>
            <a:r>
              <a:rPr sz="2200" b="1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possibili </a:t>
            </a:r>
            <a:r>
              <a:rPr sz="2200" b="1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opportunità</a:t>
            </a:r>
            <a:r>
              <a:rPr sz="2200" b="1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che</a:t>
            </a:r>
            <a:r>
              <a:rPr sz="2200" b="1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potrebbero</a:t>
            </a:r>
            <a:r>
              <a:rPr sz="2200" b="1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interessare</a:t>
            </a:r>
            <a:r>
              <a:rPr sz="2200" b="1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la</a:t>
            </a:r>
            <a:r>
              <a:rPr sz="2200" b="1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famiglia</a:t>
            </a:r>
            <a:r>
              <a:rPr sz="2200" b="1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ed</a:t>
            </a:r>
            <a:r>
              <a:rPr sz="2200" b="1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il</a:t>
            </a:r>
            <a:r>
              <a:rPr sz="2200" b="1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non </a:t>
            </a:r>
            <a:r>
              <a:rPr sz="2200" b="1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autosufficiente.</a:t>
            </a:r>
            <a:endParaRPr sz="2200">
              <a:latin typeface="Arial"/>
              <a:cs typeface="Arial"/>
            </a:endParaRPr>
          </a:p>
          <a:p>
            <a:pPr marL="241300" marR="5715" indent="-229235" algn="just">
              <a:lnSpc>
                <a:spcPct val="124500"/>
              </a:lnSpc>
              <a:spcBef>
                <a:spcPts val="40"/>
              </a:spcBef>
            </a:pPr>
            <a:r>
              <a:rPr sz="2200" spc="-5" dirty="0">
                <a:solidFill>
                  <a:srgbClr val="FF0000"/>
                </a:solidFill>
                <a:latin typeface="Calibri"/>
                <a:cs typeface="Calibri"/>
              </a:rPr>
              <a:t>-</a:t>
            </a:r>
            <a:r>
              <a:rPr sz="220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200" b="1" spc="-5" dirty="0">
                <a:latin typeface="Arial"/>
                <a:cs typeface="Arial"/>
              </a:rPr>
              <a:t>Ma</a:t>
            </a:r>
            <a:r>
              <a:rPr sz="2200" b="1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se</a:t>
            </a:r>
            <a:r>
              <a:rPr sz="2200" b="1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i</a:t>
            </a:r>
            <a:r>
              <a:rPr sz="2200" b="1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PUA</a:t>
            </a:r>
            <a:r>
              <a:rPr sz="2200" b="1" dirty="0">
                <a:latin typeface="Arial"/>
                <a:cs typeface="Arial"/>
              </a:rPr>
              <a:t> vogliono</a:t>
            </a:r>
            <a:r>
              <a:rPr sz="2200" b="1" spc="5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svolgere</a:t>
            </a:r>
            <a:r>
              <a:rPr sz="2200" b="1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questa</a:t>
            </a:r>
            <a:r>
              <a:rPr sz="2200" b="1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cruciale</a:t>
            </a:r>
            <a:r>
              <a:rPr sz="2200" b="1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funzione</a:t>
            </a:r>
            <a:r>
              <a:rPr sz="2200" b="1" dirty="0">
                <a:latin typeface="Arial"/>
                <a:cs typeface="Arial"/>
              </a:rPr>
              <a:t> </a:t>
            </a:r>
            <a:r>
              <a:rPr sz="2200" b="1" spc="-15" dirty="0">
                <a:latin typeface="Arial"/>
                <a:cs typeface="Arial"/>
              </a:rPr>
              <a:t>di </a:t>
            </a:r>
            <a:r>
              <a:rPr sz="2200" b="1" spc="-10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“informazione</a:t>
            </a:r>
            <a:r>
              <a:rPr sz="2200" b="1" spc="-35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a</a:t>
            </a:r>
            <a:r>
              <a:rPr sz="2200" b="1" spc="-40" dirty="0">
                <a:latin typeface="Arial"/>
                <a:cs typeface="Arial"/>
              </a:rPr>
              <a:t> </a:t>
            </a:r>
            <a:r>
              <a:rPr sz="2200" b="1" spc="-10" dirty="0">
                <a:latin typeface="Arial"/>
                <a:cs typeface="Arial"/>
              </a:rPr>
              <a:t>360</a:t>
            </a:r>
            <a:r>
              <a:rPr sz="2200" b="1" spc="-35" dirty="0">
                <a:latin typeface="Arial"/>
                <a:cs typeface="Arial"/>
              </a:rPr>
              <a:t> </a:t>
            </a:r>
            <a:r>
              <a:rPr sz="2200" b="1" dirty="0">
                <a:latin typeface="Arial"/>
                <a:cs typeface="Arial"/>
              </a:rPr>
              <a:t>gradi”</a:t>
            </a:r>
            <a:r>
              <a:rPr sz="2200" b="1" spc="-35" dirty="0">
                <a:latin typeface="Arial"/>
                <a:cs typeface="Arial"/>
              </a:rPr>
              <a:t> </a:t>
            </a:r>
            <a:r>
              <a:rPr sz="2200" b="1" spc="-5" dirty="0">
                <a:solidFill>
                  <a:srgbClr val="FF0000"/>
                </a:solidFill>
                <a:latin typeface="Arial"/>
                <a:cs typeface="Arial"/>
              </a:rPr>
              <a:t>devono</a:t>
            </a:r>
            <a:r>
              <a:rPr sz="2200" b="1" spc="-4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200" b="1" spc="-5" dirty="0">
                <a:solidFill>
                  <a:srgbClr val="FF0000"/>
                </a:solidFill>
                <a:latin typeface="Arial"/>
                <a:cs typeface="Arial"/>
              </a:rPr>
              <a:t>disporre</a:t>
            </a:r>
            <a:r>
              <a:rPr sz="2200" b="1" spc="-2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200" b="1" spc="-5" dirty="0">
                <a:solidFill>
                  <a:srgbClr val="FF0000"/>
                </a:solidFill>
                <a:latin typeface="Arial"/>
                <a:cs typeface="Arial"/>
              </a:rPr>
              <a:t>di</a:t>
            </a:r>
            <a:r>
              <a:rPr sz="2200" b="1" spc="-3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200" b="1" spc="-5" dirty="0">
                <a:solidFill>
                  <a:srgbClr val="FF0000"/>
                </a:solidFill>
                <a:latin typeface="Arial"/>
                <a:cs typeface="Arial"/>
              </a:rPr>
              <a:t>strumenti,</a:t>
            </a:r>
            <a:r>
              <a:rPr sz="2200" b="1" spc="-3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200" b="1" spc="-5" dirty="0">
                <a:solidFill>
                  <a:srgbClr val="FF0000"/>
                </a:solidFill>
                <a:latin typeface="Arial"/>
                <a:cs typeface="Arial"/>
              </a:rPr>
              <a:t>come</a:t>
            </a:r>
            <a:r>
              <a:rPr sz="2200" b="1" spc="-3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200" b="1" spc="-5" dirty="0">
                <a:solidFill>
                  <a:srgbClr val="FF0000"/>
                </a:solidFill>
                <a:latin typeface="Arial"/>
                <a:cs typeface="Arial"/>
              </a:rPr>
              <a:t>un</a:t>
            </a:r>
            <a:endParaRPr sz="2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25448" y="605687"/>
            <a:ext cx="8780780" cy="253428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algn="just">
              <a:lnSpc>
                <a:spcPct val="124700"/>
              </a:lnSpc>
              <a:spcBef>
                <a:spcPts val="105"/>
              </a:spcBef>
            </a:pPr>
            <a:r>
              <a:rPr sz="2200" b="1" spc="-5" dirty="0">
                <a:solidFill>
                  <a:srgbClr val="FF0000"/>
                </a:solidFill>
                <a:latin typeface="Arial"/>
                <a:cs typeface="Arial"/>
              </a:rPr>
              <a:t>“catalogo informatizzato sempre aggiornato di tutti gli </a:t>
            </a:r>
            <a:r>
              <a:rPr sz="2200" b="1" spc="-10" dirty="0">
                <a:solidFill>
                  <a:srgbClr val="FF0000"/>
                </a:solidFill>
                <a:latin typeface="Arial"/>
                <a:cs typeface="Arial"/>
              </a:rPr>
              <a:t>interventi </a:t>
            </a:r>
            <a:r>
              <a:rPr sz="2200" b="1" spc="-5" dirty="0">
                <a:solidFill>
                  <a:srgbClr val="FF0000"/>
                </a:solidFill>
                <a:latin typeface="Arial"/>
                <a:cs typeface="Arial"/>
              </a:rPr>
              <a:t> per i non </a:t>
            </a:r>
            <a:r>
              <a:rPr sz="2200" b="1" dirty="0">
                <a:solidFill>
                  <a:srgbClr val="FF0000"/>
                </a:solidFill>
                <a:latin typeface="Arial"/>
                <a:cs typeface="Arial"/>
              </a:rPr>
              <a:t>autosufficienti</a:t>
            </a:r>
            <a:r>
              <a:rPr sz="2200" b="1" dirty="0">
                <a:latin typeface="Arial"/>
                <a:cs typeface="Arial"/>
              </a:rPr>
              <a:t>”. </a:t>
            </a:r>
            <a:r>
              <a:rPr sz="2200" b="1" spc="-5" dirty="0">
                <a:latin typeface="Arial"/>
                <a:cs typeface="Arial"/>
              </a:rPr>
              <a:t>Strumento </a:t>
            </a:r>
            <a:r>
              <a:rPr sz="2200" b="1" spc="-10" dirty="0">
                <a:latin typeface="Arial"/>
                <a:cs typeface="Arial"/>
              </a:rPr>
              <a:t>che </a:t>
            </a:r>
            <a:r>
              <a:rPr sz="2200" b="1" spc="-5" dirty="0">
                <a:solidFill>
                  <a:srgbClr val="FF0000"/>
                </a:solidFill>
                <a:latin typeface="Arial"/>
                <a:cs typeface="Arial"/>
              </a:rPr>
              <a:t>non può crearsi </a:t>
            </a:r>
            <a:r>
              <a:rPr sz="2200" b="1" dirty="0">
                <a:solidFill>
                  <a:srgbClr val="FF0000"/>
                </a:solidFill>
                <a:latin typeface="Arial"/>
                <a:cs typeface="Arial"/>
              </a:rPr>
              <a:t>ogni </a:t>
            </a:r>
            <a:r>
              <a:rPr sz="2200" b="1" spc="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200" b="1" spc="-5" dirty="0">
                <a:solidFill>
                  <a:srgbClr val="FF0000"/>
                </a:solidFill>
                <a:latin typeface="Arial"/>
                <a:cs typeface="Arial"/>
              </a:rPr>
              <a:t>singolo PUA, </a:t>
            </a:r>
            <a:r>
              <a:rPr sz="2200" b="1" spc="-5" dirty="0">
                <a:latin typeface="Arial"/>
                <a:cs typeface="Arial"/>
              </a:rPr>
              <a:t>ma deve essere fornito da una redazione </a:t>
            </a:r>
            <a:r>
              <a:rPr sz="2200" b="1" dirty="0">
                <a:latin typeface="Arial"/>
                <a:cs typeface="Arial"/>
              </a:rPr>
              <a:t>dedicata. </a:t>
            </a:r>
            <a:r>
              <a:rPr sz="2200" b="1" spc="5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Ad</a:t>
            </a:r>
            <a:r>
              <a:rPr sz="2200" b="1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esempio</a:t>
            </a:r>
            <a:r>
              <a:rPr sz="2200" b="1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da</a:t>
            </a:r>
            <a:r>
              <a:rPr sz="2200" b="1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gennaio</a:t>
            </a:r>
            <a:r>
              <a:rPr sz="2200" b="1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2025</a:t>
            </a:r>
            <a:r>
              <a:rPr sz="2200" b="1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sarà</a:t>
            </a:r>
            <a:r>
              <a:rPr sz="2200" b="1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operante</a:t>
            </a:r>
            <a:r>
              <a:rPr sz="2200" b="1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uno</a:t>
            </a:r>
            <a:r>
              <a:rPr sz="2200" b="1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strumento </a:t>
            </a:r>
            <a:r>
              <a:rPr sz="2200" b="1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predisposto da </a:t>
            </a:r>
            <a:r>
              <a:rPr sz="2200" b="1" spc="-10" dirty="0">
                <a:latin typeface="Arial"/>
                <a:cs typeface="Arial"/>
              </a:rPr>
              <a:t>ACLI </a:t>
            </a:r>
            <a:r>
              <a:rPr sz="2200" b="1" spc="-5" dirty="0">
                <a:latin typeface="Arial"/>
                <a:cs typeface="Arial"/>
              </a:rPr>
              <a:t>Cuneo, un’ASL e alcuni </a:t>
            </a:r>
            <a:r>
              <a:rPr sz="2200" b="1" spc="-10" dirty="0">
                <a:latin typeface="Arial"/>
                <a:cs typeface="Arial"/>
              </a:rPr>
              <a:t>Consorzi </a:t>
            </a:r>
            <a:r>
              <a:rPr sz="2200" b="1" spc="-5" dirty="0">
                <a:latin typeface="Arial"/>
                <a:cs typeface="Arial"/>
              </a:rPr>
              <a:t>di comuni </a:t>
            </a:r>
            <a:r>
              <a:rPr sz="2200" b="1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piemontesi.</a:t>
            </a:r>
            <a:r>
              <a:rPr sz="2200" b="1" dirty="0">
                <a:latin typeface="Arial"/>
                <a:cs typeface="Arial"/>
              </a:rPr>
              <a:t> </a:t>
            </a:r>
            <a:r>
              <a:rPr sz="2200" b="1" spc="-5" dirty="0">
                <a:solidFill>
                  <a:srgbClr val="FF0000"/>
                </a:solidFill>
                <a:latin typeface="Arial"/>
                <a:cs typeface="Arial"/>
              </a:rPr>
              <a:t>Cosa</a:t>
            </a:r>
            <a:r>
              <a:rPr sz="2200" b="1" spc="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200" b="1" dirty="0">
                <a:solidFill>
                  <a:srgbClr val="FF0000"/>
                </a:solidFill>
                <a:latin typeface="Arial"/>
                <a:cs typeface="Arial"/>
              </a:rPr>
              <a:t>faranno </a:t>
            </a:r>
            <a:r>
              <a:rPr sz="2200" b="1" spc="-5" dirty="0">
                <a:solidFill>
                  <a:srgbClr val="FF0000"/>
                </a:solidFill>
                <a:latin typeface="Arial"/>
                <a:cs typeface="Arial"/>
              </a:rPr>
              <a:t>i</a:t>
            </a:r>
            <a:r>
              <a:rPr sz="2200" b="1" spc="1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200" b="1" spc="-5" dirty="0">
                <a:solidFill>
                  <a:srgbClr val="FF0000"/>
                </a:solidFill>
                <a:latin typeface="Arial"/>
                <a:cs typeface="Arial"/>
              </a:rPr>
              <a:t>PUA attualmente</a:t>
            </a:r>
            <a:r>
              <a:rPr sz="2200" b="1" spc="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200" b="1" spc="-5" dirty="0">
                <a:solidFill>
                  <a:srgbClr val="FF0000"/>
                </a:solidFill>
                <a:latin typeface="Arial"/>
                <a:cs typeface="Arial"/>
              </a:rPr>
              <a:t>in</a:t>
            </a:r>
            <a:r>
              <a:rPr sz="2200" b="1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200" b="1" spc="-5" dirty="0">
                <a:solidFill>
                  <a:srgbClr val="FF0000"/>
                </a:solidFill>
                <a:latin typeface="Arial"/>
                <a:cs typeface="Arial"/>
              </a:rPr>
              <a:t>costruzione?</a:t>
            </a:r>
            <a:endParaRPr sz="22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74267" y="3195955"/>
            <a:ext cx="128270" cy="2470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50" b="1" dirty="0">
                <a:latin typeface="Arial"/>
                <a:cs typeface="Arial"/>
                <a:hlinkClick r:id="rId2" action="ppaction://hlinksldjump"/>
              </a:rPr>
              <a:t>2</a:t>
            </a:r>
            <a:endParaRPr sz="145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719327" y="6613855"/>
            <a:ext cx="1829435" cy="9525"/>
          </a:xfrm>
          <a:custGeom>
            <a:avLst/>
            <a:gdLst/>
            <a:ahLst/>
            <a:cxnLst/>
            <a:rect l="l" t="t" r="r" b="b"/>
            <a:pathLst>
              <a:path w="1829435" h="9525">
                <a:moveTo>
                  <a:pt x="1829054" y="0"/>
                </a:moveTo>
                <a:lnTo>
                  <a:pt x="0" y="0"/>
                </a:lnTo>
                <a:lnTo>
                  <a:pt x="0" y="9144"/>
                </a:lnTo>
                <a:lnTo>
                  <a:pt x="1829054" y="9144"/>
                </a:lnTo>
                <a:lnTo>
                  <a:pt x="182905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681227" y="6668211"/>
            <a:ext cx="5378450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95"/>
              </a:spcBef>
            </a:pPr>
            <a:r>
              <a:rPr sz="975" spc="-7" baseline="29914" dirty="0">
                <a:latin typeface="Calibri"/>
                <a:cs typeface="Calibri"/>
              </a:rPr>
              <a:t>2</a:t>
            </a:r>
            <a:r>
              <a:rPr sz="975" spc="150" baseline="29914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Un’analisi</a:t>
            </a:r>
            <a:r>
              <a:rPr sz="1000" spc="35" dirty="0">
                <a:latin typeface="Calibri"/>
                <a:cs typeface="Calibri"/>
              </a:rPr>
              <a:t> </a:t>
            </a:r>
            <a:r>
              <a:rPr sz="1000" dirty="0">
                <a:latin typeface="Calibri"/>
                <a:cs typeface="Calibri"/>
              </a:rPr>
              <a:t>più</a:t>
            </a:r>
            <a:r>
              <a:rPr sz="1000" spc="30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articolata</a:t>
            </a:r>
            <a:r>
              <a:rPr sz="1000" spc="35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è</a:t>
            </a:r>
            <a:r>
              <a:rPr sz="1000" spc="25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in</a:t>
            </a:r>
            <a:r>
              <a:rPr sz="1000" spc="50" dirty="0">
                <a:latin typeface="Calibri"/>
                <a:cs typeface="Calibri"/>
              </a:rPr>
              <a:t> </a:t>
            </a:r>
            <a:r>
              <a:rPr sz="1000" u="sng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3"/>
              </a:rPr>
              <a:t>https://www.welforum.it/punti-unici-di-accesso-per-non-autosufficienti/</a:t>
            </a:r>
            <a:endParaRPr sz="1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76300" y="723900"/>
            <a:ext cx="8989060" cy="450215"/>
          </a:xfrm>
          <a:prstGeom prst="rect">
            <a:avLst/>
          </a:prstGeom>
          <a:ln w="6095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71120">
              <a:lnSpc>
                <a:spcPts val="2625"/>
              </a:lnSpc>
              <a:tabLst>
                <a:tab pos="742315" algn="l"/>
              </a:tabLst>
            </a:pPr>
            <a:r>
              <a:rPr sz="2200" b="1" spc="-5" dirty="0">
                <a:solidFill>
                  <a:srgbClr val="00AFEF"/>
                </a:solidFill>
                <a:latin typeface="Arial"/>
                <a:cs typeface="Arial"/>
              </a:rPr>
              <a:t>1)	</a:t>
            </a:r>
            <a:r>
              <a:rPr sz="2200" b="1" spc="-80" dirty="0">
                <a:solidFill>
                  <a:srgbClr val="00AFEF"/>
                </a:solidFill>
                <a:latin typeface="Arial"/>
                <a:cs typeface="Arial"/>
              </a:rPr>
              <a:t>POTENZIARE</a:t>
            </a:r>
            <a:r>
              <a:rPr sz="2200" b="1" spc="-20" dirty="0">
                <a:solidFill>
                  <a:srgbClr val="00AFEF"/>
                </a:solidFill>
                <a:latin typeface="Arial"/>
                <a:cs typeface="Arial"/>
              </a:rPr>
              <a:t> </a:t>
            </a:r>
            <a:r>
              <a:rPr sz="2200" b="1" spc="-75" dirty="0">
                <a:solidFill>
                  <a:srgbClr val="00AFEF"/>
                </a:solidFill>
                <a:latin typeface="Arial"/>
                <a:cs typeface="Arial"/>
              </a:rPr>
              <a:t>L’ASSISTENZA</a:t>
            </a:r>
            <a:r>
              <a:rPr sz="2200" b="1" spc="-15" dirty="0">
                <a:solidFill>
                  <a:srgbClr val="00AFEF"/>
                </a:solidFill>
                <a:latin typeface="Arial"/>
                <a:cs typeface="Arial"/>
              </a:rPr>
              <a:t> </a:t>
            </a:r>
            <a:r>
              <a:rPr sz="2200" b="1" spc="-75" dirty="0">
                <a:solidFill>
                  <a:srgbClr val="00AFEF"/>
                </a:solidFill>
                <a:latin typeface="Arial"/>
                <a:cs typeface="Arial"/>
              </a:rPr>
              <a:t>DOMICILIARE</a:t>
            </a:r>
            <a:endParaRPr sz="22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06627" y="1064412"/>
            <a:ext cx="9095105" cy="546290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24600"/>
              </a:lnSpc>
              <a:spcBef>
                <a:spcPts val="100"/>
              </a:spcBef>
            </a:pPr>
            <a:r>
              <a:rPr sz="2200" b="1" spc="-5" dirty="0">
                <a:latin typeface="Arial"/>
                <a:cs typeface="Arial"/>
              </a:rPr>
              <a:t>Dare</a:t>
            </a:r>
            <a:r>
              <a:rPr sz="2200" b="1" spc="-65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priorità</a:t>
            </a:r>
            <a:r>
              <a:rPr sz="2200" b="1" spc="-60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ai</a:t>
            </a:r>
            <a:r>
              <a:rPr sz="2200" b="1" spc="-60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bisogni</a:t>
            </a:r>
            <a:r>
              <a:rPr sz="2200" b="1" spc="-60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delle</a:t>
            </a:r>
            <a:r>
              <a:rPr sz="2200" b="1" spc="-60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persone</a:t>
            </a:r>
            <a:r>
              <a:rPr sz="2200" b="1" spc="-60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è</a:t>
            </a:r>
            <a:r>
              <a:rPr sz="2200" b="1" spc="-60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sempre</a:t>
            </a:r>
            <a:r>
              <a:rPr sz="2200" b="1" spc="-65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rischioso,</a:t>
            </a:r>
            <a:r>
              <a:rPr sz="2200" b="1" spc="-60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ma</a:t>
            </a:r>
            <a:r>
              <a:rPr sz="2200" b="1" spc="-60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almeno </a:t>
            </a:r>
            <a:r>
              <a:rPr sz="2200" b="1" spc="-600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una</a:t>
            </a:r>
            <a:r>
              <a:rPr sz="2200" b="1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va</a:t>
            </a:r>
            <a:r>
              <a:rPr sz="2200" b="1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individuata:</a:t>
            </a:r>
            <a:r>
              <a:rPr sz="2200" b="1" dirty="0">
                <a:latin typeface="Arial"/>
                <a:cs typeface="Arial"/>
              </a:rPr>
              <a:t> </a:t>
            </a:r>
            <a:r>
              <a:rPr sz="2200" b="1" spc="-5" dirty="0">
                <a:solidFill>
                  <a:srgbClr val="FF0000"/>
                </a:solidFill>
                <a:latin typeface="Arial"/>
                <a:cs typeface="Arial"/>
              </a:rPr>
              <a:t>evitare</a:t>
            </a:r>
            <a:r>
              <a:rPr sz="2200" b="1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200" b="1" spc="-5" dirty="0">
                <a:solidFill>
                  <a:srgbClr val="FF0000"/>
                </a:solidFill>
                <a:latin typeface="Arial"/>
                <a:cs typeface="Arial"/>
              </a:rPr>
              <a:t>il</a:t>
            </a:r>
            <a:r>
              <a:rPr sz="2200" b="1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200" b="1" spc="-5" dirty="0">
                <a:solidFill>
                  <a:srgbClr val="FF0000"/>
                </a:solidFill>
                <a:latin typeface="Arial"/>
                <a:cs typeface="Arial"/>
              </a:rPr>
              <a:t>ricovero</a:t>
            </a:r>
            <a:r>
              <a:rPr sz="2200" b="1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200" b="1" spc="-5" dirty="0">
                <a:solidFill>
                  <a:srgbClr val="FF0000"/>
                </a:solidFill>
                <a:latin typeface="Arial"/>
                <a:cs typeface="Arial"/>
              </a:rPr>
              <a:t>in</a:t>
            </a:r>
            <a:r>
              <a:rPr sz="2200" b="1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200" b="1" spc="-5" dirty="0">
                <a:solidFill>
                  <a:srgbClr val="FF0000"/>
                </a:solidFill>
                <a:latin typeface="Arial"/>
                <a:cs typeface="Arial"/>
              </a:rPr>
              <a:t>strutture</a:t>
            </a:r>
            <a:r>
              <a:rPr sz="2200" b="1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200" b="1" spc="-5" dirty="0">
                <a:solidFill>
                  <a:srgbClr val="FF0000"/>
                </a:solidFill>
                <a:latin typeface="Arial"/>
                <a:cs typeface="Arial"/>
              </a:rPr>
              <a:t>residenziali </a:t>
            </a:r>
            <a:r>
              <a:rPr sz="2200" b="1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200" b="1" spc="-5" dirty="0">
                <a:solidFill>
                  <a:srgbClr val="FF0000"/>
                </a:solidFill>
                <a:latin typeface="Arial"/>
                <a:cs typeface="Arial"/>
              </a:rPr>
              <a:t>inappropriato e non desiderato, e per “curare a casa” (come dice il </a:t>
            </a:r>
            <a:r>
              <a:rPr sz="2200" b="1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200" b="1" spc="-5" dirty="0">
                <a:solidFill>
                  <a:srgbClr val="FF0000"/>
                </a:solidFill>
                <a:latin typeface="Arial"/>
                <a:cs typeface="Arial"/>
              </a:rPr>
              <a:t>PNRR) davvero</a:t>
            </a:r>
            <a:r>
              <a:rPr sz="2200" b="1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200" b="1" spc="-5" dirty="0">
                <a:solidFill>
                  <a:srgbClr val="FF0000"/>
                </a:solidFill>
                <a:latin typeface="Arial"/>
                <a:cs typeface="Arial"/>
              </a:rPr>
              <a:t>un non</a:t>
            </a:r>
            <a:r>
              <a:rPr sz="2200" b="1" spc="2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200" b="1" spc="-5" dirty="0">
                <a:solidFill>
                  <a:srgbClr val="FF0000"/>
                </a:solidFill>
                <a:latin typeface="Arial"/>
                <a:cs typeface="Arial"/>
              </a:rPr>
              <a:t>autosufficiente</a:t>
            </a:r>
            <a:r>
              <a:rPr sz="2200" b="1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200" b="1" spc="-5" dirty="0">
                <a:solidFill>
                  <a:srgbClr val="FF0000"/>
                </a:solidFill>
                <a:latin typeface="Arial"/>
                <a:cs typeface="Arial"/>
              </a:rPr>
              <a:t>occorre</a:t>
            </a:r>
            <a:r>
              <a:rPr sz="2200" b="1" spc="-5" dirty="0">
                <a:latin typeface="Arial"/>
                <a:cs typeface="Arial"/>
              </a:rPr>
              <a:t>:</a:t>
            </a:r>
            <a:endParaRPr sz="2200">
              <a:latin typeface="Arial"/>
              <a:cs typeface="Arial"/>
            </a:endParaRPr>
          </a:p>
          <a:p>
            <a:pPr marL="331470" marR="121285" indent="-229235" algn="just">
              <a:lnSpc>
                <a:spcPct val="124500"/>
              </a:lnSpc>
              <a:spcBef>
                <a:spcPts val="35"/>
              </a:spcBef>
              <a:buFont typeface="Calibri"/>
              <a:buChar char="-"/>
              <a:tabLst>
                <a:tab pos="332105" algn="l"/>
              </a:tabLst>
            </a:pPr>
            <a:r>
              <a:rPr sz="2200" b="1" spc="-5" dirty="0">
                <a:latin typeface="Arial"/>
                <a:cs typeface="Arial"/>
              </a:rPr>
              <a:t>Potenziare</a:t>
            </a:r>
            <a:r>
              <a:rPr sz="2200" b="1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gli</a:t>
            </a:r>
            <a:r>
              <a:rPr sz="2200" b="1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interventi</a:t>
            </a:r>
            <a:r>
              <a:rPr sz="2200" b="1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sanitari</a:t>
            </a:r>
            <a:r>
              <a:rPr sz="2200" b="1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a</a:t>
            </a:r>
            <a:r>
              <a:rPr sz="2200" b="1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domicilio:</a:t>
            </a:r>
            <a:r>
              <a:rPr sz="2200" b="1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infermieristici, </a:t>
            </a:r>
            <a:r>
              <a:rPr sz="2200" b="1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diagnostici, riabilitativi; e superare un intervento del medico di </a:t>
            </a:r>
            <a:r>
              <a:rPr sz="2200" b="1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medicina</a:t>
            </a:r>
            <a:r>
              <a:rPr sz="2200" b="1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generale come</a:t>
            </a:r>
            <a:r>
              <a:rPr sz="2200" b="1" spc="5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operatore</a:t>
            </a:r>
            <a:r>
              <a:rPr sz="2200" b="1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che</a:t>
            </a:r>
            <a:r>
              <a:rPr sz="2200" b="1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lavora da</a:t>
            </a:r>
            <a:r>
              <a:rPr sz="2200" b="1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solo.</a:t>
            </a:r>
            <a:endParaRPr sz="2200">
              <a:latin typeface="Arial"/>
              <a:cs typeface="Arial"/>
            </a:endParaRPr>
          </a:p>
          <a:p>
            <a:pPr marL="331470" marR="118110" indent="-229235" algn="just">
              <a:lnSpc>
                <a:spcPct val="124500"/>
              </a:lnSpc>
              <a:spcBef>
                <a:spcPts val="40"/>
              </a:spcBef>
              <a:buFont typeface="Calibri"/>
              <a:buChar char="-"/>
              <a:tabLst>
                <a:tab pos="332105" algn="l"/>
              </a:tabLst>
            </a:pPr>
            <a:r>
              <a:rPr sz="2200" b="1" spc="-5" dirty="0">
                <a:latin typeface="Arial"/>
                <a:cs typeface="Arial"/>
              </a:rPr>
              <a:t>Ma soprattutto </a:t>
            </a:r>
            <a:r>
              <a:rPr sz="2200" b="1" spc="-5" dirty="0">
                <a:solidFill>
                  <a:srgbClr val="FF0000"/>
                </a:solidFill>
                <a:latin typeface="Arial"/>
                <a:cs typeface="Arial"/>
              </a:rPr>
              <a:t>fornire molti più sostegni per la tutela negli atti </a:t>
            </a:r>
            <a:r>
              <a:rPr sz="2200" b="1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200" b="1" spc="-5" dirty="0">
                <a:solidFill>
                  <a:srgbClr val="FF0000"/>
                </a:solidFill>
                <a:latin typeface="Arial"/>
                <a:cs typeface="Arial"/>
              </a:rPr>
              <a:t>della vita quotidiana (per andare a letto ed alzarsi, usare i servizi </a:t>
            </a:r>
            <a:r>
              <a:rPr sz="2200" b="1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200" b="1" spc="-5" dirty="0">
                <a:solidFill>
                  <a:srgbClr val="FF0000"/>
                </a:solidFill>
                <a:latin typeface="Arial"/>
                <a:cs typeface="Arial"/>
              </a:rPr>
              <a:t>igienici,</a:t>
            </a:r>
            <a:r>
              <a:rPr sz="2200" b="1" spc="-13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200" b="1" spc="-5" dirty="0">
                <a:solidFill>
                  <a:srgbClr val="FF0000"/>
                </a:solidFill>
                <a:latin typeface="Arial"/>
                <a:cs typeface="Arial"/>
              </a:rPr>
              <a:t>mangiare,</a:t>
            </a:r>
            <a:r>
              <a:rPr sz="2200" b="1" spc="-13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200" b="1" spc="-5" dirty="0">
                <a:solidFill>
                  <a:srgbClr val="FF0000"/>
                </a:solidFill>
                <a:latin typeface="Arial"/>
                <a:cs typeface="Arial"/>
              </a:rPr>
              <a:t>vestirsi,</a:t>
            </a:r>
            <a:r>
              <a:rPr sz="2200" b="1" spc="-12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200" b="1" spc="-5" dirty="0">
                <a:solidFill>
                  <a:srgbClr val="FF0000"/>
                </a:solidFill>
                <a:latin typeface="Arial"/>
                <a:cs typeface="Arial"/>
              </a:rPr>
              <a:t>essere</a:t>
            </a:r>
            <a:r>
              <a:rPr sz="2200" b="1" spc="-13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200" b="1" spc="-5" dirty="0">
                <a:solidFill>
                  <a:srgbClr val="FF0000"/>
                </a:solidFill>
                <a:latin typeface="Arial"/>
                <a:cs typeface="Arial"/>
              </a:rPr>
              <a:t>lavati).</a:t>
            </a:r>
            <a:r>
              <a:rPr sz="2200" b="1" spc="-10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E’</a:t>
            </a:r>
            <a:r>
              <a:rPr sz="2200" b="1" spc="-130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la</a:t>
            </a:r>
            <a:r>
              <a:rPr sz="2200" b="1" spc="-145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mancanza</a:t>
            </a:r>
            <a:r>
              <a:rPr sz="2200" b="1" spc="-145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di</a:t>
            </a:r>
            <a:r>
              <a:rPr sz="2200" b="1" spc="-125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questi </a:t>
            </a:r>
            <a:r>
              <a:rPr sz="2200" b="1" spc="-600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sostegni</a:t>
            </a:r>
            <a:r>
              <a:rPr sz="2200" b="1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(cioè</a:t>
            </a:r>
            <a:r>
              <a:rPr sz="2200" b="1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di</a:t>
            </a:r>
            <a:r>
              <a:rPr sz="2200" b="1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assistenza</a:t>
            </a:r>
            <a:r>
              <a:rPr sz="2200" b="1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“tutelare”)</a:t>
            </a:r>
            <a:r>
              <a:rPr sz="2200" b="1" dirty="0">
                <a:latin typeface="Arial"/>
                <a:cs typeface="Arial"/>
              </a:rPr>
              <a:t> </a:t>
            </a:r>
            <a:r>
              <a:rPr sz="2200" b="1" spc="-10" dirty="0">
                <a:latin typeface="Arial"/>
                <a:cs typeface="Arial"/>
              </a:rPr>
              <a:t>che</a:t>
            </a:r>
            <a:r>
              <a:rPr sz="2200" b="1" spc="-5" dirty="0">
                <a:latin typeface="Arial"/>
                <a:cs typeface="Arial"/>
              </a:rPr>
              <a:t> oggi</a:t>
            </a:r>
            <a:r>
              <a:rPr sz="2200" b="1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costringe</a:t>
            </a:r>
            <a:r>
              <a:rPr sz="2200" b="1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a </a:t>
            </a:r>
            <a:r>
              <a:rPr sz="2200" b="1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ricoveri</a:t>
            </a:r>
            <a:r>
              <a:rPr sz="2200" b="1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indesiderati</a:t>
            </a:r>
            <a:r>
              <a:rPr sz="2200" b="1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in</a:t>
            </a:r>
            <a:r>
              <a:rPr sz="2200" b="1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RSA,</a:t>
            </a:r>
            <a:r>
              <a:rPr sz="2200" b="1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o</a:t>
            </a:r>
            <a:r>
              <a:rPr sz="2200" b="1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ad</a:t>
            </a:r>
            <a:r>
              <a:rPr sz="2200" b="1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opporsi</a:t>
            </a:r>
            <a:r>
              <a:rPr sz="2200" b="1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alle</a:t>
            </a:r>
            <a:r>
              <a:rPr sz="2200" b="1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dimissioni </a:t>
            </a:r>
            <a:r>
              <a:rPr sz="2200" b="1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dall’ospedale,</a:t>
            </a:r>
            <a:r>
              <a:rPr sz="2200" b="1" spc="65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od</a:t>
            </a:r>
            <a:r>
              <a:rPr sz="2200" b="1" spc="70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a</a:t>
            </a:r>
            <a:r>
              <a:rPr sz="2200" b="1" spc="70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portare</a:t>
            </a:r>
            <a:r>
              <a:rPr sz="2200" b="1" spc="65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per</a:t>
            </a:r>
            <a:r>
              <a:rPr sz="2200" b="1" spc="75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disperazione</a:t>
            </a:r>
            <a:r>
              <a:rPr sz="2200" b="1" spc="70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i</a:t>
            </a:r>
            <a:r>
              <a:rPr sz="2200" b="1" spc="80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non</a:t>
            </a:r>
            <a:r>
              <a:rPr sz="2200" b="1" spc="70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autosufficienti</a:t>
            </a:r>
            <a:endParaRPr sz="2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06627" y="605687"/>
            <a:ext cx="9033510" cy="6028055"/>
          </a:xfrm>
          <a:prstGeom prst="rect">
            <a:avLst/>
          </a:prstGeom>
        </p:spPr>
        <p:txBody>
          <a:bodyPr vert="horz" wrap="square" lIns="0" tIns="96520" rIns="0" bIns="0" rtlCol="0">
            <a:spAutoFit/>
          </a:bodyPr>
          <a:lstStyle/>
          <a:p>
            <a:pPr marL="331470" algn="just">
              <a:lnSpc>
                <a:spcPct val="100000"/>
              </a:lnSpc>
              <a:spcBef>
                <a:spcPts val="760"/>
              </a:spcBef>
            </a:pPr>
            <a:r>
              <a:rPr sz="2200" b="1" spc="-5" dirty="0">
                <a:latin typeface="Arial"/>
                <a:cs typeface="Arial"/>
              </a:rPr>
              <a:t>al</a:t>
            </a:r>
            <a:r>
              <a:rPr sz="2200" b="1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Pronto</a:t>
            </a:r>
            <a:r>
              <a:rPr sz="2200" b="1" spc="5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Soccorso,</a:t>
            </a:r>
            <a:r>
              <a:rPr sz="2200" b="1" spc="10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o</a:t>
            </a:r>
            <a:r>
              <a:rPr sz="2200" b="1" dirty="0">
                <a:latin typeface="Arial"/>
                <a:cs typeface="Arial"/>
              </a:rPr>
              <a:t> al</a:t>
            </a:r>
            <a:r>
              <a:rPr sz="2200" b="1" spc="5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crollo</a:t>
            </a:r>
            <a:r>
              <a:rPr sz="2200" b="1" spc="30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e</a:t>
            </a:r>
            <a:r>
              <a:rPr sz="2200" b="1" spc="10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impoverimento</a:t>
            </a:r>
            <a:r>
              <a:rPr sz="2200" b="1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delle</a:t>
            </a:r>
            <a:r>
              <a:rPr sz="2200" b="1" spc="15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famiglie.</a:t>
            </a:r>
            <a:endParaRPr sz="2200">
              <a:latin typeface="Arial"/>
              <a:cs typeface="Arial"/>
            </a:endParaRPr>
          </a:p>
          <a:p>
            <a:pPr marL="12700" marR="92075" algn="just">
              <a:lnSpc>
                <a:spcPct val="124600"/>
              </a:lnSpc>
              <a:spcBef>
                <a:spcPts val="10"/>
              </a:spcBef>
            </a:pPr>
            <a:r>
              <a:rPr sz="2200" b="1" spc="-5" dirty="0">
                <a:latin typeface="Arial"/>
                <a:cs typeface="Arial"/>
              </a:rPr>
              <a:t>Le leggi delega </a:t>
            </a:r>
            <a:r>
              <a:rPr sz="2200" b="1" spc="-5" dirty="0">
                <a:solidFill>
                  <a:srgbClr val="FF0000"/>
                </a:solidFill>
                <a:latin typeface="Arial"/>
                <a:cs typeface="Arial"/>
              </a:rPr>
              <a:t>non aprono un impegno strategico per potenziare </a:t>
            </a:r>
            <a:r>
              <a:rPr sz="2200" b="1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200" b="1" spc="-5" dirty="0">
                <a:solidFill>
                  <a:srgbClr val="FF0000"/>
                </a:solidFill>
                <a:latin typeface="Arial"/>
                <a:cs typeface="Arial"/>
              </a:rPr>
              <a:t>l’offerta</a:t>
            </a:r>
            <a:r>
              <a:rPr sz="2200" b="1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200" b="1" spc="-5" dirty="0">
                <a:solidFill>
                  <a:srgbClr val="FF0000"/>
                </a:solidFill>
                <a:latin typeface="Arial"/>
                <a:cs typeface="Arial"/>
              </a:rPr>
              <a:t>di</a:t>
            </a:r>
            <a:r>
              <a:rPr sz="2200" b="1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200" b="1" spc="-5" dirty="0">
                <a:solidFill>
                  <a:srgbClr val="FF0000"/>
                </a:solidFill>
                <a:latin typeface="Arial"/>
                <a:cs typeface="Arial"/>
              </a:rPr>
              <a:t>supporti</a:t>
            </a:r>
            <a:r>
              <a:rPr sz="2200" b="1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200" b="1" spc="-5" dirty="0">
                <a:solidFill>
                  <a:srgbClr val="FF0000"/>
                </a:solidFill>
                <a:latin typeface="Arial"/>
                <a:cs typeface="Arial"/>
              </a:rPr>
              <a:t>domiciliari</a:t>
            </a:r>
            <a:r>
              <a:rPr sz="2200" b="1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200" b="1" spc="-5" dirty="0">
                <a:solidFill>
                  <a:srgbClr val="FF0000"/>
                </a:solidFill>
                <a:latin typeface="Arial"/>
                <a:cs typeface="Arial"/>
              </a:rPr>
              <a:t>tutelari</a:t>
            </a:r>
            <a:r>
              <a:rPr sz="2200" b="1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negli</a:t>
            </a:r>
            <a:r>
              <a:rPr sz="2200" b="1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atti</a:t>
            </a:r>
            <a:r>
              <a:rPr sz="2200" b="1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della</a:t>
            </a:r>
            <a:r>
              <a:rPr sz="2200" b="1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vita </a:t>
            </a:r>
            <a:r>
              <a:rPr sz="2200" b="1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quotidiana. Si </a:t>
            </a:r>
            <a:r>
              <a:rPr sz="2200" b="1" dirty="0">
                <a:latin typeface="Arial"/>
                <a:cs typeface="Arial"/>
              </a:rPr>
              <a:t>limitano </a:t>
            </a:r>
            <a:r>
              <a:rPr sz="2200" b="1" spc="-5" dirty="0">
                <a:latin typeface="Arial"/>
                <a:cs typeface="Arial"/>
              </a:rPr>
              <a:t>a prevedere “l’integrazione tra </a:t>
            </a:r>
            <a:r>
              <a:rPr sz="2200" b="1" spc="-10" dirty="0">
                <a:latin typeface="Arial"/>
                <a:cs typeface="Arial"/>
              </a:rPr>
              <a:t>ADI </a:t>
            </a:r>
            <a:r>
              <a:rPr sz="2200" b="1" spc="-5" dirty="0">
                <a:latin typeface="Arial"/>
                <a:cs typeface="Arial"/>
              </a:rPr>
              <a:t>e SAD” </a:t>
            </a:r>
            <a:r>
              <a:rPr sz="2200" b="1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(servizi</a:t>
            </a:r>
            <a:r>
              <a:rPr sz="2200" b="1" spc="-10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esistenti).</a:t>
            </a:r>
            <a:endParaRPr sz="2200">
              <a:latin typeface="Arial"/>
              <a:cs typeface="Arial"/>
            </a:endParaRPr>
          </a:p>
          <a:p>
            <a:pPr marL="12700" marR="94615" algn="just">
              <a:lnSpc>
                <a:spcPct val="124500"/>
              </a:lnSpc>
              <a:spcBef>
                <a:spcPts val="600"/>
              </a:spcBef>
            </a:pPr>
            <a:r>
              <a:rPr sz="2200" b="1" spc="-5" dirty="0">
                <a:latin typeface="Arial"/>
                <a:cs typeface="Arial"/>
              </a:rPr>
              <a:t>Ma per potenziare davvero l’assistenza domiciliare “tutelare” , oltre </a:t>
            </a:r>
            <a:r>
              <a:rPr sz="2200" b="1" spc="-600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a “più</a:t>
            </a:r>
            <a:r>
              <a:rPr sz="2200" b="1" dirty="0">
                <a:latin typeface="Arial"/>
                <a:cs typeface="Arial"/>
              </a:rPr>
              <a:t> </a:t>
            </a:r>
            <a:r>
              <a:rPr sz="2200" b="1" spc="-10" dirty="0">
                <a:latin typeface="Arial"/>
                <a:cs typeface="Arial"/>
              </a:rPr>
              <a:t>risorse</a:t>
            </a:r>
            <a:r>
              <a:rPr sz="2200" b="1" spc="5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dedicate”</a:t>
            </a:r>
            <a:r>
              <a:rPr sz="2200" b="1" dirty="0">
                <a:latin typeface="Arial"/>
                <a:cs typeface="Arial"/>
              </a:rPr>
              <a:t> occorrono</a:t>
            </a:r>
            <a:r>
              <a:rPr sz="2200" b="1" spc="10" dirty="0">
                <a:latin typeface="Arial"/>
                <a:cs typeface="Arial"/>
              </a:rPr>
              <a:t> </a:t>
            </a:r>
            <a:r>
              <a:rPr sz="2200" b="1" spc="-5" dirty="0">
                <a:solidFill>
                  <a:srgbClr val="FF0000"/>
                </a:solidFill>
                <a:latin typeface="Arial"/>
                <a:cs typeface="Arial"/>
              </a:rPr>
              <a:t>scelte</a:t>
            </a:r>
            <a:r>
              <a:rPr sz="2200" b="1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200" b="1" spc="-5" dirty="0">
                <a:solidFill>
                  <a:srgbClr val="FF0000"/>
                </a:solidFill>
                <a:latin typeface="Arial"/>
                <a:cs typeface="Arial"/>
              </a:rPr>
              <a:t>su</a:t>
            </a:r>
            <a:r>
              <a:rPr sz="2200" b="1" spc="1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200" b="1" spc="-5" dirty="0">
                <a:solidFill>
                  <a:srgbClr val="FF0000"/>
                </a:solidFill>
                <a:latin typeface="Arial"/>
                <a:cs typeface="Arial"/>
              </a:rPr>
              <a:t>2</a:t>
            </a:r>
            <a:r>
              <a:rPr sz="2200" b="1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200" b="1" spc="-5" dirty="0">
                <a:solidFill>
                  <a:srgbClr val="FF0000"/>
                </a:solidFill>
                <a:latin typeface="Arial"/>
                <a:cs typeface="Arial"/>
              </a:rPr>
              <a:t>aspetti:</a:t>
            </a:r>
            <a:endParaRPr sz="2200">
              <a:latin typeface="Arial"/>
              <a:cs typeface="Arial"/>
            </a:endParaRPr>
          </a:p>
          <a:p>
            <a:pPr marL="12700" marR="5080" indent="76200">
              <a:lnSpc>
                <a:spcPct val="124600"/>
              </a:lnSpc>
              <a:spcBef>
                <a:spcPts val="600"/>
              </a:spcBef>
              <a:tabLst>
                <a:tab pos="618490" algn="l"/>
                <a:tab pos="911860" algn="l"/>
                <a:tab pos="1420495" algn="l"/>
                <a:tab pos="1952625" algn="l"/>
                <a:tab pos="2702560" algn="l"/>
                <a:tab pos="3538220" algn="l"/>
                <a:tab pos="3786504" algn="l"/>
                <a:tab pos="4004310" algn="l"/>
                <a:tab pos="4795520" algn="l"/>
                <a:tab pos="5819775" algn="l"/>
                <a:tab pos="6471285" algn="l"/>
                <a:tab pos="7520305" algn="l"/>
                <a:tab pos="8040370" algn="l"/>
                <a:tab pos="8212455" algn="l"/>
              </a:tabLst>
            </a:pPr>
            <a:r>
              <a:rPr sz="2200" b="1" spc="-5" dirty="0">
                <a:solidFill>
                  <a:srgbClr val="00AFEF"/>
                </a:solidFill>
                <a:latin typeface="Arial"/>
                <a:cs typeface="Arial"/>
              </a:rPr>
              <a:t>1.1)		COME</a:t>
            </a:r>
            <a:r>
              <a:rPr sz="2200" b="1" spc="10" dirty="0">
                <a:solidFill>
                  <a:srgbClr val="00AFEF"/>
                </a:solidFill>
                <a:latin typeface="Arial"/>
                <a:cs typeface="Arial"/>
              </a:rPr>
              <a:t> </a:t>
            </a:r>
            <a:r>
              <a:rPr sz="2200" b="1" spc="-5" dirty="0">
                <a:solidFill>
                  <a:srgbClr val="00AFEF"/>
                </a:solidFill>
                <a:latin typeface="Arial"/>
                <a:cs typeface="Arial"/>
              </a:rPr>
              <a:t>OFFRIRE</a:t>
            </a:r>
            <a:r>
              <a:rPr sz="2200" b="1" dirty="0">
                <a:solidFill>
                  <a:srgbClr val="00AFEF"/>
                </a:solidFill>
                <a:latin typeface="Arial"/>
                <a:cs typeface="Arial"/>
              </a:rPr>
              <a:t> </a:t>
            </a:r>
            <a:r>
              <a:rPr sz="2200" b="1" spc="-5" dirty="0">
                <a:solidFill>
                  <a:srgbClr val="00AFEF"/>
                </a:solidFill>
                <a:latin typeface="Arial"/>
                <a:cs typeface="Arial"/>
              </a:rPr>
              <a:t>ASSISTENZA</a:t>
            </a:r>
            <a:r>
              <a:rPr sz="2200" b="1" dirty="0">
                <a:solidFill>
                  <a:srgbClr val="00AFEF"/>
                </a:solidFill>
                <a:latin typeface="Arial"/>
                <a:cs typeface="Arial"/>
              </a:rPr>
              <a:t> </a:t>
            </a:r>
            <a:r>
              <a:rPr sz="2200" b="1" spc="-5" dirty="0">
                <a:solidFill>
                  <a:srgbClr val="00AFEF"/>
                </a:solidFill>
                <a:latin typeface="Arial"/>
                <a:cs typeface="Arial"/>
              </a:rPr>
              <a:t>DOMICILIARE</a:t>
            </a:r>
            <a:r>
              <a:rPr sz="2200" b="1" dirty="0">
                <a:solidFill>
                  <a:srgbClr val="00AFEF"/>
                </a:solidFill>
                <a:latin typeface="Arial"/>
                <a:cs typeface="Arial"/>
              </a:rPr>
              <a:t> </a:t>
            </a:r>
            <a:r>
              <a:rPr sz="2200" b="1" spc="-5" dirty="0">
                <a:solidFill>
                  <a:srgbClr val="00AFEF"/>
                </a:solidFill>
                <a:latin typeface="Arial"/>
                <a:cs typeface="Arial"/>
              </a:rPr>
              <a:t>TUTELARE? </a:t>
            </a:r>
            <a:r>
              <a:rPr sz="2200" b="1" dirty="0">
                <a:solidFill>
                  <a:srgbClr val="00AFEF"/>
                </a:solidFill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Non</a:t>
            </a:r>
            <a:r>
              <a:rPr sz="2200" b="1" spc="265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solo</a:t>
            </a:r>
            <a:r>
              <a:rPr sz="2200" b="1" spc="270" dirty="0">
                <a:latin typeface="Arial"/>
                <a:cs typeface="Arial"/>
              </a:rPr>
              <a:t> </a:t>
            </a:r>
            <a:r>
              <a:rPr sz="2200" b="1" dirty="0">
                <a:latin typeface="Arial"/>
                <a:cs typeface="Arial"/>
              </a:rPr>
              <a:t>con</a:t>
            </a:r>
            <a:r>
              <a:rPr sz="2200" b="1" spc="270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denaro</a:t>
            </a:r>
            <a:r>
              <a:rPr sz="2200" b="1" spc="280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alle</a:t>
            </a:r>
            <a:r>
              <a:rPr sz="2200" b="1" spc="270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famiglie</a:t>
            </a:r>
            <a:r>
              <a:rPr sz="2200" b="1" spc="270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(perché</a:t>
            </a:r>
            <a:r>
              <a:rPr sz="2200" b="1" spc="270" dirty="0">
                <a:latin typeface="Arial"/>
                <a:cs typeface="Arial"/>
              </a:rPr>
              <a:t> </a:t>
            </a:r>
            <a:r>
              <a:rPr sz="2200" b="1" dirty="0">
                <a:latin typeface="Arial"/>
                <a:cs typeface="Arial"/>
              </a:rPr>
              <a:t>ci</a:t>
            </a:r>
            <a:r>
              <a:rPr sz="2200" b="1" spc="270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sono</a:t>
            </a:r>
            <a:r>
              <a:rPr sz="2200" b="1" spc="270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quelle</a:t>
            </a:r>
            <a:r>
              <a:rPr sz="2200" b="1" spc="270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che</a:t>
            </a:r>
            <a:r>
              <a:rPr sz="2200" b="1" spc="270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non </a:t>
            </a:r>
            <a:r>
              <a:rPr sz="2200" b="1" spc="-600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riescono</a:t>
            </a:r>
            <a:r>
              <a:rPr sz="2200" b="1" spc="-110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ad</a:t>
            </a:r>
            <a:r>
              <a:rPr sz="2200" b="1" spc="-110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usarlo</a:t>
            </a:r>
            <a:r>
              <a:rPr sz="2200" b="1" spc="-114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da</a:t>
            </a:r>
            <a:r>
              <a:rPr sz="2200" b="1" spc="-110" dirty="0">
                <a:latin typeface="Arial"/>
                <a:cs typeface="Arial"/>
              </a:rPr>
              <a:t> </a:t>
            </a:r>
            <a:r>
              <a:rPr sz="2200" b="1" dirty="0">
                <a:latin typeface="Arial"/>
                <a:cs typeface="Arial"/>
              </a:rPr>
              <a:t>sole),</a:t>
            </a:r>
            <a:r>
              <a:rPr sz="2200" b="1" spc="-110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o</a:t>
            </a:r>
            <a:r>
              <a:rPr sz="2200" b="1" spc="-114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con</a:t>
            </a:r>
            <a:r>
              <a:rPr sz="2200" b="1" spc="-125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poche</a:t>
            </a:r>
            <a:r>
              <a:rPr sz="2200" b="1" spc="-110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ore</a:t>
            </a:r>
            <a:r>
              <a:rPr sz="2200" b="1" spc="-110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di</a:t>
            </a:r>
            <a:r>
              <a:rPr sz="2200" b="1" spc="-110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OSS</a:t>
            </a:r>
            <a:r>
              <a:rPr sz="2200" b="1" spc="-125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(Operatori</a:t>
            </a:r>
            <a:r>
              <a:rPr sz="2200" b="1" spc="-110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Socio </a:t>
            </a:r>
            <a:r>
              <a:rPr sz="2200" b="1" spc="-595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Sanitar</a:t>
            </a:r>
            <a:r>
              <a:rPr sz="2200" b="1" dirty="0">
                <a:latin typeface="Arial"/>
                <a:cs typeface="Arial"/>
              </a:rPr>
              <a:t>i</a:t>
            </a:r>
            <a:r>
              <a:rPr sz="2200" b="1" spc="-5" dirty="0">
                <a:latin typeface="Arial"/>
                <a:cs typeface="Arial"/>
              </a:rPr>
              <a:t>).</a:t>
            </a:r>
            <a:r>
              <a:rPr sz="2200" b="1" dirty="0">
                <a:latin typeface="Arial"/>
                <a:cs typeface="Arial"/>
              </a:rPr>
              <a:t>	</a:t>
            </a:r>
            <a:r>
              <a:rPr sz="2200" b="1" spc="-5" dirty="0">
                <a:solidFill>
                  <a:srgbClr val="FF0000"/>
                </a:solidFill>
                <a:latin typeface="Arial"/>
                <a:cs typeface="Arial"/>
              </a:rPr>
              <a:t>Occorre</a:t>
            </a:r>
            <a:r>
              <a:rPr sz="2200" b="1" dirty="0">
                <a:solidFill>
                  <a:srgbClr val="FF0000"/>
                </a:solidFill>
                <a:latin typeface="Arial"/>
                <a:cs typeface="Arial"/>
              </a:rPr>
              <a:t>	</a:t>
            </a:r>
            <a:r>
              <a:rPr sz="2200" b="1" spc="-5" dirty="0">
                <a:solidFill>
                  <a:srgbClr val="FF0000"/>
                </a:solidFill>
                <a:latin typeface="Arial"/>
                <a:cs typeface="Arial"/>
              </a:rPr>
              <a:t>i</a:t>
            </a:r>
            <a:r>
              <a:rPr sz="2200" b="1" spc="5" dirty="0">
                <a:solidFill>
                  <a:srgbClr val="FF0000"/>
                </a:solidFill>
                <a:latin typeface="Arial"/>
                <a:cs typeface="Arial"/>
              </a:rPr>
              <a:t>n</a:t>
            </a:r>
            <a:r>
              <a:rPr sz="2200" b="1" spc="-5" dirty="0">
                <a:solidFill>
                  <a:srgbClr val="FF0000"/>
                </a:solidFill>
                <a:latin typeface="Arial"/>
                <a:cs typeface="Arial"/>
              </a:rPr>
              <a:t>ve</a:t>
            </a:r>
            <a:r>
              <a:rPr sz="2200" b="1" dirty="0">
                <a:solidFill>
                  <a:srgbClr val="FF0000"/>
                </a:solidFill>
                <a:latin typeface="Arial"/>
                <a:cs typeface="Arial"/>
              </a:rPr>
              <a:t>c</a:t>
            </a:r>
            <a:r>
              <a:rPr sz="2200" b="1" spc="-5" dirty="0">
                <a:solidFill>
                  <a:srgbClr val="FF0000"/>
                </a:solidFill>
                <a:latin typeface="Arial"/>
                <a:cs typeface="Arial"/>
              </a:rPr>
              <a:t>e</a:t>
            </a:r>
            <a:r>
              <a:rPr sz="2200" b="1" dirty="0">
                <a:solidFill>
                  <a:srgbClr val="FF0000"/>
                </a:solidFill>
                <a:latin typeface="Arial"/>
                <a:cs typeface="Arial"/>
              </a:rPr>
              <a:t>	</a:t>
            </a:r>
            <a:r>
              <a:rPr sz="2200" b="1" spc="-5" dirty="0">
                <a:solidFill>
                  <a:srgbClr val="FF0000"/>
                </a:solidFill>
                <a:latin typeface="Arial"/>
                <a:cs typeface="Arial"/>
              </a:rPr>
              <a:t>un’assistenza</a:t>
            </a:r>
            <a:r>
              <a:rPr sz="2200" b="1" dirty="0">
                <a:solidFill>
                  <a:srgbClr val="FF0000"/>
                </a:solidFill>
                <a:latin typeface="Arial"/>
                <a:cs typeface="Arial"/>
              </a:rPr>
              <a:t>	</a:t>
            </a:r>
            <a:r>
              <a:rPr sz="2200" b="1" spc="-51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200" b="1" spc="-5" dirty="0">
                <a:solidFill>
                  <a:srgbClr val="FF0000"/>
                </a:solidFill>
                <a:latin typeface="Arial"/>
                <a:cs typeface="Arial"/>
              </a:rPr>
              <a:t>domiciliare</a:t>
            </a:r>
            <a:r>
              <a:rPr sz="2200" b="1" dirty="0">
                <a:solidFill>
                  <a:srgbClr val="FF0000"/>
                </a:solidFill>
                <a:latin typeface="Arial"/>
                <a:cs typeface="Arial"/>
              </a:rPr>
              <a:t>	</a:t>
            </a:r>
            <a:r>
              <a:rPr sz="2200" b="1" spc="-5" dirty="0">
                <a:solidFill>
                  <a:srgbClr val="FF0000"/>
                </a:solidFill>
                <a:latin typeface="Arial"/>
                <a:cs typeface="Arial"/>
              </a:rPr>
              <a:t>che</a:t>
            </a:r>
            <a:r>
              <a:rPr sz="2200" b="1" dirty="0">
                <a:solidFill>
                  <a:srgbClr val="FF0000"/>
                </a:solidFill>
                <a:latin typeface="Arial"/>
                <a:cs typeface="Arial"/>
              </a:rPr>
              <a:t>		</a:t>
            </a:r>
            <a:r>
              <a:rPr sz="2200" b="1" spc="-5" dirty="0">
                <a:solidFill>
                  <a:srgbClr val="FF0000"/>
                </a:solidFill>
                <a:latin typeface="Arial"/>
                <a:cs typeface="Arial"/>
              </a:rPr>
              <a:t>pos</a:t>
            </a:r>
            <a:r>
              <a:rPr sz="2200" b="1" dirty="0">
                <a:solidFill>
                  <a:srgbClr val="FF0000"/>
                </a:solidFill>
                <a:latin typeface="Arial"/>
                <a:cs typeface="Arial"/>
              </a:rPr>
              <a:t>s</a:t>
            </a:r>
            <a:r>
              <a:rPr sz="2200" b="1" spc="-5" dirty="0">
                <a:solidFill>
                  <a:srgbClr val="FF0000"/>
                </a:solidFill>
                <a:latin typeface="Arial"/>
                <a:cs typeface="Arial"/>
              </a:rPr>
              <a:t>a  articolarsi</a:t>
            </a:r>
            <a:r>
              <a:rPr sz="2200" b="1" spc="-11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200" b="1" spc="-5" dirty="0">
                <a:solidFill>
                  <a:srgbClr val="FF0000"/>
                </a:solidFill>
                <a:latin typeface="Arial"/>
                <a:cs typeface="Arial"/>
              </a:rPr>
              <a:t>in</a:t>
            </a:r>
            <a:r>
              <a:rPr sz="2200" b="1" spc="-10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200" b="1" spc="-5" dirty="0">
                <a:solidFill>
                  <a:srgbClr val="FF0000"/>
                </a:solidFill>
                <a:latin typeface="Arial"/>
                <a:cs typeface="Arial"/>
              </a:rPr>
              <a:t>più</a:t>
            </a:r>
            <a:r>
              <a:rPr sz="2200" b="1" spc="-11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200" b="1" spc="-5" dirty="0">
                <a:solidFill>
                  <a:srgbClr val="FF0000"/>
                </a:solidFill>
                <a:latin typeface="Arial"/>
                <a:cs typeface="Arial"/>
              </a:rPr>
              <a:t>modalità</a:t>
            </a:r>
            <a:r>
              <a:rPr sz="2200" b="1" spc="-9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200" b="1" spc="-5" dirty="0">
                <a:solidFill>
                  <a:srgbClr val="FF0000"/>
                </a:solidFill>
                <a:latin typeface="Arial"/>
                <a:cs typeface="Arial"/>
              </a:rPr>
              <a:t>da</a:t>
            </a:r>
            <a:r>
              <a:rPr sz="2200" b="1" spc="-10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200" b="1" spc="-5" dirty="0">
                <a:solidFill>
                  <a:srgbClr val="FF0000"/>
                </a:solidFill>
                <a:latin typeface="Arial"/>
                <a:cs typeface="Arial"/>
              </a:rPr>
              <a:t>concordare</a:t>
            </a:r>
            <a:r>
              <a:rPr sz="2200" b="1" spc="-11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200" b="1" spc="-5" dirty="0">
                <a:solidFill>
                  <a:srgbClr val="FF0000"/>
                </a:solidFill>
                <a:latin typeface="Arial"/>
                <a:cs typeface="Arial"/>
              </a:rPr>
              <a:t>con</a:t>
            </a:r>
            <a:r>
              <a:rPr sz="2200" b="1" spc="-10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200" b="1" spc="-5" dirty="0">
                <a:solidFill>
                  <a:srgbClr val="FF0000"/>
                </a:solidFill>
                <a:latin typeface="Arial"/>
                <a:cs typeface="Arial"/>
              </a:rPr>
              <a:t>la</a:t>
            </a:r>
            <a:r>
              <a:rPr sz="2200" b="1" spc="-11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200" b="1" spc="-5" dirty="0">
                <a:solidFill>
                  <a:srgbClr val="FF0000"/>
                </a:solidFill>
                <a:latin typeface="Arial"/>
                <a:cs typeface="Arial"/>
              </a:rPr>
              <a:t>famiglia</a:t>
            </a:r>
            <a:r>
              <a:rPr sz="2200" b="1" spc="-12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200" b="1" spc="-5" dirty="0">
                <a:solidFill>
                  <a:srgbClr val="FF0000"/>
                </a:solidFill>
                <a:latin typeface="Arial"/>
                <a:cs typeface="Arial"/>
              </a:rPr>
              <a:t>per</a:t>
            </a:r>
            <a:r>
              <a:rPr sz="2200" b="1" spc="-114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200" b="1" spc="-5" dirty="0">
                <a:solidFill>
                  <a:srgbClr val="FF0000"/>
                </a:solidFill>
                <a:latin typeface="Arial"/>
                <a:cs typeface="Arial"/>
              </a:rPr>
              <a:t>adattarle </a:t>
            </a:r>
            <a:r>
              <a:rPr sz="2200" b="1" spc="-59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200" b="1" spc="-5" dirty="0">
                <a:solidFill>
                  <a:srgbClr val="FF0000"/>
                </a:solidFill>
                <a:latin typeface="Arial"/>
                <a:cs typeface="Arial"/>
              </a:rPr>
              <a:t>alla</a:t>
            </a:r>
            <a:r>
              <a:rPr sz="2200" b="1" dirty="0">
                <a:solidFill>
                  <a:srgbClr val="FF0000"/>
                </a:solidFill>
                <a:latin typeface="Arial"/>
                <a:cs typeface="Arial"/>
              </a:rPr>
              <a:t>	</a:t>
            </a:r>
            <a:r>
              <a:rPr sz="2200" b="1" spc="-5" dirty="0">
                <a:solidFill>
                  <a:srgbClr val="FF0000"/>
                </a:solidFill>
                <a:latin typeface="Arial"/>
                <a:cs typeface="Arial"/>
              </a:rPr>
              <a:t>sp</a:t>
            </a:r>
            <a:r>
              <a:rPr sz="2200" b="1" dirty="0">
                <a:solidFill>
                  <a:srgbClr val="FF0000"/>
                </a:solidFill>
                <a:latin typeface="Arial"/>
                <a:cs typeface="Arial"/>
              </a:rPr>
              <a:t>e</a:t>
            </a:r>
            <a:r>
              <a:rPr sz="2200" b="1" spc="-5" dirty="0">
                <a:solidFill>
                  <a:srgbClr val="FF0000"/>
                </a:solidFill>
                <a:latin typeface="Arial"/>
                <a:cs typeface="Arial"/>
              </a:rPr>
              <a:t>cifica</a:t>
            </a:r>
            <a:r>
              <a:rPr sz="2200" b="1" dirty="0">
                <a:solidFill>
                  <a:srgbClr val="FF0000"/>
                </a:solidFill>
                <a:latin typeface="Arial"/>
                <a:cs typeface="Arial"/>
              </a:rPr>
              <a:t>	</a:t>
            </a:r>
            <a:r>
              <a:rPr sz="2200" b="1" spc="-5" dirty="0">
                <a:solidFill>
                  <a:srgbClr val="FF0000"/>
                </a:solidFill>
                <a:latin typeface="Arial"/>
                <a:cs typeface="Arial"/>
              </a:rPr>
              <a:t>situa</a:t>
            </a:r>
            <a:r>
              <a:rPr sz="2200" b="1" dirty="0">
                <a:solidFill>
                  <a:srgbClr val="FF0000"/>
                </a:solidFill>
                <a:latin typeface="Arial"/>
                <a:cs typeface="Arial"/>
              </a:rPr>
              <a:t>z</a:t>
            </a:r>
            <a:r>
              <a:rPr sz="2200" b="1" spc="-5" dirty="0">
                <a:solidFill>
                  <a:srgbClr val="FF0000"/>
                </a:solidFill>
                <a:latin typeface="Arial"/>
                <a:cs typeface="Arial"/>
              </a:rPr>
              <a:t>i</a:t>
            </a:r>
            <a:r>
              <a:rPr sz="2200" b="1" spc="-15" dirty="0">
                <a:solidFill>
                  <a:srgbClr val="FF0000"/>
                </a:solidFill>
                <a:latin typeface="Arial"/>
                <a:cs typeface="Arial"/>
              </a:rPr>
              <a:t>o</a:t>
            </a:r>
            <a:r>
              <a:rPr sz="2200" b="1" spc="-5" dirty="0">
                <a:solidFill>
                  <a:srgbClr val="FF0000"/>
                </a:solidFill>
                <a:latin typeface="Arial"/>
                <a:cs typeface="Arial"/>
              </a:rPr>
              <a:t>ne.</a:t>
            </a:r>
            <a:r>
              <a:rPr sz="2200" b="1" dirty="0">
                <a:solidFill>
                  <a:srgbClr val="FF0000"/>
                </a:solidFill>
                <a:latin typeface="Arial"/>
                <a:cs typeface="Arial"/>
              </a:rPr>
              <a:t>	</a:t>
            </a:r>
            <a:r>
              <a:rPr sz="2200" b="1" spc="-5" dirty="0">
                <a:latin typeface="Arial"/>
                <a:cs typeface="Arial"/>
              </a:rPr>
              <a:t>Le</a:t>
            </a:r>
            <a:r>
              <a:rPr sz="2200" b="1" dirty="0">
                <a:latin typeface="Arial"/>
                <a:cs typeface="Arial"/>
              </a:rPr>
              <a:t>	</a:t>
            </a:r>
            <a:r>
              <a:rPr sz="2200" b="1" spc="-5" dirty="0">
                <a:latin typeface="Arial"/>
                <a:cs typeface="Arial"/>
              </a:rPr>
              <a:t>leg</a:t>
            </a:r>
            <a:r>
              <a:rPr sz="2200" b="1" spc="-10" dirty="0">
                <a:latin typeface="Arial"/>
                <a:cs typeface="Arial"/>
              </a:rPr>
              <a:t>g</a:t>
            </a:r>
            <a:r>
              <a:rPr sz="2200" b="1" spc="-5" dirty="0">
                <a:latin typeface="Arial"/>
                <a:cs typeface="Arial"/>
              </a:rPr>
              <a:t>i</a:t>
            </a:r>
            <a:r>
              <a:rPr sz="2200" b="1" dirty="0">
                <a:latin typeface="Arial"/>
                <a:cs typeface="Arial"/>
              </a:rPr>
              <a:t>	</a:t>
            </a:r>
            <a:r>
              <a:rPr sz="2200" b="1" spc="-5" dirty="0">
                <a:latin typeface="Arial"/>
                <a:cs typeface="Arial"/>
              </a:rPr>
              <a:t>delega</a:t>
            </a:r>
            <a:r>
              <a:rPr sz="2200" b="1" dirty="0">
                <a:latin typeface="Arial"/>
                <a:cs typeface="Arial"/>
              </a:rPr>
              <a:t>	</a:t>
            </a:r>
            <a:r>
              <a:rPr sz="2200" b="1" spc="-5" dirty="0">
                <a:latin typeface="Arial"/>
                <a:cs typeface="Arial"/>
              </a:rPr>
              <a:t>non</a:t>
            </a:r>
            <a:r>
              <a:rPr sz="2200" b="1" dirty="0">
                <a:latin typeface="Arial"/>
                <a:cs typeface="Arial"/>
              </a:rPr>
              <a:t>	</a:t>
            </a:r>
            <a:r>
              <a:rPr sz="2200" b="1" spc="-5" dirty="0">
                <a:latin typeface="Arial"/>
                <a:cs typeface="Arial"/>
              </a:rPr>
              <a:t>prev</a:t>
            </a:r>
            <a:r>
              <a:rPr sz="2200" b="1" dirty="0">
                <a:latin typeface="Arial"/>
                <a:cs typeface="Arial"/>
              </a:rPr>
              <a:t>e</a:t>
            </a:r>
            <a:r>
              <a:rPr sz="2200" b="1" spc="5" dirty="0">
                <a:latin typeface="Arial"/>
                <a:cs typeface="Arial"/>
              </a:rPr>
              <a:t>d</a:t>
            </a:r>
            <a:r>
              <a:rPr sz="2200" b="1" spc="-5" dirty="0">
                <a:latin typeface="Arial"/>
                <a:cs typeface="Arial"/>
              </a:rPr>
              <a:t>ono</a:t>
            </a:r>
            <a:r>
              <a:rPr sz="2200" b="1" dirty="0">
                <a:latin typeface="Arial"/>
                <a:cs typeface="Arial"/>
              </a:rPr>
              <a:t>	</a:t>
            </a:r>
            <a:r>
              <a:rPr sz="2200" b="1" spc="-5" dirty="0">
                <a:latin typeface="Arial"/>
                <a:cs typeface="Arial"/>
              </a:rPr>
              <a:t>nessun  vincolo</a:t>
            </a:r>
            <a:r>
              <a:rPr sz="2200" b="1" spc="-85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ad</a:t>
            </a:r>
            <a:r>
              <a:rPr sz="2200" b="1" spc="-95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offrire</a:t>
            </a:r>
            <a:r>
              <a:rPr sz="2200" b="1" spc="-75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questa</a:t>
            </a:r>
            <a:r>
              <a:rPr sz="2200" b="1" spc="-85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gamma</a:t>
            </a:r>
            <a:r>
              <a:rPr sz="2200" b="1" spc="-85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di</a:t>
            </a:r>
            <a:r>
              <a:rPr sz="2200" b="1" spc="-75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possibilità.</a:t>
            </a:r>
            <a:r>
              <a:rPr sz="2200" b="1" spc="-90" dirty="0">
                <a:latin typeface="Arial"/>
                <a:cs typeface="Arial"/>
              </a:rPr>
              <a:t> </a:t>
            </a:r>
            <a:r>
              <a:rPr sz="2200" b="1" spc="-10" dirty="0">
                <a:latin typeface="Arial"/>
                <a:cs typeface="Arial"/>
              </a:rPr>
              <a:t>C’è</a:t>
            </a:r>
            <a:r>
              <a:rPr sz="2200" b="1" spc="-80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solo</a:t>
            </a:r>
            <a:r>
              <a:rPr sz="2200" b="1" spc="-85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la</a:t>
            </a:r>
            <a:r>
              <a:rPr sz="2200" b="1" spc="-80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previsione</a:t>
            </a:r>
            <a:endParaRPr sz="2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06627" y="605687"/>
            <a:ext cx="9099550" cy="60280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78105" algn="just">
              <a:lnSpc>
                <a:spcPct val="125000"/>
              </a:lnSpc>
              <a:spcBef>
                <a:spcPts val="100"/>
              </a:spcBef>
            </a:pPr>
            <a:r>
              <a:rPr sz="2200" b="1" spc="-5" dirty="0">
                <a:latin typeface="Arial"/>
                <a:cs typeface="Arial"/>
              </a:rPr>
              <a:t>di</a:t>
            </a:r>
            <a:r>
              <a:rPr sz="2200" b="1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un</a:t>
            </a:r>
            <a:r>
              <a:rPr sz="2200" b="1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generico</a:t>
            </a:r>
            <a:r>
              <a:rPr sz="2200" b="1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“Budget</a:t>
            </a:r>
            <a:r>
              <a:rPr sz="2200" b="1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di</a:t>
            </a:r>
            <a:r>
              <a:rPr sz="2200" b="1" dirty="0">
                <a:latin typeface="Arial"/>
                <a:cs typeface="Arial"/>
              </a:rPr>
              <a:t> </a:t>
            </a:r>
            <a:r>
              <a:rPr sz="2200" b="1" spc="-10" dirty="0">
                <a:latin typeface="Arial"/>
                <a:cs typeface="Arial"/>
              </a:rPr>
              <a:t>cura</a:t>
            </a:r>
            <a:r>
              <a:rPr sz="2200" b="1" spc="-5" dirty="0">
                <a:latin typeface="Arial"/>
                <a:cs typeface="Arial"/>
              </a:rPr>
              <a:t> e</a:t>
            </a:r>
            <a:r>
              <a:rPr sz="2200" b="1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assistenza”</a:t>
            </a:r>
            <a:r>
              <a:rPr sz="2200" b="1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del</a:t>
            </a:r>
            <a:r>
              <a:rPr sz="2200" b="1" dirty="0">
                <a:latin typeface="Arial"/>
                <a:cs typeface="Arial"/>
              </a:rPr>
              <a:t> </a:t>
            </a:r>
            <a:r>
              <a:rPr sz="2200" b="1" spc="-10" dirty="0">
                <a:latin typeface="Arial"/>
                <a:cs typeface="Arial"/>
              </a:rPr>
              <a:t>quale</a:t>
            </a:r>
            <a:r>
              <a:rPr sz="2200" b="1" spc="-5" dirty="0">
                <a:latin typeface="Arial"/>
                <a:cs typeface="Arial"/>
              </a:rPr>
              <a:t> non</a:t>
            </a:r>
            <a:r>
              <a:rPr sz="2200" b="1" dirty="0">
                <a:latin typeface="Arial"/>
                <a:cs typeface="Arial"/>
              </a:rPr>
              <a:t> </a:t>
            </a:r>
            <a:r>
              <a:rPr sz="2200" b="1" spc="-10" dirty="0">
                <a:latin typeface="Arial"/>
                <a:cs typeface="Arial"/>
              </a:rPr>
              <a:t>si </a:t>
            </a:r>
            <a:r>
              <a:rPr sz="2200" b="1" spc="-600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descrive</a:t>
            </a:r>
            <a:r>
              <a:rPr sz="2200" b="1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costruzione</a:t>
            </a:r>
            <a:r>
              <a:rPr sz="2200" b="1" spc="5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ed</a:t>
            </a:r>
            <a:r>
              <a:rPr sz="2200" b="1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uso</a:t>
            </a:r>
            <a:endParaRPr sz="2200">
              <a:latin typeface="Arial"/>
              <a:cs typeface="Arial"/>
            </a:endParaRPr>
          </a:p>
          <a:p>
            <a:pPr marL="12700" marR="74930" algn="just">
              <a:lnSpc>
                <a:spcPct val="124500"/>
              </a:lnSpc>
              <a:spcBef>
                <a:spcPts val="600"/>
              </a:spcBef>
            </a:pPr>
            <a:r>
              <a:rPr sz="2200" b="1" spc="-5" dirty="0">
                <a:solidFill>
                  <a:srgbClr val="FF0000"/>
                </a:solidFill>
                <a:latin typeface="Arial"/>
                <a:cs typeface="Arial"/>
              </a:rPr>
              <a:t>Deve</a:t>
            </a:r>
            <a:r>
              <a:rPr sz="2200" b="1" spc="-9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200" b="1" spc="-5" dirty="0">
                <a:solidFill>
                  <a:srgbClr val="FF0000"/>
                </a:solidFill>
                <a:latin typeface="Arial"/>
                <a:cs typeface="Arial"/>
              </a:rPr>
              <a:t>invece</a:t>
            </a:r>
            <a:r>
              <a:rPr sz="2200" b="1" spc="-8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200" b="1" spc="-5" dirty="0">
                <a:solidFill>
                  <a:srgbClr val="FF0000"/>
                </a:solidFill>
                <a:latin typeface="Arial"/>
                <a:cs typeface="Arial"/>
              </a:rPr>
              <a:t>diventare</a:t>
            </a:r>
            <a:r>
              <a:rPr sz="2200" b="1" spc="-8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200" b="1" spc="-5" dirty="0">
                <a:solidFill>
                  <a:srgbClr val="FF0000"/>
                </a:solidFill>
                <a:latin typeface="Arial"/>
                <a:cs typeface="Arial"/>
              </a:rPr>
              <a:t>obbligatoria</a:t>
            </a:r>
            <a:r>
              <a:rPr sz="2200" b="1" spc="-6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200" b="1" spc="-5" dirty="0">
                <a:solidFill>
                  <a:srgbClr val="FF0000"/>
                </a:solidFill>
                <a:latin typeface="Arial"/>
                <a:cs typeface="Arial"/>
              </a:rPr>
              <a:t>una</a:t>
            </a:r>
            <a:r>
              <a:rPr sz="2200" b="1" spc="-9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200" b="1" spc="-5" dirty="0">
                <a:solidFill>
                  <a:srgbClr val="FF0000"/>
                </a:solidFill>
                <a:latin typeface="Arial"/>
                <a:cs typeface="Arial"/>
              </a:rPr>
              <a:t>“multiofferta”,</a:t>
            </a:r>
            <a:r>
              <a:rPr sz="2200" b="1" spc="-9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200" b="1" dirty="0">
                <a:solidFill>
                  <a:srgbClr val="FF0000"/>
                </a:solidFill>
                <a:latin typeface="Arial"/>
                <a:cs typeface="Arial"/>
              </a:rPr>
              <a:t>che</a:t>
            </a:r>
            <a:r>
              <a:rPr sz="2200" b="1" spc="-9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200" b="1" spc="-5" dirty="0">
                <a:solidFill>
                  <a:srgbClr val="FF0000"/>
                </a:solidFill>
                <a:latin typeface="Arial"/>
                <a:cs typeface="Arial"/>
              </a:rPr>
              <a:t>propongo </a:t>
            </a:r>
            <a:r>
              <a:rPr sz="2200" b="1" spc="-60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200" b="1" spc="-5" dirty="0">
                <a:solidFill>
                  <a:srgbClr val="FF0000"/>
                </a:solidFill>
                <a:latin typeface="Arial"/>
                <a:cs typeface="Arial"/>
              </a:rPr>
              <a:t>con questo</a:t>
            </a:r>
            <a:r>
              <a:rPr sz="2200" b="1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200" b="1" spc="-5" dirty="0">
                <a:solidFill>
                  <a:srgbClr val="FF0000"/>
                </a:solidFill>
                <a:latin typeface="Arial"/>
                <a:cs typeface="Arial"/>
              </a:rPr>
              <a:t>meccanismo:</a:t>
            </a:r>
            <a:endParaRPr sz="2200">
              <a:latin typeface="Arial"/>
              <a:cs typeface="Arial"/>
            </a:endParaRPr>
          </a:p>
          <a:p>
            <a:pPr marL="241300" marR="5080" indent="-228600" algn="just">
              <a:lnSpc>
                <a:spcPct val="124600"/>
              </a:lnSpc>
              <a:spcBef>
                <a:spcPts val="600"/>
              </a:spcBef>
            </a:pPr>
            <a:r>
              <a:rPr sz="2200" b="1" spc="-5" dirty="0">
                <a:solidFill>
                  <a:srgbClr val="FF0000"/>
                </a:solidFill>
                <a:latin typeface="Arial"/>
                <a:cs typeface="Arial"/>
              </a:rPr>
              <a:t>A)</a:t>
            </a:r>
            <a:r>
              <a:rPr sz="2200" b="1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La</a:t>
            </a:r>
            <a:r>
              <a:rPr sz="2200" b="1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valutazione</a:t>
            </a:r>
            <a:r>
              <a:rPr sz="2200" b="1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multidimensionale</a:t>
            </a:r>
            <a:r>
              <a:rPr sz="2200" b="1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(prevista</a:t>
            </a:r>
            <a:r>
              <a:rPr sz="2200" b="1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in</a:t>
            </a:r>
            <a:r>
              <a:rPr sz="2200" b="1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apposite</a:t>
            </a:r>
            <a:r>
              <a:rPr sz="2200" b="1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Unità </a:t>
            </a:r>
            <a:r>
              <a:rPr sz="2200" b="1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Valutative) </a:t>
            </a:r>
            <a:r>
              <a:rPr sz="2200" b="1" spc="-5" dirty="0">
                <a:solidFill>
                  <a:srgbClr val="FF0000"/>
                </a:solidFill>
                <a:latin typeface="Arial"/>
                <a:cs typeface="Arial"/>
              </a:rPr>
              <a:t>individua un bisogno di supporti negli atti della vita </a:t>
            </a:r>
            <a:r>
              <a:rPr sz="2200" b="1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200" b="1" spc="-5" dirty="0">
                <a:solidFill>
                  <a:srgbClr val="FF0000"/>
                </a:solidFill>
                <a:latin typeface="Arial"/>
                <a:cs typeface="Arial"/>
              </a:rPr>
              <a:t>quotidiana assegnando un livello di non autosufficienza crescente </a:t>
            </a:r>
            <a:r>
              <a:rPr sz="2200" b="1" spc="-60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200" b="1" spc="-5" dirty="0">
                <a:solidFill>
                  <a:srgbClr val="FF0000"/>
                </a:solidFill>
                <a:latin typeface="Arial"/>
                <a:cs typeface="Arial"/>
              </a:rPr>
              <a:t>in tre </a:t>
            </a:r>
            <a:r>
              <a:rPr sz="2200" b="1" dirty="0">
                <a:solidFill>
                  <a:srgbClr val="FF0000"/>
                </a:solidFill>
                <a:latin typeface="Arial"/>
                <a:cs typeface="Arial"/>
              </a:rPr>
              <a:t>livelli, </a:t>
            </a:r>
            <a:r>
              <a:rPr sz="2200" b="1" spc="-5" dirty="0">
                <a:solidFill>
                  <a:srgbClr val="FF0000"/>
                </a:solidFill>
                <a:latin typeface="Arial"/>
                <a:cs typeface="Arial"/>
              </a:rPr>
              <a:t>e ad </a:t>
            </a:r>
            <a:r>
              <a:rPr sz="2200" b="1" dirty="0">
                <a:solidFill>
                  <a:srgbClr val="FF0000"/>
                </a:solidFill>
                <a:latin typeface="Arial"/>
                <a:cs typeface="Arial"/>
              </a:rPr>
              <a:t>ogni </a:t>
            </a:r>
            <a:r>
              <a:rPr sz="2200" b="1" spc="-5" dirty="0">
                <a:solidFill>
                  <a:srgbClr val="FF0000"/>
                </a:solidFill>
                <a:latin typeface="Arial"/>
                <a:cs typeface="Arial"/>
              </a:rPr>
              <a:t>livello corrisponde </a:t>
            </a:r>
            <a:r>
              <a:rPr sz="2200" b="1" dirty="0">
                <a:solidFill>
                  <a:srgbClr val="FF0000"/>
                </a:solidFill>
                <a:latin typeface="Arial"/>
                <a:cs typeface="Arial"/>
              </a:rPr>
              <a:t>un </a:t>
            </a:r>
            <a:r>
              <a:rPr sz="2200" b="1" spc="-5" dirty="0">
                <a:solidFill>
                  <a:srgbClr val="FF0000"/>
                </a:solidFill>
                <a:latin typeface="Arial"/>
                <a:cs typeface="Arial"/>
              </a:rPr>
              <a:t>crescente budget </a:t>
            </a:r>
            <a:r>
              <a:rPr sz="2200" b="1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200" b="1" spc="-5" dirty="0">
                <a:solidFill>
                  <a:srgbClr val="FF0000"/>
                </a:solidFill>
                <a:latin typeface="Arial"/>
                <a:cs typeface="Arial"/>
              </a:rPr>
              <a:t>sociosanitario</a:t>
            </a:r>
            <a:r>
              <a:rPr sz="2200" b="1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200" b="1" spc="-5" dirty="0">
                <a:solidFill>
                  <a:srgbClr val="FF0000"/>
                </a:solidFill>
                <a:latin typeface="Arial"/>
                <a:cs typeface="Arial"/>
              </a:rPr>
              <a:t>massimo</a:t>
            </a:r>
            <a:r>
              <a:rPr sz="2200" b="1" dirty="0">
                <a:solidFill>
                  <a:srgbClr val="FF0000"/>
                </a:solidFill>
                <a:latin typeface="Arial"/>
                <a:cs typeface="Arial"/>
              </a:rPr>
              <a:t> utilizzabile</a:t>
            </a:r>
            <a:r>
              <a:rPr sz="2200" b="1" dirty="0">
                <a:latin typeface="Arial"/>
                <a:cs typeface="Arial"/>
              </a:rPr>
              <a:t>.</a:t>
            </a:r>
            <a:r>
              <a:rPr sz="2200" b="1" spc="5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Il</a:t>
            </a:r>
            <a:r>
              <a:rPr sz="2200" b="1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budget</a:t>
            </a:r>
            <a:r>
              <a:rPr sz="2200" b="1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dovrebbe</a:t>
            </a:r>
            <a:r>
              <a:rPr sz="2200" b="1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essere </a:t>
            </a:r>
            <a:r>
              <a:rPr sz="2200" b="1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composto per il 50% da risorse del SSN (indipendentemente dalla </a:t>
            </a:r>
            <a:r>
              <a:rPr sz="2200" b="1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condizione economica del cittadino, come “quota sanitaria”) e per </a:t>
            </a:r>
            <a:r>
              <a:rPr sz="2200" b="1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il </a:t>
            </a:r>
            <a:r>
              <a:rPr sz="2200" b="1" spc="-10" dirty="0">
                <a:latin typeface="Arial"/>
                <a:cs typeface="Arial"/>
              </a:rPr>
              <a:t>50% </a:t>
            </a:r>
            <a:r>
              <a:rPr sz="2200" b="1" spc="-5" dirty="0">
                <a:latin typeface="Arial"/>
                <a:cs typeface="Arial"/>
              </a:rPr>
              <a:t>dalla contribuzione del cittadino (come “quota sociale”). Se </a:t>
            </a:r>
            <a:r>
              <a:rPr sz="2200" b="1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il</a:t>
            </a:r>
            <a:r>
              <a:rPr sz="2200" b="1" spc="85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cittadino</a:t>
            </a:r>
            <a:r>
              <a:rPr sz="2200" b="1" spc="80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non</a:t>
            </a:r>
            <a:r>
              <a:rPr sz="2200" b="1" spc="90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può</a:t>
            </a:r>
            <a:r>
              <a:rPr sz="2200" b="1" spc="90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contribuire,</a:t>
            </a:r>
            <a:r>
              <a:rPr sz="2200" b="1" spc="90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la</a:t>
            </a:r>
            <a:r>
              <a:rPr sz="2200" b="1" spc="90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quota</a:t>
            </a:r>
            <a:r>
              <a:rPr sz="2200" b="1" spc="95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sociale</a:t>
            </a:r>
            <a:r>
              <a:rPr sz="2200" b="1" spc="90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in</a:t>
            </a:r>
            <a:r>
              <a:rPr sz="2200" b="1" spc="90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tutto</a:t>
            </a:r>
            <a:r>
              <a:rPr sz="2200" b="1" spc="70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o</a:t>
            </a:r>
            <a:r>
              <a:rPr sz="2200" b="1" spc="85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in</a:t>
            </a:r>
            <a:r>
              <a:rPr sz="2200" b="1" spc="90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parte </a:t>
            </a:r>
            <a:r>
              <a:rPr sz="2200" b="1" spc="-595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è</a:t>
            </a:r>
            <a:r>
              <a:rPr sz="2200" b="1" spc="490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a</a:t>
            </a:r>
            <a:r>
              <a:rPr sz="2200" b="1" spc="495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carico</a:t>
            </a:r>
            <a:r>
              <a:rPr sz="2200" b="1" spc="500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dell’Ente</a:t>
            </a:r>
            <a:r>
              <a:rPr sz="2200" b="1" spc="500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gestore</a:t>
            </a:r>
            <a:r>
              <a:rPr sz="2200" b="1" spc="490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dei</a:t>
            </a:r>
            <a:r>
              <a:rPr sz="2200" b="1" spc="509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servizi</a:t>
            </a:r>
            <a:r>
              <a:rPr sz="2200" b="1" spc="490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sociali.</a:t>
            </a:r>
            <a:r>
              <a:rPr sz="2200" b="1" spc="495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Si</a:t>
            </a:r>
            <a:r>
              <a:rPr sz="2200" b="1" spc="490" dirty="0">
                <a:latin typeface="Arial"/>
                <a:cs typeface="Arial"/>
              </a:rPr>
              <a:t> </a:t>
            </a:r>
            <a:r>
              <a:rPr sz="2200" b="1" dirty="0">
                <a:latin typeface="Arial"/>
                <a:cs typeface="Arial"/>
              </a:rPr>
              <a:t>tratta</a:t>
            </a:r>
            <a:r>
              <a:rPr sz="2200" b="1" spc="495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cioè</a:t>
            </a:r>
            <a:r>
              <a:rPr sz="2200" b="1" spc="490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di</a:t>
            </a:r>
            <a:endParaRPr sz="2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06627" y="605687"/>
            <a:ext cx="9100820" cy="587565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241300" marR="5080" algn="just">
              <a:lnSpc>
                <a:spcPct val="124600"/>
              </a:lnSpc>
              <a:spcBef>
                <a:spcPts val="110"/>
              </a:spcBef>
            </a:pPr>
            <a:r>
              <a:rPr sz="2200" b="1" spc="-10" dirty="0">
                <a:latin typeface="Arial"/>
                <a:cs typeface="Arial"/>
              </a:rPr>
              <a:t>estendere </a:t>
            </a:r>
            <a:r>
              <a:rPr sz="2200" b="1" spc="-5" dirty="0">
                <a:latin typeface="Arial"/>
                <a:cs typeface="Arial"/>
              </a:rPr>
              <a:t>all’assistenza domiciliare lo </a:t>
            </a:r>
            <a:r>
              <a:rPr sz="2200" b="1" spc="-10" dirty="0">
                <a:latin typeface="Arial"/>
                <a:cs typeface="Arial"/>
              </a:rPr>
              <a:t>stesso </a:t>
            </a:r>
            <a:r>
              <a:rPr sz="2200" b="1" spc="-5" dirty="0">
                <a:latin typeface="Arial"/>
                <a:cs typeface="Arial"/>
              </a:rPr>
              <a:t>meccanismo già in </a:t>
            </a:r>
            <a:r>
              <a:rPr sz="2200" b="1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atto (in base ai Livelli Essenziali di </a:t>
            </a:r>
            <a:r>
              <a:rPr sz="2200" b="1" dirty="0">
                <a:latin typeface="Arial"/>
                <a:cs typeface="Arial"/>
              </a:rPr>
              <a:t>Assistenza, </a:t>
            </a:r>
            <a:r>
              <a:rPr sz="2200" b="1" spc="-5" dirty="0">
                <a:latin typeface="Arial"/>
                <a:cs typeface="Arial"/>
              </a:rPr>
              <a:t>i LEA) per il budget </a:t>
            </a:r>
            <a:r>
              <a:rPr sz="2200" b="1" spc="-600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per il ricovero in strutture residenziali, che coincide con la loro </a:t>
            </a:r>
            <a:r>
              <a:rPr sz="2200" b="1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retta. </a:t>
            </a:r>
            <a:r>
              <a:rPr sz="2200" b="1" spc="-5" dirty="0">
                <a:solidFill>
                  <a:srgbClr val="FF0000"/>
                </a:solidFill>
                <a:latin typeface="Arial"/>
                <a:cs typeface="Arial"/>
              </a:rPr>
              <a:t>E’ </a:t>
            </a:r>
            <a:r>
              <a:rPr sz="2200" b="1" dirty="0">
                <a:solidFill>
                  <a:srgbClr val="FF0000"/>
                </a:solidFill>
                <a:latin typeface="Arial"/>
                <a:cs typeface="Arial"/>
              </a:rPr>
              <a:t>un </a:t>
            </a:r>
            <a:r>
              <a:rPr sz="2200" b="1" spc="-5" dirty="0">
                <a:solidFill>
                  <a:srgbClr val="FF0000"/>
                </a:solidFill>
                <a:latin typeface="Arial"/>
                <a:cs typeface="Arial"/>
              </a:rPr>
              <a:t>parallelo molto importante, </a:t>
            </a:r>
            <a:r>
              <a:rPr sz="2200" b="1" dirty="0">
                <a:solidFill>
                  <a:srgbClr val="FF0000"/>
                </a:solidFill>
                <a:latin typeface="Arial"/>
                <a:cs typeface="Arial"/>
              </a:rPr>
              <a:t>perché </a:t>
            </a:r>
            <a:r>
              <a:rPr sz="2200" b="1" spc="-5" dirty="0">
                <a:solidFill>
                  <a:srgbClr val="FF0000"/>
                </a:solidFill>
                <a:latin typeface="Arial"/>
                <a:cs typeface="Arial"/>
              </a:rPr>
              <a:t>va </a:t>
            </a:r>
            <a:r>
              <a:rPr sz="2200" b="1" dirty="0">
                <a:solidFill>
                  <a:srgbClr val="FF0000"/>
                </a:solidFill>
                <a:latin typeface="Arial"/>
                <a:cs typeface="Arial"/>
              </a:rPr>
              <a:t>evitato </a:t>
            </a:r>
            <a:r>
              <a:rPr sz="2200" b="1" spc="-5" dirty="0">
                <a:solidFill>
                  <a:srgbClr val="FF0000"/>
                </a:solidFill>
                <a:latin typeface="Arial"/>
                <a:cs typeface="Arial"/>
              </a:rPr>
              <a:t>che il </a:t>
            </a:r>
            <a:r>
              <a:rPr sz="2200" b="1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200" b="1" spc="-5" dirty="0">
                <a:solidFill>
                  <a:srgbClr val="FF0000"/>
                </a:solidFill>
                <a:latin typeface="Arial"/>
                <a:cs typeface="Arial"/>
              </a:rPr>
              <a:t>sistema renda economicamente conveniente il ricovero (sia per </a:t>
            </a:r>
            <a:r>
              <a:rPr sz="2200" b="1" dirty="0">
                <a:solidFill>
                  <a:srgbClr val="FF0000"/>
                </a:solidFill>
                <a:latin typeface="Arial"/>
                <a:cs typeface="Arial"/>
              </a:rPr>
              <a:t>le </a:t>
            </a:r>
            <a:r>
              <a:rPr sz="2200" b="1" spc="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200" b="1" spc="-5" dirty="0">
                <a:solidFill>
                  <a:srgbClr val="FF0000"/>
                </a:solidFill>
                <a:latin typeface="Arial"/>
                <a:cs typeface="Arial"/>
              </a:rPr>
              <a:t>famiglie che per le amministrazioni); anzi dovrebbe muovere in </a:t>
            </a:r>
            <a:r>
              <a:rPr sz="2200" b="1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200" b="1" spc="-5" dirty="0">
                <a:solidFill>
                  <a:srgbClr val="FF0000"/>
                </a:solidFill>
                <a:latin typeface="Arial"/>
                <a:cs typeface="Arial"/>
              </a:rPr>
              <a:t>senso opposto.</a:t>
            </a:r>
            <a:endParaRPr sz="2200">
              <a:latin typeface="Arial"/>
              <a:cs typeface="Arial"/>
            </a:endParaRPr>
          </a:p>
          <a:p>
            <a:pPr marL="241300" marR="7620" indent="-228600" algn="just">
              <a:lnSpc>
                <a:spcPts val="3290"/>
              </a:lnSpc>
              <a:spcBef>
                <a:spcPts val="215"/>
              </a:spcBef>
            </a:pPr>
            <a:r>
              <a:rPr sz="2200" b="1" spc="-5" dirty="0">
                <a:latin typeface="Arial"/>
                <a:cs typeface="Arial"/>
              </a:rPr>
              <a:t>B)</a:t>
            </a:r>
            <a:r>
              <a:rPr sz="2200" b="1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Si</a:t>
            </a:r>
            <a:r>
              <a:rPr sz="2200" b="1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trasforma</a:t>
            </a:r>
            <a:r>
              <a:rPr sz="2200" b="1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il</a:t>
            </a:r>
            <a:r>
              <a:rPr sz="2200" b="1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budget</a:t>
            </a:r>
            <a:r>
              <a:rPr sz="2200" b="1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sociosanitario</a:t>
            </a:r>
            <a:r>
              <a:rPr sz="2200" b="1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in</a:t>
            </a:r>
            <a:r>
              <a:rPr sz="2200" b="1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un</a:t>
            </a:r>
            <a:r>
              <a:rPr sz="2200" b="1" dirty="0">
                <a:latin typeface="Arial"/>
                <a:cs typeface="Arial"/>
              </a:rPr>
              <a:t> </a:t>
            </a:r>
            <a:r>
              <a:rPr sz="2200" b="1" spc="-5" dirty="0">
                <a:solidFill>
                  <a:srgbClr val="FF0000"/>
                </a:solidFill>
                <a:latin typeface="Arial"/>
                <a:cs typeface="Arial"/>
              </a:rPr>
              <a:t>progetto</a:t>
            </a:r>
            <a:r>
              <a:rPr sz="2200" b="1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200" b="1" spc="-5" dirty="0">
                <a:solidFill>
                  <a:srgbClr val="FF0000"/>
                </a:solidFill>
                <a:latin typeface="Arial"/>
                <a:cs typeface="Arial"/>
              </a:rPr>
              <a:t>di</a:t>
            </a:r>
            <a:r>
              <a:rPr sz="2200" b="1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200" b="1" spc="-5" dirty="0">
                <a:solidFill>
                  <a:srgbClr val="FF0000"/>
                </a:solidFill>
                <a:latin typeface="Arial"/>
                <a:cs typeface="Arial"/>
              </a:rPr>
              <a:t>tutela </a:t>
            </a:r>
            <a:r>
              <a:rPr sz="2200" b="1" spc="-60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200" b="1" spc="-5" dirty="0">
                <a:solidFill>
                  <a:srgbClr val="FF0000"/>
                </a:solidFill>
                <a:latin typeface="Arial"/>
                <a:cs typeface="Arial"/>
              </a:rPr>
              <a:t>domiciliare che consenta di individuare la modalità più efficace in </a:t>
            </a:r>
            <a:r>
              <a:rPr sz="2200" b="1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200" b="1" spc="-5" dirty="0">
                <a:solidFill>
                  <a:srgbClr val="FF0000"/>
                </a:solidFill>
                <a:latin typeface="Arial"/>
                <a:cs typeface="Arial"/>
              </a:rPr>
              <a:t>quel</a:t>
            </a:r>
            <a:r>
              <a:rPr sz="2200" b="1" spc="-13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200" b="1" dirty="0">
                <a:solidFill>
                  <a:srgbClr val="FF0000"/>
                </a:solidFill>
                <a:latin typeface="Arial"/>
                <a:cs typeface="Arial"/>
              </a:rPr>
              <a:t>momento</a:t>
            </a:r>
            <a:r>
              <a:rPr sz="2200" b="1" dirty="0">
                <a:latin typeface="Arial"/>
                <a:cs typeface="Arial"/>
              </a:rPr>
              <a:t>,</a:t>
            </a:r>
            <a:r>
              <a:rPr sz="2200" b="1" spc="-125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scegliendola</a:t>
            </a:r>
            <a:r>
              <a:rPr sz="2200" b="1" spc="-120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tra</a:t>
            </a:r>
            <a:r>
              <a:rPr sz="2200" b="1" spc="-125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diverse</a:t>
            </a:r>
            <a:r>
              <a:rPr sz="2200" b="1" spc="-120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possibili</a:t>
            </a:r>
            <a:r>
              <a:rPr sz="2200" b="1" spc="-120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offerte</a:t>
            </a:r>
            <a:r>
              <a:rPr sz="2200" b="1" spc="-125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e</a:t>
            </a:r>
            <a:r>
              <a:rPr sz="2200" b="1" spc="-110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quindi</a:t>
            </a:r>
            <a:r>
              <a:rPr sz="2200" b="1" spc="-120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tra</a:t>
            </a:r>
            <a:endParaRPr sz="2200">
              <a:latin typeface="Arial"/>
              <a:cs typeface="Arial"/>
            </a:endParaRPr>
          </a:p>
          <a:p>
            <a:pPr marL="241300">
              <a:lnSpc>
                <a:spcPct val="100000"/>
              </a:lnSpc>
              <a:spcBef>
                <a:spcPts val="430"/>
              </a:spcBef>
              <a:tabLst>
                <a:tab pos="1798955" algn="l"/>
                <a:tab pos="3466465" algn="l"/>
                <a:tab pos="4260215" algn="l"/>
                <a:tab pos="5226685" algn="l"/>
              </a:tabLst>
            </a:pPr>
            <a:r>
              <a:rPr sz="2200" b="1" spc="-5" dirty="0">
                <a:latin typeface="Arial"/>
                <a:cs typeface="Arial"/>
              </a:rPr>
              <a:t>diversi</a:t>
            </a:r>
            <a:r>
              <a:rPr sz="2200" b="1" spc="400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usi	del</a:t>
            </a:r>
            <a:r>
              <a:rPr sz="2200" b="1" spc="400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budget.	</a:t>
            </a:r>
            <a:r>
              <a:rPr sz="2200" b="1" spc="-5" dirty="0">
                <a:solidFill>
                  <a:srgbClr val="FF0000"/>
                </a:solidFill>
                <a:latin typeface="Arial"/>
                <a:cs typeface="Arial"/>
              </a:rPr>
              <a:t>Deve	</a:t>
            </a:r>
            <a:r>
              <a:rPr sz="2200" b="1" dirty="0">
                <a:solidFill>
                  <a:srgbClr val="FF0000"/>
                </a:solidFill>
                <a:latin typeface="Arial"/>
                <a:cs typeface="Arial"/>
              </a:rPr>
              <a:t>perciò	</a:t>
            </a:r>
            <a:r>
              <a:rPr sz="2200" b="1" spc="-5" dirty="0">
                <a:solidFill>
                  <a:srgbClr val="FF0000"/>
                </a:solidFill>
                <a:latin typeface="Arial"/>
                <a:cs typeface="Arial"/>
              </a:rPr>
              <a:t>essere</a:t>
            </a:r>
            <a:r>
              <a:rPr sz="2200" b="1" spc="38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200" b="1" spc="-5" dirty="0">
                <a:solidFill>
                  <a:srgbClr val="FF0000"/>
                </a:solidFill>
                <a:latin typeface="Arial"/>
                <a:cs typeface="Arial"/>
              </a:rPr>
              <a:t>obbligatorio</a:t>
            </a:r>
            <a:r>
              <a:rPr sz="2200" b="1" spc="38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200" b="1" spc="-5" dirty="0">
                <a:solidFill>
                  <a:srgbClr val="FF0000"/>
                </a:solidFill>
                <a:latin typeface="Arial"/>
                <a:cs typeface="Arial"/>
              </a:rPr>
              <a:t>(e</a:t>
            </a:r>
            <a:r>
              <a:rPr sz="2200" b="1" spc="38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200" b="1" spc="-5" dirty="0">
                <a:solidFill>
                  <a:srgbClr val="FF0000"/>
                </a:solidFill>
                <a:latin typeface="Arial"/>
                <a:cs typeface="Arial"/>
              </a:rPr>
              <a:t>come</a:t>
            </a:r>
            <a:endParaRPr sz="2200">
              <a:latin typeface="Arial"/>
              <a:cs typeface="Arial"/>
            </a:endParaRPr>
          </a:p>
          <a:p>
            <a:pPr marL="241300">
              <a:lnSpc>
                <a:spcPct val="100000"/>
              </a:lnSpc>
              <a:spcBef>
                <a:spcPts val="645"/>
              </a:spcBef>
              <a:tabLst>
                <a:tab pos="1059180" algn="l"/>
                <a:tab pos="1708150" algn="l"/>
                <a:tab pos="3443604" algn="l"/>
                <a:tab pos="5086350" algn="l"/>
                <a:tab pos="5688330" algn="l"/>
                <a:tab pos="5933440" algn="l"/>
                <a:tab pos="6614159" algn="l"/>
                <a:tab pos="8689975" algn="l"/>
              </a:tabLst>
            </a:pPr>
            <a:r>
              <a:rPr sz="2200" b="1" spc="-5" dirty="0">
                <a:solidFill>
                  <a:srgbClr val="FF0000"/>
                </a:solidFill>
                <a:latin typeface="Arial"/>
                <a:cs typeface="Arial"/>
              </a:rPr>
              <a:t>LEA)	</a:t>
            </a:r>
            <a:r>
              <a:rPr sz="2200" b="1" spc="-10" dirty="0">
                <a:solidFill>
                  <a:srgbClr val="FF0000"/>
                </a:solidFill>
                <a:latin typeface="Arial"/>
                <a:cs typeface="Arial"/>
              </a:rPr>
              <a:t>che	</a:t>
            </a:r>
            <a:r>
              <a:rPr sz="2200" b="1" spc="-5" dirty="0">
                <a:solidFill>
                  <a:srgbClr val="FF0000"/>
                </a:solidFill>
                <a:latin typeface="Arial"/>
                <a:cs typeface="Arial"/>
              </a:rPr>
              <a:t>l’assistenza	domiciliare	per	i	</a:t>
            </a:r>
            <a:r>
              <a:rPr sz="2200" b="1" dirty="0">
                <a:solidFill>
                  <a:srgbClr val="FF0000"/>
                </a:solidFill>
                <a:latin typeface="Arial"/>
                <a:cs typeface="Arial"/>
              </a:rPr>
              <a:t>non	</a:t>
            </a:r>
            <a:r>
              <a:rPr sz="2200" b="1" spc="-5" dirty="0">
                <a:solidFill>
                  <a:srgbClr val="FF0000"/>
                </a:solidFill>
                <a:latin typeface="Arial"/>
                <a:cs typeface="Arial"/>
              </a:rPr>
              <a:t>autosufficienti	</a:t>
            </a:r>
            <a:r>
              <a:rPr sz="2200" b="1" spc="-10" dirty="0">
                <a:solidFill>
                  <a:srgbClr val="FF0000"/>
                </a:solidFill>
                <a:latin typeface="Arial"/>
                <a:cs typeface="Arial"/>
              </a:rPr>
              <a:t>sia</a:t>
            </a:r>
            <a:endParaRPr sz="2200">
              <a:latin typeface="Arial"/>
              <a:cs typeface="Arial"/>
            </a:endParaRPr>
          </a:p>
          <a:p>
            <a:pPr marL="241300" marR="6985">
              <a:lnSpc>
                <a:spcPct val="124500"/>
              </a:lnSpc>
              <a:spcBef>
                <a:spcPts val="5"/>
              </a:spcBef>
              <a:tabLst>
                <a:tab pos="1611630" algn="l"/>
                <a:tab pos="1989455" algn="l"/>
                <a:tab pos="3096260" algn="l"/>
                <a:tab pos="4455795" algn="l"/>
                <a:tab pos="5019040" algn="l"/>
                <a:tab pos="6080125" algn="l"/>
                <a:tab pos="7296150" algn="l"/>
                <a:tab pos="7891145" algn="l"/>
              </a:tabLst>
            </a:pPr>
            <a:r>
              <a:rPr sz="2200" b="1" spc="-5" dirty="0">
                <a:solidFill>
                  <a:srgbClr val="FF0000"/>
                </a:solidFill>
                <a:latin typeface="Arial"/>
                <a:cs typeface="Arial"/>
              </a:rPr>
              <a:t>artic</a:t>
            </a:r>
            <a:r>
              <a:rPr sz="2200" b="1" dirty="0">
                <a:solidFill>
                  <a:srgbClr val="FF0000"/>
                </a:solidFill>
                <a:latin typeface="Arial"/>
                <a:cs typeface="Arial"/>
              </a:rPr>
              <a:t>o</a:t>
            </a:r>
            <a:r>
              <a:rPr sz="2200" b="1" spc="-5" dirty="0">
                <a:solidFill>
                  <a:srgbClr val="FF0000"/>
                </a:solidFill>
                <a:latin typeface="Arial"/>
                <a:cs typeface="Arial"/>
              </a:rPr>
              <a:t>lata</a:t>
            </a:r>
            <a:r>
              <a:rPr sz="2200" b="1" dirty="0">
                <a:solidFill>
                  <a:srgbClr val="FF0000"/>
                </a:solidFill>
                <a:latin typeface="Arial"/>
                <a:cs typeface="Arial"/>
              </a:rPr>
              <a:t>	</a:t>
            </a:r>
            <a:r>
              <a:rPr sz="2200" b="1" spc="-5" dirty="0">
                <a:solidFill>
                  <a:srgbClr val="FF0000"/>
                </a:solidFill>
                <a:latin typeface="Arial"/>
                <a:cs typeface="Arial"/>
              </a:rPr>
              <a:t>in</a:t>
            </a:r>
            <a:r>
              <a:rPr sz="2200" b="1" dirty="0">
                <a:solidFill>
                  <a:srgbClr val="FF0000"/>
                </a:solidFill>
                <a:latin typeface="Arial"/>
                <a:cs typeface="Arial"/>
              </a:rPr>
              <a:t>	</a:t>
            </a:r>
            <a:r>
              <a:rPr sz="2200" b="1" spc="-5" dirty="0">
                <a:solidFill>
                  <a:srgbClr val="FF0000"/>
                </a:solidFill>
                <a:latin typeface="Arial"/>
                <a:cs typeface="Arial"/>
              </a:rPr>
              <a:t>diverse</a:t>
            </a:r>
            <a:r>
              <a:rPr sz="2200" b="1" dirty="0">
                <a:solidFill>
                  <a:srgbClr val="FF0000"/>
                </a:solidFill>
                <a:latin typeface="Arial"/>
                <a:cs typeface="Arial"/>
              </a:rPr>
              <a:t>	</a:t>
            </a:r>
            <a:r>
              <a:rPr sz="2200" b="1" spc="-5" dirty="0">
                <a:solidFill>
                  <a:srgbClr val="FF0000"/>
                </a:solidFill>
                <a:latin typeface="Arial"/>
                <a:cs typeface="Arial"/>
              </a:rPr>
              <a:t>mo</a:t>
            </a:r>
            <a:r>
              <a:rPr sz="2200" b="1" dirty="0">
                <a:solidFill>
                  <a:srgbClr val="FF0000"/>
                </a:solidFill>
                <a:latin typeface="Arial"/>
                <a:cs typeface="Arial"/>
              </a:rPr>
              <a:t>d</a:t>
            </a:r>
            <a:r>
              <a:rPr sz="2200" b="1" spc="-5" dirty="0">
                <a:solidFill>
                  <a:srgbClr val="FF0000"/>
                </a:solidFill>
                <a:latin typeface="Arial"/>
                <a:cs typeface="Arial"/>
              </a:rPr>
              <a:t>alità,</a:t>
            </a:r>
            <a:r>
              <a:rPr sz="2200" b="1" dirty="0">
                <a:solidFill>
                  <a:srgbClr val="FF0000"/>
                </a:solidFill>
                <a:latin typeface="Arial"/>
                <a:cs typeface="Arial"/>
              </a:rPr>
              <a:t>	</a:t>
            </a:r>
            <a:r>
              <a:rPr sz="2200" b="1" spc="-5" dirty="0">
                <a:solidFill>
                  <a:srgbClr val="FF0000"/>
                </a:solidFill>
                <a:latin typeface="Arial"/>
                <a:cs typeface="Arial"/>
              </a:rPr>
              <a:t>per</a:t>
            </a:r>
            <a:r>
              <a:rPr sz="2200" b="1" dirty="0">
                <a:solidFill>
                  <a:srgbClr val="FF0000"/>
                </a:solidFill>
                <a:latin typeface="Arial"/>
                <a:cs typeface="Arial"/>
              </a:rPr>
              <a:t>	</a:t>
            </a:r>
            <a:r>
              <a:rPr sz="2200" b="1" spc="-5" dirty="0">
                <a:solidFill>
                  <a:srgbClr val="FF0000"/>
                </a:solidFill>
                <a:latin typeface="Arial"/>
                <a:cs typeface="Arial"/>
              </a:rPr>
              <a:t>pot</a:t>
            </a:r>
            <a:r>
              <a:rPr sz="2200" b="1" dirty="0">
                <a:solidFill>
                  <a:srgbClr val="FF0000"/>
                </a:solidFill>
                <a:latin typeface="Arial"/>
                <a:cs typeface="Arial"/>
              </a:rPr>
              <a:t>e</a:t>
            </a:r>
            <a:r>
              <a:rPr sz="2200" b="1" spc="-5" dirty="0">
                <a:solidFill>
                  <a:srgbClr val="FF0000"/>
                </a:solidFill>
                <a:latin typeface="Arial"/>
                <a:cs typeface="Arial"/>
              </a:rPr>
              <a:t>rle</a:t>
            </a:r>
            <a:r>
              <a:rPr sz="2200" b="1" dirty="0">
                <a:solidFill>
                  <a:srgbClr val="FF0000"/>
                </a:solidFill>
                <a:latin typeface="Arial"/>
                <a:cs typeface="Arial"/>
              </a:rPr>
              <a:t>	</a:t>
            </a:r>
            <a:r>
              <a:rPr sz="2200" b="1" spc="-5" dirty="0">
                <a:solidFill>
                  <a:srgbClr val="FF0000"/>
                </a:solidFill>
                <a:latin typeface="Arial"/>
                <a:cs typeface="Arial"/>
              </a:rPr>
              <a:t>ad</a:t>
            </a:r>
            <a:r>
              <a:rPr sz="2200" b="1" dirty="0">
                <a:solidFill>
                  <a:srgbClr val="FF0000"/>
                </a:solidFill>
                <a:latin typeface="Arial"/>
                <a:cs typeface="Arial"/>
              </a:rPr>
              <a:t>a</a:t>
            </a:r>
            <a:r>
              <a:rPr sz="2200" b="1" spc="-5" dirty="0">
                <a:solidFill>
                  <a:srgbClr val="FF0000"/>
                </a:solidFill>
                <a:latin typeface="Arial"/>
                <a:cs typeface="Arial"/>
              </a:rPr>
              <a:t>ttare</a:t>
            </a:r>
            <a:r>
              <a:rPr sz="2200" b="1" dirty="0">
                <a:solidFill>
                  <a:srgbClr val="FF0000"/>
                </a:solidFill>
                <a:latin typeface="Arial"/>
                <a:cs typeface="Arial"/>
              </a:rPr>
              <a:t>	</a:t>
            </a:r>
            <a:r>
              <a:rPr sz="2200" b="1" spc="-5" dirty="0">
                <a:solidFill>
                  <a:srgbClr val="FF0000"/>
                </a:solidFill>
                <a:latin typeface="Arial"/>
                <a:cs typeface="Arial"/>
              </a:rPr>
              <a:t>alla</a:t>
            </a:r>
            <a:r>
              <a:rPr sz="2200" b="1" dirty="0">
                <a:solidFill>
                  <a:srgbClr val="FF0000"/>
                </a:solidFill>
                <a:latin typeface="Arial"/>
                <a:cs typeface="Arial"/>
              </a:rPr>
              <a:t>	</a:t>
            </a:r>
            <a:r>
              <a:rPr sz="2200" b="1" spc="-5" dirty="0">
                <a:solidFill>
                  <a:srgbClr val="FF0000"/>
                </a:solidFill>
                <a:latin typeface="Arial"/>
                <a:cs typeface="Arial"/>
              </a:rPr>
              <a:t>sp</a:t>
            </a:r>
            <a:r>
              <a:rPr sz="2200" b="1" dirty="0">
                <a:solidFill>
                  <a:srgbClr val="FF0000"/>
                </a:solidFill>
                <a:latin typeface="Arial"/>
                <a:cs typeface="Arial"/>
              </a:rPr>
              <a:t>e</a:t>
            </a:r>
            <a:r>
              <a:rPr sz="2200" b="1" spc="-5" dirty="0">
                <a:solidFill>
                  <a:srgbClr val="FF0000"/>
                </a:solidFill>
                <a:latin typeface="Arial"/>
                <a:cs typeface="Arial"/>
              </a:rPr>
              <a:t>cifi</a:t>
            </a:r>
            <a:r>
              <a:rPr sz="2200" b="1" spc="-15" dirty="0">
                <a:solidFill>
                  <a:srgbClr val="FF0000"/>
                </a:solidFill>
                <a:latin typeface="Arial"/>
                <a:cs typeface="Arial"/>
              </a:rPr>
              <a:t>c</a:t>
            </a:r>
            <a:r>
              <a:rPr sz="2200" b="1" spc="-5" dirty="0">
                <a:solidFill>
                  <a:srgbClr val="FF0000"/>
                </a:solidFill>
                <a:latin typeface="Arial"/>
                <a:cs typeface="Arial"/>
              </a:rPr>
              <a:t>a  </a:t>
            </a:r>
            <a:r>
              <a:rPr sz="2200" b="1" dirty="0">
                <a:solidFill>
                  <a:srgbClr val="FF0000"/>
                </a:solidFill>
                <a:latin typeface="Arial"/>
                <a:cs typeface="Arial"/>
              </a:rPr>
              <a:t>situazione</a:t>
            </a:r>
            <a:r>
              <a:rPr sz="2200" b="1" dirty="0">
                <a:latin typeface="Arial"/>
                <a:cs typeface="Arial"/>
              </a:rPr>
              <a:t>:</a:t>
            </a:r>
            <a:endParaRPr sz="2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27608" y="605687"/>
            <a:ext cx="8879205" cy="29521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41300" marR="8890" indent="-229235" algn="just">
              <a:lnSpc>
                <a:spcPct val="124700"/>
              </a:lnSpc>
              <a:spcBef>
                <a:spcPts val="105"/>
              </a:spcBef>
              <a:buClr>
                <a:srgbClr val="000000"/>
              </a:buClr>
              <a:buAutoNum type="alphaLcParenR"/>
              <a:tabLst>
                <a:tab pos="691515" algn="l"/>
              </a:tabLst>
            </a:pPr>
            <a:r>
              <a:rPr sz="2200" b="1" spc="-5" dirty="0">
                <a:solidFill>
                  <a:srgbClr val="FF0000"/>
                </a:solidFill>
                <a:latin typeface="Arial"/>
                <a:cs typeface="Arial"/>
              </a:rPr>
              <a:t>assegni di cura </a:t>
            </a:r>
            <a:r>
              <a:rPr sz="2200" b="1" spc="-5" dirty="0">
                <a:latin typeface="Arial"/>
                <a:cs typeface="Arial"/>
              </a:rPr>
              <a:t>alla famiglia per assumere operatori di sua </a:t>
            </a:r>
            <a:r>
              <a:rPr sz="2200" b="1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fiducia; ma </a:t>
            </a:r>
            <a:r>
              <a:rPr sz="2200" b="1" spc="-10" dirty="0">
                <a:latin typeface="Arial"/>
                <a:cs typeface="Arial"/>
              </a:rPr>
              <a:t>col </a:t>
            </a:r>
            <a:r>
              <a:rPr sz="2200" b="1" spc="-5" dirty="0">
                <a:latin typeface="Arial"/>
                <a:cs typeface="Arial"/>
              </a:rPr>
              <a:t>possibile uso di </a:t>
            </a:r>
            <a:r>
              <a:rPr sz="2200" b="1" dirty="0">
                <a:latin typeface="Arial"/>
                <a:cs typeface="Arial"/>
              </a:rPr>
              <a:t>una </a:t>
            </a:r>
            <a:r>
              <a:rPr sz="2200" b="1" spc="-5" dirty="0">
                <a:latin typeface="Arial"/>
                <a:cs typeface="Arial"/>
              </a:rPr>
              <a:t>piccola parte dell’assegno in </a:t>
            </a:r>
            <a:r>
              <a:rPr sz="2200" b="1" spc="-600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supporti per reperire i lavoratori e/o per gestire il rapporto di </a:t>
            </a:r>
            <a:r>
              <a:rPr sz="2200" b="1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lavoro (perché vi sono famiglie non in grado di gestire da sole </a:t>
            </a:r>
            <a:r>
              <a:rPr sz="2200" b="1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queste incombenze);</a:t>
            </a:r>
            <a:endParaRPr sz="2200">
              <a:latin typeface="Arial"/>
              <a:cs typeface="Arial"/>
            </a:endParaRPr>
          </a:p>
          <a:p>
            <a:pPr marL="241300" marR="5080" indent="-229235" algn="just">
              <a:lnSpc>
                <a:spcPct val="124500"/>
              </a:lnSpc>
              <a:spcBef>
                <a:spcPts val="5"/>
              </a:spcBef>
              <a:buClr>
                <a:srgbClr val="000000"/>
              </a:buClr>
              <a:buAutoNum type="alphaLcParenR"/>
              <a:tabLst>
                <a:tab pos="691515" algn="l"/>
              </a:tabLst>
            </a:pPr>
            <a:r>
              <a:rPr sz="2200" b="1" spc="-5" dirty="0">
                <a:solidFill>
                  <a:srgbClr val="FF0000"/>
                </a:solidFill>
                <a:latin typeface="Arial"/>
                <a:cs typeface="Arial"/>
              </a:rPr>
              <a:t>contributi</a:t>
            </a:r>
            <a:r>
              <a:rPr sz="2200" b="1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200" b="1" spc="-5" dirty="0">
                <a:solidFill>
                  <a:srgbClr val="FF0000"/>
                </a:solidFill>
                <a:latin typeface="Arial"/>
                <a:cs typeface="Arial"/>
              </a:rPr>
              <a:t>per</a:t>
            </a:r>
            <a:r>
              <a:rPr sz="2200" b="1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200" b="1" spc="-5" dirty="0">
                <a:solidFill>
                  <a:srgbClr val="FF0000"/>
                </a:solidFill>
                <a:latin typeface="Arial"/>
                <a:cs typeface="Arial"/>
              </a:rPr>
              <a:t>cure</a:t>
            </a:r>
            <a:r>
              <a:rPr sz="2200" b="1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200" b="1" spc="-5" dirty="0">
                <a:solidFill>
                  <a:srgbClr val="FF0000"/>
                </a:solidFill>
                <a:latin typeface="Arial"/>
                <a:cs typeface="Arial"/>
              </a:rPr>
              <a:t>familiari</a:t>
            </a:r>
            <a:r>
              <a:rPr sz="2200" b="1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svolte</a:t>
            </a:r>
            <a:r>
              <a:rPr sz="2200" b="1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da</a:t>
            </a:r>
            <a:r>
              <a:rPr sz="2200" b="1" dirty="0">
                <a:latin typeface="Arial"/>
                <a:cs typeface="Arial"/>
              </a:rPr>
              <a:t> </a:t>
            </a:r>
            <a:r>
              <a:rPr sz="2200" b="1" spc="-10" dirty="0">
                <a:latin typeface="Arial"/>
                <a:cs typeface="Arial"/>
              </a:rPr>
              <a:t>un</a:t>
            </a:r>
            <a:r>
              <a:rPr sz="2200" b="1" spc="-5" dirty="0">
                <a:latin typeface="Arial"/>
                <a:cs typeface="Arial"/>
              </a:rPr>
              <a:t> parente</a:t>
            </a:r>
            <a:r>
              <a:rPr sz="2200" b="1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o</a:t>
            </a:r>
            <a:r>
              <a:rPr sz="2200" b="1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un </a:t>
            </a:r>
            <a:r>
              <a:rPr sz="2200" b="1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componente</a:t>
            </a:r>
            <a:r>
              <a:rPr sz="2200" b="1" spc="-10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del</a:t>
            </a:r>
            <a:r>
              <a:rPr sz="2200" b="1" spc="5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nucleo</a:t>
            </a:r>
            <a:r>
              <a:rPr sz="2200" b="1" spc="5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familiare;</a:t>
            </a:r>
            <a:endParaRPr sz="22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27608" y="3531895"/>
            <a:ext cx="289560" cy="861060"/>
          </a:xfrm>
          <a:prstGeom prst="rect">
            <a:avLst/>
          </a:prstGeom>
        </p:spPr>
        <p:txBody>
          <a:bodyPr vert="horz" wrap="square" lIns="0" tIns="9525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50"/>
              </a:spcBef>
            </a:pPr>
            <a:r>
              <a:rPr sz="2200" b="1" spc="-5" dirty="0">
                <a:latin typeface="Arial"/>
                <a:cs typeface="Arial"/>
              </a:rPr>
              <a:t>c)</a:t>
            </a:r>
            <a:endParaRPr sz="2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650"/>
              </a:spcBef>
            </a:pPr>
            <a:r>
              <a:rPr sz="2200" b="1" spc="-5" dirty="0">
                <a:latin typeface="Arial"/>
                <a:cs typeface="Arial"/>
              </a:rPr>
              <a:t>d)</a:t>
            </a:r>
            <a:endParaRPr sz="22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606041" y="3531895"/>
            <a:ext cx="8199755" cy="861060"/>
          </a:xfrm>
          <a:prstGeom prst="rect">
            <a:avLst/>
          </a:prstGeom>
        </p:spPr>
        <p:txBody>
          <a:bodyPr vert="horz" wrap="square" lIns="0" tIns="9525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50"/>
              </a:spcBef>
            </a:pPr>
            <a:r>
              <a:rPr sz="2200" b="1" spc="-5" dirty="0">
                <a:solidFill>
                  <a:srgbClr val="FF0000"/>
                </a:solidFill>
                <a:latin typeface="Arial"/>
                <a:cs typeface="Arial"/>
              </a:rPr>
              <a:t>affidamento</a:t>
            </a:r>
            <a:r>
              <a:rPr sz="2200" b="1" spc="1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200" b="1" spc="-5" dirty="0">
                <a:solidFill>
                  <a:srgbClr val="FF0000"/>
                </a:solidFill>
                <a:latin typeface="Arial"/>
                <a:cs typeface="Arial"/>
              </a:rPr>
              <a:t>a</a:t>
            </a:r>
            <a:r>
              <a:rPr sz="2200" b="1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200" b="1" spc="-5" dirty="0">
                <a:solidFill>
                  <a:srgbClr val="FF0000"/>
                </a:solidFill>
                <a:latin typeface="Arial"/>
                <a:cs typeface="Arial"/>
              </a:rPr>
              <a:t>volontari</a:t>
            </a:r>
            <a:r>
              <a:rPr sz="2200" b="1" spc="2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con</a:t>
            </a:r>
            <a:r>
              <a:rPr sz="2200" b="1" spc="10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rimborso</a:t>
            </a:r>
            <a:r>
              <a:rPr sz="2200" b="1" spc="5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di</a:t>
            </a:r>
            <a:r>
              <a:rPr sz="2200" b="1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loro</a:t>
            </a:r>
            <a:r>
              <a:rPr sz="2200" b="1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spese;</a:t>
            </a:r>
            <a:endParaRPr sz="2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650"/>
              </a:spcBef>
            </a:pPr>
            <a:r>
              <a:rPr sz="2200" b="1" spc="-5" dirty="0">
                <a:solidFill>
                  <a:srgbClr val="FF0000"/>
                </a:solidFill>
                <a:latin typeface="Arial"/>
                <a:cs typeface="Arial"/>
              </a:rPr>
              <a:t>buoni</a:t>
            </a:r>
            <a:r>
              <a:rPr sz="2200" b="1" spc="1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200" b="1" spc="-5" dirty="0">
                <a:solidFill>
                  <a:srgbClr val="FF0000"/>
                </a:solidFill>
                <a:latin typeface="Arial"/>
                <a:cs typeface="Arial"/>
              </a:rPr>
              <a:t>servizio</a:t>
            </a:r>
            <a:r>
              <a:rPr sz="2200" b="1" spc="2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per</a:t>
            </a:r>
            <a:r>
              <a:rPr sz="2200" b="1" spc="15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ricevere</a:t>
            </a:r>
            <a:r>
              <a:rPr sz="2200" b="1" spc="15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da</a:t>
            </a:r>
            <a:r>
              <a:rPr sz="2200" b="1" spc="15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fornitori</a:t>
            </a:r>
            <a:r>
              <a:rPr sz="2200" b="1" spc="10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accreditati</a:t>
            </a:r>
            <a:r>
              <a:rPr sz="2200" b="1" spc="40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dal</a:t>
            </a:r>
            <a:r>
              <a:rPr sz="2200" b="1" spc="15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sistema</a:t>
            </a:r>
            <a:endParaRPr sz="22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27608" y="4367555"/>
            <a:ext cx="8877300" cy="21139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1300" marR="5080" algn="just">
              <a:lnSpc>
                <a:spcPct val="124500"/>
              </a:lnSpc>
              <a:spcBef>
                <a:spcPts val="100"/>
              </a:spcBef>
            </a:pPr>
            <a:r>
              <a:rPr sz="2200" b="1" spc="-5" dirty="0">
                <a:latin typeface="Arial"/>
                <a:cs typeface="Arial"/>
              </a:rPr>
              <a:t>pubblico operatori (anche assistenti familiari) e/o</a:t>
            </a:r>
            <a:r>
              <a:rPr sz="2200" b="1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pacchetti di </a:t>
            </a:r>
            <a:r>
              <a:rPr sz="2200" b="1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altre</a:t>
            </a:r>
            <a:r>
              <a:rPr sz="2200" b="1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prestazioni</a:t>
            </a:r>
            <a:r>
              <a:rPr sz="2200" b="1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(pasti</a:t>
            </a:r>
            <a:r>
              <a:rPr sz="2200" b="1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a</a:t>
            </a:r>
            <a:r>
              <a:rPr sz="2200" b="1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domicilio,</a:t>
            </a:r>
            <a:r>
              <a:rPr sz="2200" b="1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telesoccorso,</a:t>
            </a:r>
            <a:r>
              <a:rPr sz="2200" b="1" dirty="0">
                <a:latin typeface="Arial"/>
                <a:cs typeface="Arial"/>
              </a:rPr>
              <a:t> ricoveri</a:t>
            </a:r>
            <a:r>
              <a:rPr sz="2200" b="1" spc="5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di </a:t>
            </a:r>
            <a:r>
              <a:rPr sz="2200" b="1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sollievo, piccole</a:t>
            </a:r>
            <a:r>
              <a:rPr sz="2200" b="1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manutenzioni).</a:t>
            </a:r>
            <a:endParaRPr sz="2200">
              <a:latin typeface="Arial"/>
              <a:cs typeface="Arial"/>
            </a:endParaRPr>
          </a:p>
          <a:p>
            <a:pPr marL="241300" marR="8255" indent="-229235" algn="just">
              <a:lnSpc>
                <a:spcPct val="124500"/>
              </a:lnSpc>
              <a:spcBef>
                <a:spcPts val="5"/>
              </a:spcBef>
            </a:pPr>
            <a:r>
              <a:rPr sz="2200" b="1" spc="-5" dirty="0">
                <a:latin typeface="Arial"/>
                <a:cs typeface="Arial"/>
              </a:rPr>
              <a:t>e)</a:t>
            </a:r>
            <a:r>
              <a:rPr sz="2200" b="1" dirty="0">
                <a:latin typeface="Arial"/>
                <a:cs typeface="Arial"/>
              </a:rPr>
              <a:t> </a:t>
            </a:r>
            <a:r>
              <a:rPr sz="2200" b="1" spc="-5" dirty="0">
                <a:solidFill>
                  <a:srgbClr val="FF0000"/>
                </a:solidFill>
                <a:latin typeface="Arial"/>
                <a:cs typeface="Arial"/>
              </a:rPr>
              <a:t>assistenza di operatori pubblici, o di imprese affidatarie o </a:t>
            </a:r>
            <a:r>
              <a:rPr sz="2200" b="1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200" b="1" spc="-5" dirty="0">
                <a:solidFill>
                  <a:srgbClr val="FF0000"/>
                </a:solidFill>
                <a:latin typeface="Arial"/>
                <a:cs typeface="Arial"/>
              </a:rPr>
              <a:t>concessionarie.</a:t>
            </a:r>
            <a:endParaRPr sz="2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06627" y="605687"/>
            <a:ext cx="9100185" cy="54749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8255" algn="just">
              <a:lnSpc>
                <a:spcPct val="124800"/>
              </a:lnSpc>
              <a:spcBef>
                <a:spcPts val="105"/>
              </a:spcBef>
            </a:pPr>
            <a:r>
              <a:rPr sz="2200" b="1" spc="-5" dirty="0">
                <a:latin typeface="Arial"/>
                <a:cs typeface="Arial"/>
              </a:rPr>
              <a:t>L’esperienza dimostra come poter scegliere tra diverse modalità di </a:t>
            </a:r>
            <a:r>
              <a:rPr sz="2200" b="1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assistenza usando il budget sia </a:t>
            </a:r>
            <a:r>
              <a:rPr sz="2200" b="1" spc="-5" dirty="0">
                <a:solidFill>
                  <a:srgbClr val="FF0000"/>
                </a:solidFill>
                <a:latin typeface="Arial"/>
                <a:cs typeface="Arial"/>
              </a:rPr>
              <a:t>cruciale per un progetto davvero </a:t>
            </a:r>
            <a:r>
              <a:rPr sz="2200" b="1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200" b="1" spc="-5" dirty="0">
                <a:solidFill>
                  <a:srgbClr val="FF0000"/>
                </a:solidFill>
                <a:latin typeface="Arial"/>
                <a:cs typeface="Arial"/>
              </a:rPr>
              <a:t>personalizzato</a:t>
            </a:r>
            <a:endParaRPr sz="22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2850">
              <a:latin typeface="Arial"/>
              <a:cs typeface="Arial"/>
            </a:endParaRPr>
          </a:p>
          <a:p>
            <a:pPr marL="12700" marR="5080" algn="just">
              <a:lnSpc>
                <a:spcPct val="124600"/>
              </a:lnSpc>
            </a:pPr>
            <a:r>
              <a:rPr sz="2200" b="1" spc="-5" dirty="0">
                <a:solidFill>
                  <a:srgbClr val="FF0000"/>
                </a:solidFill>
                <a:latin typeface="Arial"/>
                <a:cs typeface="Arial"/>
              </a:rPr>
              <a:t>Occorre inoltre ricomporre il welfare: non </a:t>
            </a:r>
            <a:r>
              <a:rPr sz="2200" b="1" spc="-10" dirty="0">
                <a:solidFill>
                  <a:srgbClr val="FF0000"/>
                </a:solidFill>
                <a:latin typeface="Arial"/>
                <a:cs typeface="Arial"/>
              </a:rPr>
              <a:t>ha </a:t>
            </a:r>
            <a:r>
              <a:rPr sz="2200" b="1" spc="-5" dirty="0">
                <a:solidFill>
                  <a:srgbClr val="FF0000"/>
                </a:solidFill>
                <a:latin typeface="Arial"/>
                <a:cs typeface="Arial"/>
              </a:rPr>
              <a:t>senso proseguire nel </a:t>
            </a:r>
            <a:r>
              <a:rPr sz="2200" b="1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200" b="1" spc="-5" dirty="0">
                <a:solidFill>
                  <a:srgbClr val="FF0000"/>
                </a:solidFill>
                <a:latin typeface="Arial"/>
                <a:cs typeface="Arial"/>
              </a:rPr>
              <a:t>perverso</a:t>
            </a:r>
            <a:r>
              <a:rPr sz="2200" b="1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200" b="1" spc="-5" dirty="0">
                <a:solidFill>
                  <a:srgbClr val="FF0000"/>
                </a:solidFill>
                <a:latin typeface="Arial"/>
                <a:cs typeface="Arial"/>
              </a:rPr>
              <a:t>meccanismo</a:t>
            </a:r>
            <a:r>
              <a:rPr sz="2200" b="1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200" b="1" spc="-5" dirty="0">
                <a:solidFill>
                  <a:srgbClr val="FF0000"/>
                </a:solidFill>
                <a:latin typeface="Arial"/>
                <a:cs typeface="Arial"/>
              </a:rPr>
              <a:t>attuale</a:t>
            </a:r>
            <a:r>
              <a:rPr sz="2200" b="1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200" b="1" spc="-5" dirty="0">
                <a:solidFill>
                  <a:srgbClr val="FF0000"/>
                </a:solidFill>
                <a:latin typeface="Arial"/>
                <a:cs typeface="Arial"/>
              </a:rPr>
              <a:t>che</a:t>
            </a:r>
            <a:r>
              <a:rPr sz="2200" b="1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200" b="1" spc="-5" dirty="0">
                <a:solidFill>
                  <a:srgbClr val="FF0000"/>
                </a:solidFill>
                <a:latin typeface="Arial"/>
                <a:cs typeface="Arial"/>
              </a:rPr>
              <a:t>costringe</a:t>
            </a:r>
            <a:r>
              <a:rPr sz="2200" b="1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200" b="1" spc="-5" dirty="0">
                <a:solidFill>
                  <a:srgbClr val="FF0000"/>
                </a:solidFill>
                <a:latin typeface="Arial"/>
                <a:cs typeface="Arial"/>
              </a:rPr>
              <a:t>i</a:t>
            </a:r>
            <a:r>
              <a:rPr sz="2200" b="1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200" b="1" spc="-5" dirty="0">
                <a:solidFill>
                  <a:srgbClr val="FF0000"/>
                </a:solidFill>
                <a:latin typeface="Arial"/>
                <a:cs typeface="Arial"/>
              </a:rPr>
              <a:t>cittadini</a:t>
            </a:r>
            <a:r>
              <a:rPr sz="2200" b="1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200" b="1" spc="-5" dirty="0">
                <a:solidFill>
                  <a:srgbClr val="FF0000"/>
                </a:solidFill>
                <a:latin typeface="Arial"/>
                <a:cs typeface="Arial"/>
              </a:rPr>
              <a:t>deboli</a:t>
            </a:r>
            <a:r>
              <a:rPr sz="2200" b="1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200" b="1" spc="-5" dirty="0">
                <a:solidFill>
                  <a:srgbClr val="FF0000"/>
                </a:solidFill>
                <a:latin typeface="Arial"/>
                <a:cs typeface="Arial"/>
              </a:rPr>
              <a:t>a </a:t>
            </a:r>
            <a:r>
              <a:rPr sz="2200" b="1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200" b="1" spc="-5" dirty="0">
                <a:solidFill>
                  <a:srgbClr val="FF0000"/>
                </a:solidFill>
                <a:latin typeface="Arial"/>
                <a:cs typeface="Arial"/>
              </a:rPr>
              <a:t>peregrinare</a:t>
            </a:r>
            <a:r>
              <a:rPr sz="2200" b="1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200" b="1" spc="-5" dirty="0">
                <a:solidFill>
                  <a:srgbClr val="FF0000"/>
                </a:solidFill>
                <a:latin typeface="Arial"/>
                <a:cs typeface="Arial"/>
              </a:rPr>
              <a:t>tra</a:t>
            </a:r>
            <a:r>
              <a:rPr sz="2200" b="1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200" b="1" spc="-5" dirty="0">
                <a:solidFill>
                  <a:srgbClr val="FF0000"/>
                </a:solidFill>
                <a:latin typeface="Arial"/>
                <a:cs typeface="Arial"/>
              </a:rPr>
              <a:t>diversi</a:t>
            </a:r>
            <a:r>
              <a:rPr sz="2200" b="1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200" b="1" spc="-5" dirty="0">
                <a:solidFill>
                  <a:srgbClr val="FF0000"/>
                </a:solidFill>
                <a:latin typeface="Arial"/>
                <a:cs typeface="Arial"/>
              </a:rPr>
              <a:t>separati</a:t>
            </a:r>
            <a:r>
              <a:rPr sz="2200" b="1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200" b="1" spc="-5" dirty="0">
                <a:solidFill>
                  <a:srgbClr val="FF0000"/>
                </a:solidFill>
                <a:latin typeface="Arial"/>
                <a:cs typeface="Arial"/>
              </a:rPr>
              <a:t>accessi</a:t>
            </a:r>
            <a:r>
              <a:rPr sz="2200" b="1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200" b="1" spc="-5" dirty="0">
                <a:solidFill>
                  <a:srgbClr val="FF0000"/>
                </a:solidFill>
                <a:latin typeface="Arial"/>
                <a:cs typeface="Arial"/>
              </a:rPr>
              <a:t>ad</a:t>
            </a:r>
            <a:r>
              <a:rPr sz="2200" b="1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200" b="1" spc="-5" dirty="0">
                <a:solidFill>
                  <a:srgbClr val="FF0000"/>
                </a:solidFill>
                <a:latin typeface="Arial"/>
                <a:cs typeface="Arial"/>
              </a:rPr>
              <a:t>interventi</a:t>
            </a:r>
            <a:r>
              <a:rPr sz="2200" b="1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(per</a:t>
            </a:r>
            <a:r>
              <a:rPr sz="2200" b="1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di</a:t>
            </a:r>
            <a:r>
              <a:rPr sz="2200" b="1" dirty="0">
                <a:latin typeface="Arial"/>
                <a:cs typeface="Arial"/>
              </a:rPr>
              <a:t> più </a:t>
            </a:r>
            <a:r>
              <a:rPr sz="2200" b="1" spc="-600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spesso </a:t>
            </a:r>
            <a:r>
              <a:rPr sz="2200" b="1" spc="-10" dirty="0">
                <a:latin typeface="Arial"/>
                <a:cs typeface="Arial"/>
              </a:rPr>
              <a:t>con </a:t>
            </a:r>
            <a:r>
              <a:rPr sz="2200" b="1" spc="-5" dirty="0">
                <a:latin typeface="Arial"/>
                <a:cs typeface="Arial"/>
              </a:rPr>
              <a:t>scadenze ad hoc previste </a:t>
            </a:r>
            <a:r>
              <a:rPr sz="2200" b="1" spc="-10" dirty="0">
                <a:latin typeface="Arial"/>
                <a:cs typeface="Arial"/>
              </a:rPr>
              <a:t>entro </a:t>
            </a:r>
            <a:r>
              <a:rPr sz="2200" b="1" spc="-5" dirty="0">
                <a:latin typeface="Arial"/>
                <a:cs typeface="Arial"/>
              </a:rPr>
              <a:t>bandi, e </a:t>
            </a:r>
            <a:r>
              <a:rPr sz="2200" b="1" spc="-10" dirty="0">
                <a:latin typeface="Arial"/>
                <a:cs typeface="Arial"/>
              </a:rPr>
              <a:t>vincolati all’uso </a:t>
            </a:r>
            <a:r>
              <a:rPr sz="2200" b="1" spc="-600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dello</a:t>
            </a:r>
            <a:r>
              <a:rPr sz="2200" b="1" spc="-10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SPID),</a:t>
            </a:r>
            <a:r>
              <a:rPr sz="2200" b="1" spc="10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come</a:t>
            </a:r>
            <a:r>
              <a:rPr sz="2200" b="1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ad</a:t>
            </a:r>
            <a:r>
              <a:rPr sz="2200" b="1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esempio:</a:t>
            </a:r>
            <a:endParaRPr sz="2200">
              <a:latin typeface="Arial"/>
              <a:cs typeface="Arial"/>
            </a:endParaRPr>
          </a:p>
          <a:p>
            <a:pPr marL="241300" indent="-228600">
              <a:lnSpc>
                <a:spcPct val="100000"/>
              </a:lnSpc>
              <a:spcBef>
                <a:spcPts val="685"/>
              </a:spcBef>
              <a:buFont typeface="Calibri"/>
              <a:buChar char="-"/>
              <a:tabLst>
                <a:tab pos="240665" algn="l"/>
                <a:tab pos="241300" algn="l"/>
              </a:tabLst>
            </a:pPr>
            <a:r>
              <a:rPr sz="2200" b="1" spc="-5" dirty="0">
                <a:latin typeface="Arial"/>
                <a:cs typeface="Arial"/>
              </a:rPr>
              <a:t>I bandi</a:t>
            </a:r>
            <a:r>
              <a:rPr sz="2200" b="1" spc="5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locali</a:t>
            </a:r>
            <a:r>
              <a:rPr sz="2200" b="1" spc="5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per</a:t>
            </a:r>
            <a:r>
              <a:rPr sz="2200" b="1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i</a:t>
            </a:r>
            <a:r>
              <a:rPr sz="2200" b="1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contributi</a:t>
            </a:r>
            <a:r>
              <a:rPr sz="2200" b="1" spc="5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per</a:t>
            </a:r>
            <a:r>
              <a:rPr sz="2200" b="1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i</a:t>
            </a:r>
            <a:r>
              <a:rPr sz="2200" b="1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care giver</a:t>
            </a:r>
            <a:endParaRPr sz="2200">
              <a:latin typeface="Arial"/>
              <a:cs typeface="Arial"/>
            </a:endParaRPr>
          </a:p>
          <a:p>
            <a:pPr marL="241300" indent="-228600">
              <a:lnSpc>
                <a:spcPct val="100000"/>
              </a:lnSpc>
              <a:spcBef>
                <a:spcPts val="685"/>
              </a:spcBef>
              <a:buFont typeface="Calibri"/>
              <a:buChar char="-"/>
              <a:tabLst>
                <a:tab pos="240665" algn="l"/>
                <a:tab pos="241300" algn="l"/>
              </a:tabLst>
            </a:pPr>
            <a:r>
              <a:rPr sz="2200" b="1" spc="-5" dirty="0">
                <a:latin typeface="Arial"/>
                <a:cs typeface="Arial"/>
              </a:rPr>
              <a:t>Possibili erogazioni</a:t>
            </a:r>
            <a:r>
              <a:rPr sz="2200" b="1" spc="5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regionali</a:t>
            </a:r>
            <a:r>
              <a:rPr sz="2200" b="1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ad</a:t>
            </a:r>
            <a:r>
              <a:rPr sz="2200" b="1" spc="5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hoc</a:t>
            </a:r>
            <a:endParaRPr sz="2200">
              <a:latin typeface="Arial"/>
              <a:cs typeface="Arial"/>
            </a:endParaRPr>
          </a:p>
          <a:p>
            <a:pPr marL="241300" indent="-228600">
              <a:lnSpc>
                <a:spcPct val="100000"/>
              </a:lnSpc>
              <a:spcBef>
                <a:spcPts val="670"/>
              </a:spcBef>
              <a:buFont typeface="Calibri"/>
              <a:buChar char="-"/>
              <a:tabLst>
                <a:tab pos="240665" algn="l"/>
                <a:tab pos="241300" algn="l"/>
              </a:tabLst>
            </a:pPr>
            <a:r>
              <a:rPr sz="2200" b="1" spc="-10" dirty="0">
                <a:latin typeface="Arial"/>
                <a:cs typeface="Arial"/>
              </a:rPr>
              <a:t>Home Care</a:t>
            </a:r>
            <a:r>
              <a:rPr sz="2200" b="1" spc="5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Premium</a:t>
            </a:r>
            <a:r>
              <a:rPr sz="2200" b="1" spc="-10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dell’INPS</a:t>
            </a:r>
            <a:endParaRPr sz="2200">
              <a:latin typeface="Arial"/>
              <a:cs typeface="Arial"/>
            </a:endParaRPr>
          </a:p>
          <a:p>
            <a:pPr marL="241300" indent="-228600">
              <a:lnSpc>
                <a:spcPct val="100000"/>
              </a:lnSpc>
              <a:spcBef>
                <a:spcPts val="690"/>
              </a:spcBef>
              <a:buFont typeface="Calibri"/>
              <a:buChar char="-"/>
              <a:tabLst>
                <a:tab pos="240665" algn="l"/>
                <a:tab pos="241300" algn="l"/>
              </a:tabLst>
            </a:pPr>
            <a:r>
              <a:rPr sz="2200" b="1" spc="-5" dirty="0">
                <a:latin typeface="Arial"/>
                <a:cs typeface="Arial"/>
              </a:rPr>
              <a:t>Indennità</a:t>
            </a:r>
            <a:r>
              <a:rPr sz="2200" b="1" spc="-10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di accompagnamento</a:t>
            </a:r>
            <a:endParaRPr sz="2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81227" y="605687"/>
            <a:ext cx="9150350" cy="169926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8100" marR="30480" algn="just">
              <a:lnSpc>
                <a:spcPct val="124700"/>
              </a:lnSpc>
              <a:spcBef>
                <a:spcPts val="105"/>
              </a:spcBef>
            </a:pPr>
            <a:r>
              <a:rPr spc="-5" dirty="0"/>
              <a:t>Bisogna invece poter offrire tutto entro il budget di cura/progetto, e </a:t>
            </a:r>
            <a:r>
              <a:rPr dirty="0"/>
              <a:t> </a:t>
            </a:r>
            <a:r>
              <a:rPr spc="-5" dirty="0"/>
              <a:t>usare tutto (e nello stesso momento) per fare il piano </a:t>
            </a:r>
            <a:r>
              <a:rPr spc="-10" dirty="0"/>
              <a:t>di </a:t>
            </a:r>
            <a:r>
              <a:rPr spc="-5" dirty="0"/>
              <a:t>assistenza. </a:t>
            </a:r>
            <a:r>
              <a:rPr dirty="0"/>
              <a:t> </a:t>
            </a:r>
            <a:r>
              <a:rPr spc="-5" dirty="0"/>
              <a:t>E la famiglia deve poterlo fare con un unico interlocutore che utilizzi </a:t>
            </a:r>
            <a:r>
              <a:rPr spc="-600" dirty="0"/>
              <a:t> </a:t>
            </a:r>
            <a:r>
              <a:rPr spc="-5" dirty="0"/>
              <a:t>tutte</a:t>
            </a:r>
            <a:r>
              <a:rPr spc="5" dirty="0"/>
              <a:t> </a:t>
            </a:r>
            <a:r>
              <a:rPr spc="-5" dirty="0"/>
              <a:t>le</a:t>
            </a:r>
            <a:r>
              <a:rPr spc="5" dirty="0"/>
              <a:t> </a:t>
            </a:r>
            <a:r>
              <a:rPr dirty="0"/>
              <a:t>risorse, </a:t>
            </a:r>
            <a:r>
              <a:rPr spc="-5" dirty="0"/>
              <a:t>senza</a:t>
            </a:r>
            <a:r>
              <a:rPr dirty="0"/>
              <a:t> </a:t>
            </a:r>
            <a:r>
              <a:rPr spc="-5" dirty="0"/>
              <a:t>dover</a:t>
            </a:r>
            <a:r>
              <a:rPr dirty="0"/>
              <a:t> </a:t>
            </a:r>
            <a:r>
              <a:rPr spc="-5" dirty="0"/>
              <a:t>peregrinare</a:t>
            </a:r>
            <a:r>
              <a:rPr dirty="0"/>
              <a:t> </a:t>
            </a:r>
            <a:r>
              <a:rPr spc="-5" dirty="0"/>
              <a:t>tra</a:t>
            </a:r>
            <a:r>
              <a:rPr spc="15" dirty="0"/>
              <a:t> </a:t>
            </a:r>
            <a:r>
              <a:rPr spc="-5" dirty="0"/>
              <a:t>diversi</a:t>
            </a:r>
            <a:r>
              <a:rPr spc="5" dirty="0"/>
              <a:t> </a:t>
            </a:r>
            <a:r>
              <a:rPr spc="-5" dirty="0"/>
              <a:t>servizi</a:t>
            </a:r>
            <a:r>
              <a:rPr dirty="0"/>
              <a:t> </a:t>
            </a:r>
            <a:r>
              <a:rPr spc="-5" dirty="0"/>
              <a:t>e</a:t>
            </a:r>
            <a:r>
              <a:rPr spc="5" dirty="0"/>
              <a:t> </a:t>
            </a:r>
            <a:r>
              <a:rPr spc="-5" dirty="0"/>
              <a:t>sedi</a:t>
            </a:r>
            <a:r>
              <a:rPr spc="40" dirty="0"/>
              <a:t> </a:t>
            </a:r>
            <a:r>
              <a:rPr sz="2175" baseline="28735" dirty="0">
                <a:solidFill>
                  <a:srgbClr val="000000"/>
                </a:solidFill>
                <a:hlinkClick r:id="rId2" action="ppaction://hlinksldjump"/>
              </a:rPr>
              <a:t>1</a:t>
            </a:r>
            <a:endParaRPr sz="2175" baseline="28735"/>
          </a:p>
        </p:txBody>
      </p:sp>
      <p:sp>
        <p:nvSpPr>
          <p:cNvPr id="3" name="object 3"/>
          <p:cNvSpPr txBox="1"/>
          <p:nvPr/>
        </p:nvSpPr>
        <p:spPr>
          <a:xfrm>
            <a:off x="706627" y="2696997"/>
            <a:ext cx="9095105" cy="29489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46100" marR="5080" indent="-457834">
              <a:lnSpc>
                <a:spcPct val="124500"/>
              </a:lnSpc>
              <a:spcBef>
                <a:spcPts val="100"/>
              </a:spcBef>
              <a:tabLst>
                <a:tab pos="911860" algn="l"/>
                <a:tab pos="3398520" algn="l"/>
                <a:tab pos="6188075" algn="l"/>
                <a:tab pos="6937375" algn="l"/>
                <a:tab pos="8462010" algn="l"/>
              </a:tabLst>
            </a:pPr>
            <a:r>
              <a:rPr sz="2200" b="1" spc="-5" dirty="0">
                <a:solidFill>
                  <a:srgbClr val="00AFEF"/>
                </a:solidFill>
                <a:latin typeface="Arial"/>
                <a:cs typeface="Arial"/>
              </a:rPr>
              <a:t>1.2)	L’ASSIS</a:t>
            </a:r>
            <a:r>
              <a:rPr sz="2200" b="1" spc="5" dirty="0">
                <a:solidFill>
                  <a:srgbClr val="00AFEF"/>
                </a:solidFill>
                <a:latin typeface="Arial"/>
                <a:cs typeface="Arial"/>
              </a:rPr>
              <a:t>T</a:t>
            </a:r>
            <a:r>
              <a:rPr sz="2200" b="1" spc="-5" dirty="0">
                <a:solidFill>
                  <a:srgbClr val="00AFEF"/>
                </a:solidFill>
                <a:latin typeface="Arial"/>
                <a:cs typeface="Arial"/>
              </a:rPr>
              <a:t>ENZA</a:t>
            </a:r>
            <a:r>
              <a:rPr sz="2200" b="1" dirty="0">
                <a:solidFill>
                  <a:srgbClr val="00AFEF"/>
                </a:solidFill>
                <a:latin typeface="Arial"/>
                <a:cs typeface="Arial"/>
              </a:rPr>
              <a:t>	D</a:t>
            </a:r>
            <a:r>
              <a:rPr sz="2200" b="1" spc="-5" dirty="0">
                <a:solidFill>
                  <a:srgbClr val="00AFEF"/>
                </a:solidFill>
                <a:latin typeface="Arial"/>
                <a:cs typeface="Arial"/>
              </a:rPr>
              <a:t>OMICILIARE</a:t>
            </a:r>
            <a:r>
              <a:rPr sz="2200" b="1" dirty="0">
                <a:solidFill>
                  <a:srgbClr val="00AFEF"/>
                </a:solidFill>
                <a:latin typeface="Arial"/>
                <a:cs typeface="Arial"/>
              </a:rPr>
              <a:t>	</a:t>
            </a:r>
            <a:r>
              <a:rPr sz="2200" b="1" spc="-10" dirty="0">
                <a:solidFill>
                  <a:srgbClr val="00AFEF"/>
                </a:solidFill>
                <a:latin typeface="Arial"/>
                <a:cs typeface="Arial"/>
              </a:rPr>
              <a:t>A</a:t>
            </a:r>
            <a:r>
              <a:rPr sz="2200" b="1" spc="-5" dirty="0">
                <a:solidFill>
                  <a:srgbClr val="00AFEF"/>
                </a:solidFill>
                <a:latin typeface="Arial"/>
                <a:cs typeface="Arial"/>
              </a:rPr>
              <a:t>I</a:t>
            </a:r>
            <a:r>
              <a:rPr sz="2200" b="1" dirty="0">
                <a:solidFill>
                  <a:srgbClr val="00AFEF"/>
                </a:solidFill>
                <a:latin typeface="Arial"/>
                <a:cs typeface="Arial"/>
              </a:rPr>
              <a:t>	</a:t>
            </a:r>
            <a:r>
              <a:rPr sz="2200" b="1" spc="-5" dirty="0">
                <a:solidFill>
                  <a:srgbClr val="00AFEF"/>
                </a:solidFill>
                <a:latin typeface="Arial"/>
                <a:cs typeface="Arial"/>
              </a:rPr>
              <a:t>M</a:t>
            </a:r>
            <a:r>
              <a:rPr sz="2200" b="1" spc="-10" dirty="0">
                <a:solidFill>
                  <a:srgbClr val="00AFEF"/>
                </a:solidFill>
                <a:latin typeface="Arial"/>
                <a:cs typeface="Arial"/>
              </a:rPr>
              <a:t>ALA</a:t>
            </a:r>
            <a:r>
              <a:rPr sz="2200" b="1" spc="5" dirty="0">
                <a:solidFill>
                  <a:srgbClr val="00AFEF"/>
                </a:solidFill>
                <a:latin typeface="Arial"/>
                <a:cs typeface="Arial"/>
              </a:rPr>
              <a:t>T</a:t>
            </a:r>
            <a:r>
              <a:rPr sz="2200" b="1" spc="-5" dirty="0">
                <a:solidFill>
                  <a:srgbClr val="00AFEF"/>
                </a:solidFill>
                <a:latin typeface="Arial"/>
                <a:cs typeface="Arial"/>
              </a:rPr>
              <a:t>I</a:t>
            </a:r>
            <a:r>
              <a:rPr sz="2200" b="1" dirty="0">
                <a:solidFill>
                  <a:srgbClr val="00AFEF"/>
                </a:solidFill>
                <a:latin typeface="Arial"/>
                <a:cs typeface="Arial"/>
              </a:rPr>
              <a:t>	</a:t>
            </a:r>
            <a:r>
              <a:rPr sz="2200" b="1" spc="-10" dirty="0">
                <a:solidFill>
                  <a:srgbClr val="00AFEF"/>
                </a:solidFill>
                <a:latin typeface="Arial"/>
                <a:cs typeface="Arial"/>
              </a:rPr>
              <a:t>NON  </a:t>
            </a:r>
            <a:r>
              <a:rPr sz="2200" b="1" spc="-5" dirty="0">
                <a:solidFill>
                  <a:srgbClr val="00AFEF"/>
                </a:solidFill>
                <a:latin typeface="Arial"/>
                <a:cs typeface="Arial"/>
              </a:rPr>
              <a:t>AUTOSUFFICIENTI</a:t>
            </a:r>
            <a:r>
              <a:rPr sz="2200" b="1" spc="-40" dirty="0">
                <a:solidFill>
                  <a:srgbClr val="00AFEF"/>
                </a:solidFill>
                <a:latin typeface="Arial"/>
                <a:cs typeface="Arial"/>
              </a:rPr>
              <a:t> </a:t>
            </a:r>
            <a:r>
              <a:rPr sz="2200" b="1" spc="-5" dirty="0">
                <a:solidFill>
                  <a:srgbClr val="00AFEF"/>
                </a:solidFill>
                <a:latin typeface="Arial"/>
                <a:cs typeface="Arial"/>
              </a:rPr>
              <a:t>DEVE</a:t>
            </a:r>
            <a:r>
              <a:rPr sz="2200" b="1" spc="-50" dirty="0">
                <a:solidFill>
                  <a:srgbClr val="00AFEF"/>
                </a:solidFill>
                <a:latin typeface="Arial"/>
                <a:cs typeface="Arial"/>
              </a:rPr>
              <a:t> </a:t>
            </a:r>
            <a:r>
              <a:rPr sz="2200" b="1" spc="-5" dirty="0">
                <a:solidFill>
                  <a:srgbClr val="00AFEF"/>
                </a:solidFill>
                <a:latin typeface="Arial"/>
                <a:cs typeface="Arial"/>
              </a:rPr>
              <a:t>INCLUDERE</a:t>
            </a:r>
            <a:r>
              <a:rPr sz="2200" b="1" spc="-45" dirty="0">
                <a:solidFill>
                  <a:srgbClr val="00AFEF"/>
                </a:solidFill>
                <a:latin typeface="Arial"/>
                <a:cs typeface="Arial"/>
              </a:rPr>
              <a:t> </a:t>
            </a:r>
            <a:r>
              <a:rPr sz="2200" b="1" spc="-5" dirty="0">
                <a:solidFill>
                  <a:srgbClr val="00AFEF"/>
                </a:solidFill>
                <a:latin typeface="Arial"/>
                <a:cs typeface="Arial"/>
              </a:rPr>
              <a:t>RUOLI</a:t>
            </a:r>
            <a:r>
              <a:rPr sz="2200" b="1" spc="-40" dirty="0">
                <a:solidFill>
                  <a:srgbClr val="00AFEF"/>
                </a:solidFill>
                <a:latin typeface="Arial"/>
                <a:cs typeface="Arial"/>
              </a:rPr>
              <a:t> </a:t>
            </a:r>
            <a:r>
              <a:rPr sz="2200" b="1" spc="-5" dirty="0">
                <a:solidFill>
                  <a:srgbClr val="00AFEF"/>
                </a:solidFill>
                <a:latin typeface="Arial"/>
                <a:cs typeface="Arial"/>
              </a:rPr>
              <a:t>E</a:t>
            </a:r>
            <a:r>
              <a:rPr sz="2200" b="1" spc="-45" dirty="0">
                <a:solidFill>
                  <a:srgbClr val="00AFEF"/>
                </a:solidFill>
                <a:latin typeface="Arial"/>
                <a:cs typeface="Arial"/>
              </a:rPr>
              <a:t> </a:t>
            </a:r>
            <a:r>
              <a:rPr sz="2200" b="1" spc="-5" dirty="0">
                <a:solidFill>
                  <a:srgbClr val="00AFEF"/>
                </a:solidFill>
                <a:latin typeface="Arial"/>
                <a:cs typeface="Arial"/>
              </a:rPr>
              <a:t>SPESA</a:t>
            </a:r>
            <a:r>
              <a:rPr sz="2200" b="1" spc="-45" dirty="0">
                <a:solidFill>
                  <a:srgbClr val="00AFEF"/>
                </a:solidFill>
                <a:latin typeface="Arial"/>
                <a:cs typeface="Arial"/>
              </a:rPr>
              <a:t> </a:t>
            </a:r>
            <a:r>
              <a:rPr sz="2200" b="1" spc="-5" dirty="0">
                <a:solidFill>
                  <a:srgbClr val="00AFEF"/>
                </a:solidFill>
                <a:latin typeface="Arial"/>
                <a:cs typeface="Arial"/>
              </a:rPr>
              <a:t>DEL</a:t>
            </a:r>
            <a:r>
              <a:rPr sz="2200" b="1" spc="-40" dirty="0">
                <a:solidFill>
                  <a:srgbClr val="00AFEF"/>
                </a:solidFill>
                <a:latin typeface="Arial"/>
                <a:cs typeface="Arial"/>
              </a:rPr>
              <a:t> </a:t>
            </a:r>
            <a:r>
              <a:rPr sz="2200" b="1" spc="-5" dirty="0">
                <a:solidFill>
                  <a:srgbClr val="00AFEF"/>
                </a:solidFill>
                <a:latin typeface="Arial"/>
                <a:cs typeface="Arial"/>
              </a:rPr>
              <a:t>SSN</a:t>
            </a:r>
            <a:endParaRPr sz="2200">
              <a:latin typeface="Arial"/>
              <a:cs typeface="Arial"/>
            </a:endParaRPr>
          </a:p>
          <a:p>
            <a:pPr marL="12700" marR="116839" algn="just">
              <a:lnSpc>
                <a:spcPts val="3290"/>
              </a:lnSpc>
              <a:spcBef>
                <a:spcPts val="215"/>
              </a:spcBef>
            </a:pPr>
            <a:r>
              <a:rPr sz="2200" b="1" spc="-5" dirty="0">
                <a:latin typeface="Arial"/>
                <a:cs typeface="Arial"/>
              </a:rPr>
              <a:t>Le famiglie e gli operatore </a:t>
            </a:r>
            <a:r>
              <a:rPr sz="2200" b="1" dirty="0">
                <a:latin typeface="Arial"/>
                <a:cs typeface="Arial"/>
              </a:rPr>
              <a:t>sanitari </a:t>
            </a:r>
            <a:r>
              <a:rPr sz="2200" b="1" spc="-5" dirty="0">
                <a:latin typeface="Arial"/>
                <a:cs typeface="Arial"/>
              </a:rPr>
              <a:t>sanno bene che è inutile </a:t>
            </a:r>
            <a:r>
              <a:rPr sz="2200" b="1" dirty="0">
                <a:latin typeface="Arial"/>
                <a:cs typeface="Arial"/>
              </a:rPr>
              <a:t>una </a:t>
            </a:r>
            <a:r>
              <a:rPr sz="2200" b="1" spc="5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buona</a:t>
            </a:r>
            <a:r>
              <a:rPr sz="2200" b="1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assistenza</a:t>
            </a:r>
            <a:r>
              <a:rPr sz="2200" b="1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sanitaria</a:t>
            </a:r>
            <a:r>
              <a:rPr sz="2200" b="1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al</a:t>
            </a:r>
            <a:r>
              <a:rPr sz="2200" b="1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domicilio</a:t>
            </a:r>
            <a:r>
              <a:rPr sz="2200" b="1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del</a:t>
            </a:r>
            <a:r>
              <a:rPr sz="2200" b="1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non</a:t>
            </a:r>
            <a:r>
              <a:rPr sz="2200" b="1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autosufficiente </a:t>
            </a:r>
            <a:r>
              <a:rPr sz="2200" b="1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senza</a:t>
            </a:r>
            <a:r>
              <a:rPr sz="2200" b="1" spc="885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sostegni</a:t>
            </a:r>
            <a:r>
              <a:rPr sz="2200" b="1" spc="900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nelle</a:t>
            </a:r>
            <a:r>
              <a:rPr sz="2200" b="1" spc="875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funzioni</a:t>
            </a:r>
            <a:r>
              <a:rPr sz="2200" b="1" spc="875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della</a:t>
            </a:r>
            <a:r>
              <a:rPr sz="2200" b="1" spc="885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vita</a:t>
            </a:r>
            <a:r>
              <a:rPr sz="2200" b="1" spc="875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quotidiana.</a:t>
            </a:r>
            <a:r>
              <a:rPr sz="2200" b="1" spc="885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Ma</a:t>
            </a:r>
            <a:r>
              <a:rPr sz="2200" b="1" spc="880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questi</a:t>
            </a:r>
            <a:endParaRPr sz="2200">
              <a:latin typeface="Arial"/>
              <a:cs typeface="Arial"/>
            </a:endParaRPr>
          </a:p>
          <a:p>
            <a:pPr marL="12700" algn="just">
              <a:lnSpc>
                <a:spcPct val="100000"/>
              </a:lnSpc>
              <a:spcBef>
                <a:spcPts val="430"/>
              </a:spcBef>
            </a:pPr>
            <a:r>
              <a:rPr sz="2200" b="1" spc="-5" dirty="0">
                <a:latin typeface="Arial"/>
                <a:cs typeface="Arial"/>
              </a:rPr>
              <a:t>sostegni</a:t>
            </a:r>
            <a:r>
              <a:rPr sz="2200" b="1" spc="515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non</a:t>
            </a:r>
            <a:r>
              <a:rPr sz="2200" b="1" spc="525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possono</a:t>
            </a:r>
            <a:r>
              <a:rPr sz="2200" b="1" spc="520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essere</a:t>
            </a:r>
            <a:r>
              <a:rPr sz="2200" b="1" spc="525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a</a:t>
            </a:r>
            <a:r>
              <a:rPr sz="2200" b="1" spc="515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carico</a:t>
            </a:r>
            <a:r>
              <a:rPr sz="2200" b="1" spc="520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solo</a:t>
            </a:r>
            <a:r>
              <a:rPr sz="2200" b="1" spc="515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delle</a:t>
            </a:r>
            <a:r>
              <a:rPr sz="2200" b="1" spc="525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famiglie</a:t>
            </a:r>
            <a:r>
              <a:rPr sz="2200" b="1" spc="520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o</a:t>
            </a:r>
            <a:r>
              <a:rPr sz="2200" b="1" spc="525" dirty="0">
                <a:latin typeface="Arial"/>
                <a:cs typeface="Arial"/>
              </a:rPr>
              <a:t> </a:t>
            </a:r>
            <a:r>
              <a:rPr sz="2200" b="1" spc="-10" dirty="0">
                <a:latin typeface="Arial"/>
                <a:cs typeface="Arial"/>
              </a:rPr>
              <a:t>dei</a:t>
            </a:r>
            <a:endParaRPr sz="2200">
              <a:latin typeface="Arial"/>
              <a:cs typeface="Arial"/>
            </a:endParaRPr>
          </a:p>
          <a:p>
            <a:pPr marL="12700" algn="just">
              <a:lnSpc>
                <a:spcPct val="100000"/>
              </a:lnSpc>
              <a:spcBef>
                <a:spcPts val="650"/>
              </a:spcBef>
            </a:pPr>
            <a:r>
              <a:rPr sz="2200" b="1" spc="-5" dirty="0">
                <a:latin typeface="Arial"/>
                <a:cs typeface="Arial"/>
              </a:rPr>
              <a:t>servizi</a:t>
            </a:r>
            <a:r>
              <a:rPr sz="2200" b="1" spc="195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sociali</a:t>
            </a:r>
            <a:r>
              <a:rPr sz="2200" b="1" spc="200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dei</a:t>
            </a:r>
            <a:r>
              <a:rPr sz="2200" b="1" spc="200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Comuni;</a:t>
            </a:r>
            <a:r>
              <a:rPr sz="2200" b="1" spc="220" dirty="0">
                <a:latin typeface="Arial"/>
                <a:cs typeface="Arial"/>
              </a:rPr>
              <a:t> </a:t>
            </a:r>
            <a:r>
              <a:rPr sz="2200" b="1" spc="-5" dirty="0">
                <a:solidFill>
                  <a:srgbClr val="FF0000"/>
                </a:solidFill>
                <a:latin typeface="Arial"/>
                <a:cs typeface="Arial"/>
              </a:rPr>
              <a:t>devono</a:t>
            </a:r>
            <a:r>
              <a:rPr sz="2200" b="1" spc="20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200" b="1" spc="-5" dirty="0">
                <a:solidFill>
                  <a:srgbClr val="FF0000"/>
                </a:solidFill>
                <a:latin typeface="Arial"/>
                <a:cs typeface="Arial"/>
              </a:rPr>
              <a:t>invece</a:t>
            </a:r>
            <a:r>
              <a:rPr sz="2200" b="1" spc="20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200" b="1" spc="-5" dirty="0">
                <a:solidFill>
                  <a:srgbClr val="FF0000"/>
                </a:solidFill>
                <a:latin typeface="Arial"/>
                <a:cs typeface="Arial"/>
              </a:rPr>
              <a:t>essere</a:t>
            </a:r>
            <a:r>
              <a:rPr sz="2200" b="1" spc="20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200" b="1" spc="-5" dirty="0">
                <a:solidFill>
                  <a:srgbClr val="FF0000"/>
                </a:solidFill>
                <a:latin typeface="Arial"/>
                <a:cs typeface="Arial"/>
              </a:rPr>
              <a:t>sotto</a:t>
            </a:r>
            <a:r>
              <a:rPr sz="2200" b="1" spc="19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200" b="1" spc="-5" dirty="0">
                <a:solidFill>
                  <a:srgbClr val="FF0000"/>
                </a:solidFill>
                <a:latin typeface="Arial"/>
                <a:cs typeface="Arial"/>
              </a:rPr>
              <a:t>la</a:t>
            </a:r>
            <a:r>
              <a:rPr sz="2200" b="1" spc="20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200" b="1" spc="-5" dirty="0">
                <a:solidFill>
                  <a:srgbClr val="FF0000"/>
                </a:solidFill>
                <a:latin typeface="Arial"/>
                <a:cs typeface="Arial"/>
              </a:rPr>
              <a:t>titolarità</a:t>
            </a:r>
            <a:endParaRPr sz="22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719327" y="6613855"/>
            <a:ext cx="1829435" cy="9525"/>
          </a:xfrm>
          <a:custGeom>
            <a:avLst/>
            <a:gdLst/>
            <a:ahLst/>
            <a:cxnLst/>
            <a:rect l="l" t="t" r="r" b="b"/>
            <a:pathLst>
              <a:path w="1829435" h="9525">
                <a:moveTo>
                  <a:pt x="1829054" y="0"/>
                </a:moveTo>
                <a:lnTo>
                  <a:pt x="0" y="0"/>
                </a:lnTo>
                <a:lnTo>
                  <a:pt x="0" y="9144"/>
                </a:lnTo>
                <a:lnTo>
                  <a:pt x="1829054" y="9144"/>
                </a:lnTo>
                <a:lnTo>
                  <a:pt x="182905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681227" y="6668211"/>
            <a:ext cx="8741410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95"/>
              </a:spcBef>
            </a:pPr>
            <a:r>
              <a:rPr sz="975" spc="-7" baseline="29914" dirty="0">
                <a:latin typeface="Calibri"/>
                <a:cs typeface="Calibri"/>
              </a:rPr>
              <a:t>1</a:t>
            </a:r>
            <a:r>
              <a:rPr sz="975" spc="120" baseline="29914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Questa</a:t>
            </a:r>
            <a:r>
              <a:rPr sz="1000" spc="15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discussione</a:t>
            </a:r>
            <a:r>
              <a:rPr sz="1000" spc="5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è</a:t>
            </a:r>
            <a:r>
              <a:rPr sz="1000" spc="20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sviluppata</a:t>
            </a:r>
            <a:r>
              <a:rPr sz="1000" spc="15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in</a:t>
            </a:r>
            <a:r>
              <a:rPr sz="1000" spc="15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M.</a:t>
            </a:r>
            <a:r>
              <a:rPr sz="1000" spc="10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Motta</a:t>
            </a:r>
            <a:r>
              <a:rPr sz="1000" spc="10" dirty="0">
                <a:latin typeface="Calibri"/>
                <a:cs typeface="Calibri"/>
              </a:rPr>
              <a:t> </a:t>
            </a:r>
            <a:r>
              <a:rPr sz="1000" spc="-10" dirty="0">
                <a:latin typeface="Calibri"/>
                <a:cs typeface="Calibri"/>
              </a:rPr>
              <a:t>“Come</a:t>
            </a:r>
            <a:r>
              <a:rPr sz="1000" spc="10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Costruire</a:t>
            </a:r>
            <a:r>
              <a:rPr sz="1000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i</a:t>
            </a:r>
            <a:r>
              <a:rPr sz="1000" spc="15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budget</a:t>
            </a:r>
            <a:r>
              <a:rPr sz="1000" spc="10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di</a:t>
            </a:r>
            <a:r>
              <a:rPr sz="1000" spc="30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Cura/progetto</a:t>
            </a:r>
            <a:r>
              <a:rPr sz="1000" spc="20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e</a:t>
            </a:r>
            <a:r>
              <a:rPr sz="1000" spc="10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per</a:t>
            </a:r>
            <a:r>
              <a:rPr sz="1000" spc="10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quali</a:t>
            </a:r>
            <a:r>
              <a:rPr sz="1000" spc="10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interventi“</a:t>
            </a:r>
            <a:r>
              <a:rPr sz="1000" spc="15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in</a:t>
            </a:r>
            <a:r>
              <a:rPr sz="1000" spc="15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Prospettive</a:t>
            </a:r>
            <a:r>
              <a:rPr sz="1000" spc="10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Sociali</a:t>
            </a:r>
            <a:r>
              <a:rPr sz="1000" spc="5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e</a:t>
            </a:r>
            <a:r>
              <a:rPr sz="1000" spc="10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Sanitarie,</a:t>
            </a:r>
            <a:r>
              <a:rPr sz="1000" spc="10" dirty="0">
                <a:latin typeface="Calibri"/>
                <a:cs typeface="Calibri"/>
              </a:rPr>
              <a:t> </a:t>
            </a:r>
            <a:r>
              <a:rPr sz="1000" dirty="0">
                <a:latin typeface="Calibri"/>
                <a:cs typeface="Calibri"/>
              </a:rPr>
              <a:t>n°</a:t>
            </a:r>
            <a:r>
              <a:rPr sz="1000" spc="5" dirty="0">
                <a:latin typeface="Calibri"/>
                <a:cs typeface="Calibri"/>
              </a:rPr>
              <a:t> </a:t>
            </a:r>
            <a:r>
              <a:rPr sz="1000" dirty="0">
                <a:latin typeface="Calibri"/>
                <a:cs typeface="Calibri"/>
              </a:rPr>
              <a:t>3-4,</a:t>
            </a:r>
            <a:r>
              <a:rPr sz="1000" spc="15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novembre</a:t>
            </a:r>
            <a:r>
              <a:rPr sz="1000" spc="5" dirty="0">
                <a:latin typeface="Calibri"/>
                <a:cs typeface="Calibri"/>
              </a:rPr>
              <a:t> </a:t>
            </a:r>
            <a:r>
              <a:rPr sz="1000" dirty="0">
                <a:latin typeface="Calibri"/>
                <a:cs typeface="Calibri"/>
              </a:rPr>
              <a:t>2024</a:t>
            </a:r>
            <a:endParaRPr sz="1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06627" y="605687"/>
            <a:ext cx="8984615" cy="59518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13970" algn="just">
              <a:lnSpc>
                <a:spcPct val="125000"/>
              </a:lnSpc>
              <a:spcBef>
                <a:spcPts val="100"/>
              </a:spcBef>
            </a:pPr>
            <a:r>
              <a:rPr sz="2200" b="1" spc="-5" dirty="0">
                <a:solidFill>
                  <a:srgbClr val="FF0000"/>
                </a:solidFill>
                <a:latin typeface="Arial"/>
                <a:cs typeface="Arial"/>
              </a:rPr>
              <a:t>del SSN e con una sua compartecipazione finanziaria, per almeno 4 </a:t>
            </a:r>
            <a:r>
              <a:rPr sz="2200" b="1" spc="-60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200" b="1" spc="-5" dirty="0">
                <a:solidFill>
                  <a:srgbClr val="FF0000"/>
                </a:solidFill>
                <a:latin typeface="Arial"/>
                <a:cs typeface="Arial"/>
              </a:rPr>
              <a:t>ragioni:</a:t>
            </a:r>
            <a:endParaRPr sz="2200">
              <a:latin typeface="Arial"/>
              <a:cs typeface="Arial"/>
            </a:endParaRPr>
          </a:p>
          <a:p>
            <a:pPr marL="469900" marR="5080" indent="-229235" algn="just">
              <a:lnSpc>
                <a:spcPct val="124600"/>
              </a:lnSpc>
              <a:spcBef>
                <a:spcPts val="600"/>
              </a:spcBef>
            </a:pPr>
            <a:r>
              <a:rPr sz="2200" b="1" spc="-5" dirty="0">
                <a:latin typeface="Arial"/>
                <a:cs typeface="Arial"/>
              </a:rPr>
              <a:t>a)</a:t>
            </a:r>
            <a:r>
              <a:rPr sz="2200" b="1" dirty="0">
                <a:latin typeface="Arial"/>
                <a:cs typeface="Arial"/>
              </a:rPr>
              <a:t> </a:t>
            </a:r>
            <a:r>
              <a:rPr sz="2200" b="1" spc="-5" dirty="0">
                <a:solidFill>
                  <a:srgbClr val="FF0000"/>
                </a:solidFill>
                <a:latin typeface="Arial"/>
                <a:cs typeface="Arial"/>
              </a:rPr>
              <a:t>Perché già </a:t>
            </a:r>
            <a:r>
              <a:rPr sz="2200" b="1" dirty="0">
                <a:solidFill>
                  <a:srgbClr val="FF0000"/>
                </a:solidFill>
                <a:latin typeface="Arial"/>
                <a:cs typeface="Arial"/>
              </a:rPr>
              <a:t>succede</a:t>
            </a:r>
            <a:r>
              <a:rPr sz="2200" b="1" dirty="0">
                <a:latin typeface="Arial"/>
                <a:cs typeface="Arial"/>
              </a:rPr>
              <a:t>: </a:t>
            </a:r>
            <a:r>
              <a:rPr sz="2200" b="1" spc="-5" dirty="0">
                <a:latin typeface="Arial"/>
                <a:cs typeface="Arial"/>
              </a:rPr>
              <a:t>i LEA già prevedono che il costo in RSA </a:t>
            </a:r>
            <a:r>
              <a:rPr sz="2200" b="1" spc="-600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sia metà a carico del SSN; costo che copre non solo </a:t>
            </a:r>
            <a:r>
              <a:rPr sz="2200" b="1" spc="-10" dirty="0">
                <a:latin typeface="Arial"/>
                <a:cs typeface="Arial"/>
              </a:rPr>
              <a:t>le </a:t>
            </a:r>
            <a:r>
              <a:rPr sz="2200" b="1" spc="-5" dirty="0">
                <a:latin typeface="Arial"/>
                <a:cs typeface="Arial"/>
              </a:rPr>
              <a:t>spese </a:t>
            </a:r>
            <a:r>
              <a:rPr sz="2200" b="1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sanitarie o di professioni sanitarie, ma tutte le prestazioni di </a:t>
            </a:r>
            <a:r>
              <a:rPr sz="2200" b="1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tutela</a:t>
            </a:r>
            <a:r>
              <a:rPr sz="2200" b="1" spc="-125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della</a:t>
            </a:r>
            <a:r>
              <a:rPr sz="2200" b="1" spc="-120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vita</a:t>
            </a:r>
            <a:r>
              <a:rPr sz="2200" b="1" spc="-114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in</a:t>
            </a:r>
            <a:r>
              <a:rPr sz="2200" b="1" spc="-120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RSA</a:t>
            </a:r>
            <a:r>
              <a:rPr sz="2200" b="1" spc="-105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(inclusi</a:t>
            </a:r>
            <a:r>
              <a:rPr sz="2200" b="1" spc="-125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pasti,</a:t>
            </a:r>
            <a:r>
              <a:rPr sz="2200" b="1" spc="-120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pulizie,</a:t>
            </a:r>
            <a:r>
              <a:rPr sz="2200" b="1" spc="-125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etc).</a:t>
            </a:r>
            <a:r>
              <a:rPr sz="2200" b="1" spc="-90" dirty="0">
                <a:latin typeface="Arial"/>
                <a:cs typeface="Arial"/>
              </a:rPr>
              <a:t> </a:t>
            </a:r>
            <a:r>
              <a:rPr sz="2200" b="1" spc="-5" dirty="0">
                <a:solidFill>
                  <a:srgbClr val="FF0000"/>
                </a:solidFill>
                <a:latin typeface="Arial"/>
                <a:cs typeface="Arial"/>
              </a:rPr>
              <a:t>Dunque</a:t>
            </a:r>
            <a:r>
              <a:rPr sz="2200" b="1" spc="-11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200" b="1" spc="-5" dirty="0">
                <a:solidFill>
                  <a:srgbClr val="FF0000"/>
                </a:solidFill>
                <a:latin typeface="Arial"/>
                <a:cs typeface="Arial"/>
              </a:rPr>
              <a:t>perché </a:t>
            </a:r>
            <a:r>
              <a:rPr sz="2200" b="1" spc="-60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200" b="1" spc="-5" dirty="0">
                <a:solidFill>
                  <a:srgbClr val="FF0000"/>
                </a:solidFill>
                <a:latin typeface="Arial"/>
                <a:cs typeface="Arial"/>
              </a:rPr>
              <a:t>non</a:t>
            </a:r>
            <a:r>
              <a:rPr sz="2200" b="1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200" b="1" spc="-5" dirty="0">
                <a:solidFill>
                  <a:srgbClr val="FF0000"/>
                </a:solidFill>
                <a:latin typeface="Arial"/>
                <a:cs typeface="Arial"/>
              </a:rPr>
              <a:t>deve</a:t>
            </a:r>
            <a:r>
              <a:rPr sz="2200" b="1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200" b="1" spc="-5" dirty="0">
                <a:solidFill>
                  <a:srgbClr val="FF0000"/>
                </a:solidFill>
                <a:latin typeface="Arial"/>
                <a:cs typeface="Arial"/>
              </a:rPr>
              <a:t>accadere</a:t>
            </a:r>
            <a:r>
              <a:rPr sz="2200" b="1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200" b="1" spc="-5" dirty="0">
                <a:solidFill>
                  <a:srgbClr val="FF0000"/>
                </a:solidFill>
                <a:latin typeface="Arial"/>
                <a:cs typeface="Arial"/>
              </a:rPr>
              <a:t>lo</a:t>
            </a:r>
            <a:r>
              <a:rPr sz="2200" b="1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200" b="1" spc="-10" dirty="0">
                <a:solidFill>
                  <a:srgbClr val="FF0000"/>
                </a:solidFill>
                <a:latin typeface="Arial"/>
                <a:cs typeface="Arial"/>
              </a:rPr>
              <a:t>stesso</a:t>
            </a:r>
            <a:r>
              <a:rPr sz="2200" b="1" spc="-5" dirty="0">
                <a:solidFill>
                  <a:srgbClr val="FF0000"/>
                </a:solidFill>
                <a:latin typeface="Arial"/>
                <a:cs typeface="Arial"/>
              </a:rPr>
              <a:t> nell’assistenza</a:t>
            </a:r>
            <a:r>
              <a:rPr sz="2200" b="1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200" b="1" spc="-5" dirty="0">
                <a:solidFill>
                  <a:srgbClr val="FF0000"/>
                </a:solidFill>
                <a:latin typeface="Arial"/>
                <a:cs typeface="Arial"/>
              </a:rPr>
              <a:t>domiciliare </a:t>
            </a:r>
            <a:r>
              <a:rPr sz="2200" b="1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200" b="1" spc="-5" dirty="0">
                <a:solidFill>
                  <a:srgbClr val="FF0000"/>
                </a:solidFill>
                <a:latin typeface="Arial"/>
                <a:cs typeface="Arial"/>
              </a:rPr>
              <a:t>prevedendo che se la stessa persona è assistita a casa la tutela </a:t>
            </a:r>
            <a:r>
              <a:rPr sz="2200" b="1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200" b="1" spc="-5" dirty="0">
                <a:solidFill>
                  <a:srgbClr val="FF0000"/>
                </a:solidFill>
                <a:latin typeface="Arial"/>
                <a:cs typeface="Arial"/>
              </a:rPr>
              <a:t>sia in parte a carico </a:t>
            </a:r>
            <a:r>
              <a:rPr sz="2200" b="1" spc="-10" dirty="0">
                <a:solidFill>
                  <a:srgbClr val="FF0000"/>
                </a:solidFill>
                <a:latin typeface="Arial"/>
                <a:cs typeface="Arial"/>
              </a:rPr>
              <a:t>del </a:t>
            </a:r>
            <a:r>
              <a:rPr sz="2200" b="1" spc="-5" dirty="0">
                <a:solidFill>
                  <a:srgbClr val="FF0000"/>
                </a:solidFill>
                <a:latin typeface="Arial"/>
                <a:cs typeface="Arial"/>
              </a:rPr>
              <a:t>SSN? </a:t>
            </a:r>
            <a:r>
              <a:rPr sz="2200" b="1" spc="-5" dirty="0">
                <a:latin typeface="Arial"/>
                <a:cs typeface="Arial"/>
              </a:rPr>
              <a:t>Oggi la stessa persona, con gli </a:t>
            </a:r>
            <a:r>
              <a:rPr sz="2200" b="1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stessi deficit, la stessa famiglia e condizione economica, se è </a:t>
            </a:r>
            <a:r>
              <a:rPr sz="2200" b="1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ricoverata</a:t>
            </a:r>
            <a:r>
              <a:rPr sz="2200" b="1" spc="-45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in</a:t>
            </a:r>
            <a:r>
              <a:rPr sz="2200" b="1" spc="-45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RSA</a:t>
            </a:r>
            <a:r>
              <a:rPr sz="2200" b="1" spc="-50" dirty="0">
                <a:latin typeface="Arial"/>
                <a:cs typeface="Arial"/>
              </a:rPr>
              <a:t> </a:t>
            </a:r>
            <a:r>
              <a:rPr sz="2200" b="1" dirty="0">
                <a:latin typeface="Arial"/>
                <a:cs typeface="Arial"/>
              </a:rPr>
              <a:t>fruisce</a:t>
            </a:r>
            <a:r>
              <a:rPr sz="2200" b="1" spc="-45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di</a:t>
            </a:r>
            <a:r>
              <a:rPr sz="2200" b="1" spc="-40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un</a:t>
            </a:r>
            <a:r>
              <a:rPr sz="2200" b="1" spc="-45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budget</a:t>
            </a:r>
            <a:r>
              <a:rPr sz="2200" b="1" spc="-30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con</a:t>
            </a:r>
            <a:r>
              <a:rPr sz="2200" b="1" spc="-45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il</a:t>
            </a:r>
            <a:r>
              <a:rPr sz="2200" b="1" spc="-55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50%</a:t>
            </a:r>
            <a:r>
              <a:rPr sz="2200" b="1" spc="-45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(o</a:t>
            </a:r>
            <a:r>
              <a:rPr sz="2200" b="1" spc="-40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più)</a:t>
            </a:r>
            <a:r>
              <a:rPr sz="2200" b="1" spc="-60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a</a:t>
            </a:r>
            <a:r>
              <a:rPr sz="2200" b="1" spc="-40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carico </a:t>
            </a:r>
            <a:r>
              <a:rPr sz="2200" b="1" spc="-600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del SSN, e </a:t>
            </a:r>
            <a:r>
              <a:rPr sz="2200" b="1" spc="-10" dirty="0">
                <a:latin typeface="Arial"/>
                <a:cs typeface="Arial"/>
              </a:rPr>
              <a:t>con </a:t>
            </a:r>
            <a:r>
              <a:rPr sz="2200" b="1" spc="-5" dirty="0">
                <a:latin typeface="Arial"/>
                <a:cs typeface="Arial"/>
              </a:rPr>
              <a:t>il </a:t>
            </a:r>
            <a:r>
              <a:rPr sz="2200" b="1" spc="-10" dirty="0">
                <a:latin typeface="Arial"/>
                <a:cs typeface="Arial"/>
              </a:rPr>
              <a:t>50% </a:t>
            </a:r>
            <a:r>
              <a:rPr sz="2200" b="1" spc="-5" dirty="0">
                <a:latin typeface="Arial"/>
                <a:cs typeface="Arial"/>
              </a:rPr>
              <a:t>a carico dell’utente o dell’Ente gestore </a:t>
            </a:r>
            <a:r>
              <a:rPr sz="2200" b="1" dirty="0">
                <a:latin typeface="Arial"/>
                <a:cs typeface="Arial"/>
              </a:rPr>
              <a:t>dei </a:t>
            </a:r>
            <a:r>
              <a:rPr sz="2200" b="1" spc="-600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servizi</a:t>
            </a:r>
            <a:r>
              <a:rPr sz="2200" b="1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sociali.</a:t>
            </a:r>
            <a:r>
              <a:rPr sz="2200" b="1" dirty="0">
                <a:latin typeface="Arial"/>
                <a:cs typeface="Arial"/>
              </a:rPr>
              <a:t> </a:t>
            </a:r>
            <a:r>
              <a:rPr sz="2200" b="1" spc="-5" dirty="0">
                <a:solidFill>
                  <a:srgbClr val="FF0000"/>
                </a:solidFill>
                <a:latin typeface="Arial"/>
                <a:cs typeface="Arial"/>
              </a:rPr>
              <a:t>Qui</a:t>
            </a:r>
            <a:r>
              <a:rPr sz="2200" b="1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200" b="1" spc="-5" dirty="0">
                <a:solidFill>
                  <a:srgbClr val="FF0000"/>
                </a:solidFill>
                <a:latin typeface="Arial"/>
                <a:cs typeface="Arial"/>
              </a:rPr>
              <a:t>si</a:t>
            </a:r>
            <a:r>
              <a:rPr sz="2200" b="1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200" b="1" spc="-5" dirty="0">
                <a:solidFill>
                  <a:srgbClr val="FF0000"/>
                </a:solidFill>
                <a:latin typeface="Arial"/>
                <a:cs typeface="Arial"/>
              </a:rPr>
              <a:t>chiede</a:t>
            </a:r>
            <a:r>
              <a:rPr sz="2200" b="1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200" b="1" spc="-5" dirty="0">
                <a:solidFill>
                  <a:srgbClr val="FF0000"/>
                </a:solidFill>
                <a:latin typeface="Arial"/>
                <a:cs typeface="Arial"/>
              </a:rPr>
              <a:t>che</a:t>
            </a:r>
            <a:r>
              <a:rPr sz="2200" b="1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200" b="1" spc="-5" dirty="0">
                <a:solidFill>
                  <a:srgbClr val="FF0000"/>
                </a:solidFill>
                <a:latin typeface="Arial"/>
                <a:cs typeface="Arial"/>
              </a:rPr>
              <a:t>lo</a:t>
            </a:r>
            <a:r>
              <a:rPr sz="2200" b="1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200" b="1" spc="-5" dirty="0">
                <a:solidFill>
                  <a:srgbClr val="FF0000"/>
                </a:solidFill>
                <a:latin typeface="Arial"/>
                <a:cs typeface="Arial"/>
              </a:rPr>
              <a:t>stesso</a:t>
            </a:r>
            <a:r>
              <a:rPr sz="2200" b="1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200" b="1" spc="-5" dirty="0">
                <a:solidFill>
                  <a:srgbClr val="FF0000"/>
                </a:solidFill>
                <a:latin typeface="Arial"/>
                <a:cs typeface="Arial"/>
              </a:rPr>
              <a:t>meccanismo</a:t>
            </a:r>
            <a:r>
              <a:rPr sz="2200" b="1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200" b="1" spc="-5" dirty="0">
                <a:solidFill>
                  <a:srgbClr val="FF0000"/>
                </a:solidFill>
                <a:latin typeface="Arial"/>
                <a:cs typeface="Arial"/>
              </a:rPr>
              <a:t>sia </a:t>
            </a:r>
            <a:r>
              <a:rPr sz="2200" b="1" spc="-60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200" b="1" spc="-5" dirty="0">
                <a:solidFill>
                  <a:srgbClr val="FF0000"/>
                </a:solidFill>
                <a:latin typeface="Arial"/>
                <a:cs typeface="Arial"/>
              </a:rPr>
              <a:t>applicato</a:t>
            </a:r>
            <a:r>
              <a:rPr sz="2200" b="1" spc="-8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200" b="1" spc="-5" dirty="0">
                <a:solidFill>
                  <a:srgbClr val="FF0000"/>
                </a:solidFill>
                <a:latin typeface="Arial"/>
                <a:cs typeface="Arial"/>
              </a:rPr>
              <a:t>alla</a:t>
            </a:r>
            <a:r>
              <a:rPr sz="2200" b="1" spc="-7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200" b="1" spc="-5" dirty="0">
                <a:solidFill>
                  <a:srgbClr val="FF0000"/>
                </a:solidFill>
                <a:latin typeface="Arial"/>
                <a:cs typeface="Arial"/>
              </a:rPr>
              <a:t>domiciliarità,</a:t>
            </a:r>
            <a:r>
              <a:rPr sz="2200" b="1" spc="-8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200" b="1" spc="-5" dirty="0">
                <a:solidFill>
                  <a:srgbClr val="FF0000"/>
                </a:solidFill>
                <a:latin typeface="Arial"/>
                <a:cs typeface="Arial"/>
              </a:rPr>
              <a:t>per</a:t>
            </a:r>
            <a:r>
              <a:rPr sz="2200" b="1" spc="-8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200" b="1" spc="-5" dirty="0">
                <a:solidFill>
                  <a:srgbClr val="FF0000"/>
                </a:solidFill>
                <a:latin typeface="Arial"/>
                <a:cs typeface="Arial"/>
              </a:rPr>
              <a:t>evitare</a:t>
            </a:r>
            <a:r>
              <a:rPr sz="2200" b="1" spc="-8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200" b="1" spc="-5" dirty="0">
                <a:solidFill>
                  <a:srgbClr val="FF0000"/>
                </a:solidFill>
                <a:latin typeface="Arial"/>
                <a:cs typeface="Arial"/>
              </a:rPr>
              <a:t>questa</a:t>
            </a:r>
            <a:r>
              <a:rPr sz="2200" b="1" spc="-8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200" b="1" spc="-5" dirty="0">
                <a:solidFill>
                  <a:srgbClr val="FF0000"/>
                </a:solidFill>
                <a:latin typeface="Arial"/>
                <a:cs typeface="Arial"/>
              </a:rPr>
              <a:t>assurda</a:t>
            </a:r>
            <a:r>
              <a:rPr sz="2200" b="1" spc="-8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200" b="1" spc="-5" dirty="0">
                <a:solidFill>
                  <a:srgbClr val="FF0000"/>
                </a:solidFill>
                <a:latin typeface="Arial"/>
                <a:cs typeface="Arial"/>
              </a:rPr>
              <a:t>differenza</a:t>
            </a:r>
            <a:endParaRPr sz="2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2522</Words>
  <Application>Microsoft Office PowerPoint</Application>
  <PresentationFormat>Personalizzato</PresentationFormat>
  <Paragraphs>85</Paragraphs>
  <Slides>18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18</vt:i4>
      </vt:variant>
    </vt:vector>
  </HeadingPairs>
  <TitlesOfParts>
    <vt:vector size="22" baseType="lpstr">
      <vt:lpstr>Arial</vt:lpstr>
      <vt:lpstr>Arial MT</vt:lpstr>
      <vt:lpstr>Calibri</vt:lpstr>
      <vt:lpstr>Office Theme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Bisogna invece poter offrire tutto entro il budget di cura/progetto, e  usare tutto (e nello stesso momento) per fare il piano di assistenza.  E la famiglia deve poterlo fare con un unico interlocutore che utilizzi  tutte le risorse, senza dover peregrinare tra diversi servizi e sedi 1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Maurizio Motta</dc:creator>
  <cp:lastModifiedBy>Maurizio Motta</cp:lastModifiedBy>
  <cp:revision>1</cp:revision>
  <dcterms:created xsi:type="dcterms:W3CDTF">2024-12-04T11:52:35Z</dcterms:created>
  <dcterms:modified xsi:type="dcterms:W3CDTF">2024-12-04T11:53:17Z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2024-12-04T00:00:00Z</vt:filetime>
  </property>
  <property fmtid="{D5CDD505-2E9C-101B-9397-08002B2CF9AE}" pid="3" name="Creator">
    <vt:lpwstr>Microsoft® Word 2019</vt:lpwstr>
  </property>
  <property fmtid="{D5CDD505-2E9C-101B-9397-08002B2CF9AE}" pid="4" name="LastSaved">
    <vt:filetime>2024-12-04T00:00:00Z</vt:filetime>
  </property>
</Properties>
</file>