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0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1227" y="605687"/>
            <a:ext cx="9330944" cy="1699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627" y="2696997"/>
            <a:ext cx="9280144" cy="2948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forum.it/punti-unici-di-accesso-per-non-autosufficienti/" TargetMode="External"/><Relationship Id="rId2" Type="http://schemas.openxmlformats.org/officeDocument/2006/relationships/slide" Target="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099550" cy="5458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110"/>
              </a:spcBef>
            </a:pP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autosufficienza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anziani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“tsunami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lungo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periodo”</a:t>
            </a:r>
            <a:r>
              <a:rPr sz="2200" b="1" spc="-114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che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22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già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travolto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capacità</a:t>
            </a:r>
            <a:r>
              <a:rPr sz="22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del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welfare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fornire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sostegni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adeguati,</a:t>
            </a:r>
            <a:r>
              <a:rPr sz="2200" b="1" spc="5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spc="5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produce</a:t>
            </a:r>
            <a:r>
              <a:rPr sz="2200" b="1" spc="5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sofferenze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gravi</a:t>
            </a:r>
            <a:r>
              <a:rPr sz="2200" b="1" spc="5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almeno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3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milioni</a:t>
            </a:r>
            <a:r>
              <a:rPr sz="2200" b="1" spc="5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famiglie.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propongo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sul</a:t>
            </a:r>
            <a:r>
              <a:rPr sz="2200" b="1" dirty="0">
                <a:latin typeface="Arial"/>
                <a:cs typeface="Arial"/>
              </a:rPr>
              <a:t> tema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(peraltro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facilmente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reperibili), ma segnalo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alcuni snodi ineludibili (tra i molti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possibili), 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 riferimento al solo welfare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pubblico. </a:t>
            </a:r>
            <a:r>
              <a:rPr sz="2200" b="1" spc="-5" dirty="0">
                <a:latin typeface="Arial"/>
                <a:cs typeface="Arial"/>
              </a:rPr>
              <a:t>Anche considerando che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devono essere attuate due </a:t>
            </a:r>
            <a:r>
              <a:rPr sz="2200" b="1" dirty="0">
                <a:latin typeface="Arial"/>
                <a:cs typeface="Arial"/>
              </a:rPr>
              <a:t>recenti </a:t>
            </a:r>
            <a:r>
              <a:rPr sz="2200" b="1" spc="-5" dirty="0">
                <a:latin typeface="Arial"/>
                <a:cs typeface="Arial"/>
              </a:rPr>
              <a:t>“riforme”: per le persone con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disabilità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(legge</a:t>
            </a:r>
            <a:r>
              <a:rPr sz="2200" b="1" dirty="0">
                <a:latin typeface="Arial"/>
                <a:cs typeface="Arial"/>
              </a:rPr>
              <a:t> 227/21) </a:t>
            </a:r>
            <a:r>
              <a:rPr sz="2200" b="1" spc="-5" dirty="0">
                <a:latin typeface="Arial"/>
                <a:cs typeface="Arial"/>
              </a:rPr>
              <a:t>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 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anziani (legge</a:t>
            </a:r>
            <a:r>
              <a:rPr sz="2200" b="1" spc="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33/2023).</a:t>
            </a:r>
            <a:endParaRPr sz="2200">
              <a:latin typeface="Arial"/>
              <a:cs typeface="Arial"/>
            </a:endParaRPr>
          </a:p>
          <a:p>
            <a:pPr marL="12700" marR="6350" algn="just">
              <a:lnSpc>
                <a:spcPct val="124500"/>
              </a:lnSpc>
              <a:spcBef>
                <a:spcPts val="5"/>
              </a:spcBef>
            </a:pPr>
            <a:r>
              <a:rPr sz="2200" b="1" spc="-5" dirty="0">
                <a:latin typeface="Arial"/>
                <a:cs typeface="Arial"/>
              </a:rPr>
              <a:t>Segnalo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dunque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tre</a:t>
            </a:r>
            <a:r>
              <a:rPr sz="2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questioni</a:t>
            </a:r>
            <a:r>
              <a:rPr sz="2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ben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affrontate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riforme;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suggerisco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anche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alcune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proposte</a:t>
            </a:r>
            <a:r>
              <a:rPr sz="2200" b="1" spc="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462280" indent="-450215">
              <a:lnSpc>
                <a:spcPct val="100000"/>
              </a:lnSpc>
              <a:spcBef>
                <a:spcPts val="645"/>
              </a:spcBef>
              <a:buAutoNum type="arabicParenR"/>
              <a:tabLst>
                <a:tab pos="462280" algn="l"/>
                <a:tab pos="462915" algn="l"/>
              </a:tabLst>
            </a:pPr>
            <a:r>
              <a:rPr sz="2200" b="1" spc="-10" dirty="0">
                <a:latin typeface="Arial"/>
                <a:cs typeface="Arial"/>
              </a:rPr>
              <a:t>Come</a:t>
            </a:r>
            <a:r>
              <a:rPr sz="2200" b="1" spc="-5" dirty="0">
                <a:latin typeface="Arial"/>
                <a:cs typeface="Arial"/>
              </a:rPr>
              <a:t> potenziare l’assistenza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domiciliare</a:t>
            </a:r>
            <a:endParaRPr sz="2200">
              <a:latin typeface="Arial"/>
              <a:cs typeface="Arial"/>
            </a:endParaRPr>
          </a:p>
          <a:p>
            <a:pPr marL="462280" indent="-450215">
              <a:lnSpc>
                <a:spcPct val="100000"/>
              </a:lnSpc>
              <a:spcBef>
                <a:spcPts val="650"/>
              </a:spcBef>
              <a:buAutoNum type="arabicParenR"/>
              <a:tabLst>
                <a:tab pos="462280" algn="l"/>
                <a:tab pos="462915" algn="l"/>
              </a:tabLst>
            </a:pPr>
            <a:r>
              <a:rPr sz="2200" b="1" spc="-5" dirty="0">
                <a:latin typeface="Arial"/>
                <a:cs typeface="Arial"/>
              </a:rPr>
              <a:t>Come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garantire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diritti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esigibili</a:t>
            </a:r>
            <a:endParaRPr sz="2200">
              <a:latin typeface="Arial"/>
              <a:cs typeface="Arial"/>
            </a:endParaRPr>
          </a:p>
          <a:p>
            <a:pPr marL="462280" indent="-450215">
              <a:lnSpc>
                <a:spcPct val="100000"/>
              </a:lnSpc>
              <a:spcBef>
                <a:spcPts val="650"/>
              </a:spcBef>
              <a:buAutoNum type="arabicParenR"/>
              <a:tabLst>
                <a:tab pos="462280" algn="l"/>
                <a:tab pos="462915" algn="l"/>
              </a:tabLst>
            </a:pPr>
            <a:r>
              <a:rPr sz="2200" b="1" spc="-5" dirty="0">
                <a:latin typeface="Arial"/>
                <a:cs typeface="Arial"/>
              </a:rPr>
              <a:t>Come</a:t>
            </a:r>
            <a:r>
              <a:rPr sz="2200" b="1" dirty="0">
                <a:latin typeface="Arial"/>
                <a:cs typeface="Arial"/>
              </a:rPr>
              <a:t> fornire </a:t>
            </a:r>
            <a:r>
              <a:rPr sz="2200" b="1" spc="-5" dirty="0">
                <a:latin typeface="Arial"/>
                <a:cs typeface="Arial"/>
              </a:rPr>
              <a:t>adeguate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informazioni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cittadini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227" y="605687"/>
            <a:ext cx="8756015" cy="5875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715" algn="just">
              <a:lnSpc>
                <a:spcPct val="124700"/>
              </a:lnSpc>
              <a:spcBef>
                <a:spcPts val="10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 base alla quale il SSN incentiva (economicamente) solo il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ricovero</a:t>
            </a:r>
            <a:r>
              <a:rPr sz="2200" b="1" spc="-5" dirty="0">
                <a:latin typeface="Arial"/>
                <a:cs typeface="Arial"/>
              </a:rPr>
              <a:t>. Non prevederlo implica che per le stesse tipologie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autosufficienti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SSN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fatto</a:t>
            </a:r>
            <a:r>
              <a:rPr sz="22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finanzia</a:t>
            </a:r>
            <a:r>
              <a:rPr sz="2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solo</a:t>
            </a:r>
            <a:r>
              <a:rPr sz="2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il</a:t>
            </a:r>
            <a:r>
              <a:rPr sz="2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ricovero</a:t>
            </a:r>
            <a:r>
              <a:rPr sz="2200" b="1" dirty="0">
                <a:latin typeface="Arial"/>
                <a:cs typeface="Arial"/>
              </a:rPr>
              <a:t>,</a:t>
            </a:r>
            <a:r>
              <a:rPr sz="2200" b="1" spc="-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invece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favorire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 domiciliarità.</a:t>
            </a:r>
            <a:endParaRPr sz="2200">
              <a:latin typeface="Arial"/>
              <a:cs typeface="Arial"/>
            </a:endParaRPr>
          </a:p>
          <a:p>
            <a:pPr marL="241300" marR="5080" indent="-229235" algn="just">
              <a:lnSpc>
                <a:spcPct val="124600"/>
              </a:lnSpc>
              <a:spcBef>
                <a:spcPts val="5"/>
              </a:spcBef>
              <a:buAutoNum type="alphaLcParenR" startAt="2"/>
              <a:tabLst>
                <a:tab pos="683895" algn="l"/>
              </a:tabLst>
            </a:pPr>
            <a:r>
              <a:rPr sz="2200" b="1" spc="-5" dirty="0">
                <a:latin typeface="Arial"/>
                <a:cs typeface="Arial"/>
              </a:rPr>
              <a:t>Perché il SSN oggi </a:t>
            </a:r>
            <a:r>
              <a:rPr sz="2200" b="1" dirty="0">
                <a:latin typeface="Arial"/>
                <a:cs typeface="Arial"/>
              </a:rPr>
              <a:t>spende </a:t>
            </a:r>
            <a:r>
              <a:rPr sz="2200" b="1" spc="-5" dirty="0">
                <a:latin typeface="Arial"/>
                <a:cs typeface="Arial"/>
              </a:rPr>
              <a:t>circa 150 euro al giorno per un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posto in </a:t>
            </a:r>
            <a:r>
              <a:rPr sz="2200" b="1" dirty="0">
                <a:latin typeface="Arial"/>
                <a:cs typeface="Arial"/>
              </a:rPr>
              <a:t>case </a:t>
            </a:r>
            <a:r>
              <a:rPr sz="2200" b="1" spc="-5" dirty="0">
                <a:latin typeface="Arial"/>
                <a:cs typeface="Arial"/>
              </a:rPr>
              <a:t>di cura </a:t>
            </a:r>
            <a:r>
              <a:rPr sz="2200" b="1" dirty="0">
                <a:latin typeface="Arial"/>
                <a:cs typeface="Arial"/>
              </a:rPr>
              <a:t>post </a:t>
            </a:r>
            <a:r>
              <a:rPr sz="2200" b="1" spc="-5" dirty="0">
                <a:latin typeface="Arial"/>
                <a:cs typeface="Arial"/>
              </a:rPr>
              <a:t>ospedaliere (per degenze che spesso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75" dirty="0">
                <a:latin typeface="Arial"/>
                <a:cs typeface="Arial"/>
              </a:rPr>
              <a:t>sono </a:t>
            </a:r>
            <a:r>
              <a:rPr sz="2200" b="1" spc="-65" dirty="0">
                <a:latin typeface="Arial"/>
                <a:cs typeface="Arial"/>
              </a:rPr>
              <a:t>solo “posteggi” </a:t>
            </a:r>
            <a:r>
              <a:rPr sz="2200" b="1" spc="-55" dirty="0">
                <a:latin typeface="Arial"/>
                <a:cs typeface="Arial"/>
              </a:rPr>
              <a:t>in </a:t>
            </a:r>
            <a:r>
              <a:rPr sz="2200" b="1" spc="-60" dirty="0">
                <a:latin typeface="Arial"/>
                <a:cs typeface="Arial"/>
              </a:rPr>
              <a:t>attesa </a:t>
            </a:r>
            <a:r>
              <a:rPr sz="2200" b="1" spc="-50" dirty="0">
                <a:latin typeface="Arial"/>
                <a:cs typeface="Arial"/>
              </a:rPr>
              <a:t>di </a:t>
            </a:r>
            <a:r>
              <a:rPr sz="2200" b="1" spc="-80" dirty="0">
                <a:latin typeface="Arial"/>
                <a:cs typeface="Arial"/>
              </a:rPr>
              <a:t>un </a:t>
            </a:r>
            <a:r>
              <a:rPr sz="2200" b="1" spc="-70" dirty="0">
                <a:latin typeface="Arial"/>
                <a:cs typeface="Arial"/>
              </a:rPr>
              <a:t>posto </a:t>
            </a:r>
            <a:r>
              <a:rPr sz="2200" b="1" spc="-55" dirty="0">
                <a:latin typeface="Arial"/>
                <a:cs typeface="Arial"/>
              </a:rPr>
              <a:t>in </a:t>
            </a:r>
            <a:r>
              <a:rPr sz="2200" b="1" spc="-90" dirty="0">
                <a:latin typeface="Arial"/>
                <a:cs typeface="Arial"/>
              </a:rPr>
              <a:t>RSA </a:t>
            </a:r>
            <a:r>
              <a:rPr sz="2200" b="1" spc="-80" dirty="0">
                <a:latin typeface="Arial"/>
                <a:cs typeface="Arial"/>
              </a:rPr>
              <a:t>o </a:t>
            </a:r>
            <a:r>
              <a:rPr sz="2200" b="1" spc="-55" dirty="0">
                <a:latin typeface="Arial"/>
                <a:cs typeface="Arial"/>
              </a:rPr>
              <a:t>in </a:t>
            </a:r>
            <a:r>
              <a:rPr sz="2200" b="1" spc="-65" dirty="0">
                <a:latin typeface="Arial"/>
                <a:cs typeface="Arial"/>
              </a:rPr>
              <a:t>assistenza 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domiciliare). </a:t>
            </a:r>
            <a:r>
              <a:rPr sz="2200" b="1" spc="-5" dirty="0">
                <a:latin typeface="Arial"/>
                <a:cs typeface="Arial"/>
              </a:rPr>
              <a:t>E il SSN spende intorno ai 40 euro al giorno per la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parte sanitaria della retta in RSA (il 50% del costo totale).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spesa minore potrebbe coprire il 50% del costo di una robusta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assistenza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domiciliare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tutelare.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sarebbe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significativo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risparmio interno allo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stesso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SSN?</a:t>
            </a:r>
            <a:endParaRPr sz="2200">
              <a:latin typeface="Arial"/>
              <a:cs typeface="Arial"/>
            </a:endParaRPr>
          </a:p>
          <a:p>
            <a:pPr marL="241300" marR="5080" indent="-229235" algn="just">
              <a:lnSpc>
                <a:spcPct val="124500"/>
              </a:lnSpc>
              <a:spcBef>
                <a:spcPts val="5"/>
              </a:spcBef>
              <a:buClr>
                <a:srgbClr val="FF0000"/>
              </a:buClr>
              <a:buAutoNum type="alphaLcParenR" startAt="2"/>
              <a:tabLst>
                <a:tab pos="839469" algn="l"/>
              </a:tabLst>
            </a:pPr>
            <a:r>
              <a:rPr sz="2200" b="1" spc="-5" dirty="0">
                <a:latin typeface="Arial"/>
                <a:cs typeface="Arial"/>
              </a:rPr>
              <a:t>Perché</a:t>
            </a:r>
            <a:r>
              <a:rPr sz="2200" b="1" dirty="0">
                <a:latin typeface="Arial"/>
                <a:cs typeface="Arial"/>
              </a:rPr>
              <a:t> dove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accaduto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(ad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esempio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Torino)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l’offerta</a:t>
            </a:r>
            <a:r>
              <a:rPr sz="2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ai</a:t>
            </a:r>
            <a:r>
              <a:rPr sz="2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autosufficienti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diventa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più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consistente.</a:t>
            </a:r>
            <a:r>
              <a:rPr sz="2200" b="1" spc="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Garantire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132" y="605687"/>
            <a:ext cx="8524240" cy="1699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4700"/>
              </a:lnSpc>
              <a:spcBef>
                <a:spcPts val="105"/>
              </a:spcBef>
            </a:pPr>
            <a:r>
              <a:rPr sz="2200" b="1" spc="-5" dirty="0">
                <a:latin typeface="Arial"/>
                <a:cs typeface="Arial"/>
              </a:rPr>
              <a:t>a un non </a:t>
            </a:r>
            <a:r>
              <a:rPr sz="2200" b="1" spc="-60" dirty="0">
                <a:latin typeface="Arial"/>
                <a:cs typeface="Arial"/>
              </a:rPr>
              <a:t>autosufficiente </a:t>
            </a:r>
            <a:r>
              <a:rPr sz="2200" b="1" spc="-70" dirty="0">
                <a:latin typeface="Arial"/>
                <a:cs typeface="Arial"/>
              </a:rPr>
              <a:t>poche ore </a:t>
            </a:r>
            <a:r>
              <a:rPr sz="2200" b="1" spc="-55" dirty="0">
                <a:latin typeface="Arial"/>
                <a:cs typeface="Arial"/>
              </a:rPr>
              <a:t>settimanali </a:t>
            </a:r>
            <a:r>
              <a:rPr sz="2200" b="1" spc="-60" dirty="0">
                <a:latin typeface="Arial"/>
                <a:cs typeface="Arial"/>
              </a:rPr>
              <a:t>di </a:t>
            </a:r>
            <a:r>
              <a:rPr sz="2200" b="1" spc="-90" dirty="0">
                <a:latin typeface="Arial"/>
                <a:cs typeface="Arial"/>
              </a:rPr>
              <a:t>OSS </a:t>
            </a:r>
            <a:r>
              <a:rPr sz="2200" b="1" spc="-55" dirty="0">
                <a:latin typeface="Arial"/>
                <a:cs typeface="Arial"/>
              </a:rPr>
              <a:t>al </a:t>
            </a:r>
            <a:r>
              <a:rPr sz="2200" b="1" spc="-60" dirty="0">
                <a:latin typeface="Arial"/>
                <a:cs typeface="Arial"/>
              </a:rPr>
              <a:t>domicilio 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65" dirty="0">
                <a:latin typeface="Arial"/>
                <a:cs typeface="Arial"/>
              </a:rPr>
              <a:t>serve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80" dirty="0">
                <a:latin typeface="Arial"/>
                <a:cs typeface="Arial"/>
              </a:rPr>
              <a:t>ad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evitare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 ricovero solo per le famiglie che possono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aumentare</a:t>
            </a:r>
            <a:r>
              <a:rPr sz="2200" b="1" spc="-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queste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ore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proprie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risorse,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sz="22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è</a:t>
            </a:r>
            <a:r>
              <a:rPr sz="22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inutile</a:t>
            </a:r>
            <a:r>
              <a:rPr sz="22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22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altre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hanno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meno risorse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proprie.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227" y="2279421"/>
            <a:ext cx="502284" cy="8610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200" b="1" spc="-5" dirty="0">
                <a:latin typeface="Arial"/>
                <a:cs typeface="Arial"/>
              </a:rPr>
              <a:t>d)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650"/>
              </a:spcBef>
            </a:pPr>
            <a:r>
              <a:rPr sz="2200" b="1" spc="-5" dirty="0">
                <a:latin typeface="Arial"/>
                <a:cs typeface="Arial"/>
              </a:rPr>
              <a:t>di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041" y="2279421"/>
            <a:ext cx="8081645" cy="86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 marR="5080" indent="-80645">
              <a:lnSpc>
                <a:spcPct val="124500"/>
              </a:lnSpc>
              <a:spcBef>
                <a:spcPts val="100"/>
              </a:spcBef>
              <a:tabLst>
                <a:tab pos="1550670" algn="l"/>
                <a:tab pos="2726055" algn="l"/>
                <a:tab pos="3018155" algn="l"/>
                <a:tab pos="4148454" algn="l"/>
                <a:tab pos="4921885" algn="l"/>
                <a:tab pos="5788660" algn="l"/>
                <a:tab pos="7182484" algn="l"/>
              </a:tabLst>
            </a:pPr>
            <a:r>
              <a:rPr sz="2200" b="1" spc="-5" dirty="0">
                <a:latin typeface="Arial"/>
                <a:cs typeface="Arial"/>
              </a:rPr>
              <a:t>Perché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autosufficienti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spc="-1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tali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perché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malati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con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esiti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pat</a:t>
            </a:r>
            <a:r>
              <a:rPr sz="2200" b="1" dirty="0">
                <a:latin typeface="Arial"/>
                <a:cs typeface="Arial"/>
              </a:rPr>
              <a:t>o</a:t>
            </a:r>
            <a:r>
              <a:rPr sz="2200" b="1" spc="-5" dirty="0">
                <a:latin typeface="Arial"/>
                <a:cs typeface="Arial"/>
              </a:rPr>
              <a:t>logie.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Dunq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è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un’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re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su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lla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quale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dov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rebb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ere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4132" y="3114573"/>
            <a:ext cx="8524240" cy="1696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chiara la titolarietà primaria del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SSN</a:t>
            </a:r>
            <a:r>
              <a:rPr sz="2200" b="1" dirty="0">
                <a:latin typeface="Arial"/>
                <a:cs typeface="Arial"/>
              </a:rPr>
              <a:t>, anche </a:t>
            </a:r>
            <a:r>
              <a:rPr sz="2200" b="1" spc="-5" dirty="0">
                <a:latin typeface="Arial"/>
                <a:cs typeface="Arial"/>
              </a:rPr>
              <a:t>nella spesa e nel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governare il sistema delle offerte, e non basta invocare una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generica “integrazione sociosanitaria” (come purtroppo fanno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anche i vigenti LEA)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6300" y="5319648"/>
            <a:ext cx="8989060" cy="44894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2625"/>
              </a:lnSpc>
            </a:pP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2)</a:t>
            </a:r>
            <a:r>
              <a:rPr sz="2200" b="1" spc="-22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PIU’ DIRITTI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ESIGIBILI</a:t>
            </a:r>
            <a:r>
              <a:rPr sz="2200" b="1" spc="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PER I</a:t>
            </a:r>
            <a:r>
              <a:rPr sz="2200" b="1" spc="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CITTADINI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5658815"/>
            <a:ext cx="8975725" cy="86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  <a:tabLst>
                <a:tab pos="786130" algn="l"/>
                <a:tab pos="1669414" algn="l"/>
                <a:tab pos="2831465" algn="l"/>
                <a:tab pos="3124200" algn="l"/>
                <a:tab pos="3820160" algn="l"/>
                <a:tab pos="5229860" algn="l"/>
                <a:tab pos="5803265" algn="l"/>
                <a:tab pos="6266180" algn="l"/>
                <a:tab pos="7661275" algn="l"/>
                <a:tab pos="8234045" algn="l"/>
                <a:tab pos="8449945" algn="l"/>
              </a:tabLst>
            </a:pPr>
            <a:r>
              <a:rPr sz="2200" b="1" spc="-5" dirty="0">
                <a:latin typeface="Arial"/>
                <a:cs typeface="Arial"/>
              </a:rPr>
              <a:t>Oggi	molte	Regioni	e	ASL	utilizzano	per	</a:t>
            </a:r>
            <a:r>
              <a:rPr sz="2200" b="1" spc="-15" dirty="0">
                <a:latin typeface="Arial"/>
                <a:cs typeface="Arial"/>
              </a:rPr>
              <a:t>g</a:t>
            </a:r>
            <a:r>
              <a:rPr sz="2200" b="1" spc="-5" dirty="0">
                <a:latin typeface="Arial"/>
                <a:cs typeface="Arial"/>
              </a:rPr>
              <a:t>li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interventi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non  autosufficienti</a:t>
            </a:r>
            <a:r>
              <a:rPr sz="2200" b="1" spc="3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spc="3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criterio</a:t>
            </a:r>
            <a:r>
              <a:rPr sz="2200" b="1" spc="3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345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intervenire</a:t>
            </a:r>
            <a:r>
              <a:rPr sz="2200" b="1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“solo</a:t>
            </a:r>
            <a:r>
              <a:rPr sz="2200" b="1" spc="3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2200" b="1" spc="3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quando</a:t>
            </a:r>
            <a:r>
              <a:rPr sz="2200" b="1" spc="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ci</a:t>
            </a:r>
            <a:r>
              <a:rPr sz="2200" b="1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sono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095740" cy="5534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9380" algn="just">
              <a:lnSpc>
                <a:spcPct val="124700"/>
              </a:lnSpc>
              <a:spcBef>
                <a:spcPts val="105"/>
              </a:spcBef>
            </a:pP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risorse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finanziarie”. In ciò usando il profilo giuridico dei LEA come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“finanziariamente condizionati” (benché criticato anche dalla Corte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Costituzionale).</a:t>
            </a:r>
            <a:r>
              <a:rPr sz="2200" b="1" spc="-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Perciò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occorre</a:t>
            </a:r>
            <a:r>
              <a:rPr sz="2200" b="1" spc="-13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che</a:t>
            </a:r>
            <a:r>
              <a:rPr sz="2200" b="1" spc="-1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rafforzino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spc="-1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diritti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proprio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entro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 LEA sociosanitari, per dare agli interventi natura di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diritti davvero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esigibili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(anche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minimi,</a:t>
            </a:r>
            <a:r>
              <a:rPr sz="2200" b="1" spc="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“un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posto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lista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d’attesa”).</a:t>
            </a:r>
            <a:endParaRPr sz="2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250"/>
              </a:spcBef>
            </a:pPr>
            <a:r>
              <a:rPr sz="2200" b="1" spc="-5" dirty="0">
                <a:latin typeface="Arial"/>
                <a:cs typeface="Arial"/>
              </a:rPr>
              <a:t>Naturalmente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si</a:t>
            </a:r>
            <a:r>
              <a:rPr sz="2200" b="1" spc="-5" dirty="0">
                <a:latin typeface="Arial"/>
                <a:cs typeface="Arial"/>
              </a:rPr>
              <a:t> potrebbe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pensare:</a:t>
            </a:r>
            <a:endParaRPr sz="2200">
              <a:latin typeface="Arial"/>
              <a:cs typeface="Arial"/>
            </a:endParaRPr>
          </a:p>
          <a:p>
            <a:pPr marL="241300" marR="5080" indent="-228600" algn="just">
              <a:lnSpc>
                <a:spcPts val="3290"/>
              </a:lnSpc>
              <a:spcBef>
                <a:spcPts val="215"/>
              </a:spcBef>
              <a:buClr>
                <a:srgbClr val="000000"/>
              </a:buClr>
              <a:buFont typeface="Arial MT"/>
              <a:buChar char="-"/>
              <a:tabLst>
                <a:tab pos="241300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sia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ovvio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prestazioni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offerte</a:t>
            </a:r>
            <a:r>
              <a:rPr sz="2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debbano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essere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compatibili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 le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risorse</a:t>
            </a:r>
            <a:r>
              <a:rPr sz="2200" b="1" dirty="0">
                <a:latin typeface="Arial"/>
                <a:cs typeface="Arial"/>
              </a:rPr>
              <a:t>, </a:t>
            </a:r>
            <a:r>
              <a:rPr sz="2200" b="1" spc="-5" dirty="0">
                <a:latin typeface="Arial"/>
                <a:cs typeface="Arial"/>
              </a:rPr>
              <a:t>altrimenti si definirebbero </a:t>
            </a:r>
            <a:r>
              <a:rPr sz="2200" b="1" dirty="0">
                <a:latin typeface="Arial"/>
                <a:cs typeface="Arial"/>
              </a:rPr>
              <a:t>in </a:t>
            </a:r>
            <a:r>
              <a:rPr sz="2200" b="1" spc="-5" dirty="0">
                <a:latin typeface="Arial"/>
                <a:cs typeface="Arial"/>
              </a:rPr>
              <a:t>modo demagogico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diritti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</a:t>
            </a:r>
            <a:r>
              <a:rPr sz="2200" b="1" spc="5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virtuali,</a:t>
            </a:r>
            <a:r>
              <a:rPr sz="2200" b="1" spc="5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poi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non</a:t>
            </a:r>
            <a:r>
              <a:rPr sz="2200" b="1" spc="5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concretamente</a:t>
            </a:r>
            <a:r>
              <a:rPr sz="2200" b="1" spc="5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possibile</a:t>
            </a:r>
            <a:endParaRPr sz="2200">
              <a:latin typeface="Arial"/>
              <a:cs typeface="Arial"/>
            </a:endParaRPr>
          </a:p>
          <a:p>
            <a:pPr marL="241300" algn="just">
              <a:lnSpc>
                <a:spcPct val="100000"/>
              </a:lnSpc>
              <a:spcBef>
                <a:spcPts val="430"/>
              </a:spcBef>
            </a:pPr>
            <a:r>
              <a:rPr sz="2200" b="1" spc="-5" dirty="0">
                <a:latin typeface="Arial"/>
                <a:cs typeface="Arial"/>
              </a:rPr>
              <a:t>soddisfare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prestazioni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irrealizzabili;</a:t>
            </a:r>
            <a:endParaRPr sz="2200">
              <a:latin typeface="Arial"/>
              <a:cs typeface="Arial"/>
            </a:endParaRPr>
          </a:p>
          <a:p>
            <a:pPr marL="241300" marR="6985" indent="-228600" algn="just">
              <a:lnSpc>
                <a:spcPct val="124500"/>
              </a:lnSpc>
              <a:buClr>
                <a:srgbClr val="000000"/>
              </a:buClr>
              <a:buFont typeface="Arial MT"/>
              <a:buChar char="-"/>
              <a:tabLst>
                <a:tab pos="241300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quindi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tutto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il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welfare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pubblico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funziona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secondo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questo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criterio</a:t>
            </a:r>
            <a:r>
              <a:rPr sz="2200" b="1" spc="-5" dirty="0">
                <a:latin typeface="Arial"/>
                <a:cs typeface="Arial"/>
              </a:rPr>
              <a:t>,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ossia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tutte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prestazioni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sempre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fruibili</a:t>
            </a:r>
            <a:r>
              <a:rPr sz="2200" b="1" spc="1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soltanto</a:t>
            </a:r>
            <a:r>
              <a:rPr sz="2200" b="1" spc="1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</a:t>
            </a:r>
            <a:endParaRPr sz="2200">
              <a:latin typeface="Arial"/>
              <a:cs typeface="Arial"/>
            </a:endParaRPr>
          </a:p>
          <a:p>
            <a:pPr marL="241300" algn="just">
              <a:lnSpc>
                <a:spcPct val="100000"/>
              </a:lnSpc>
              <a:spcBef>
                <a:spcPts val="650"/>
              </a:spcBef>
            </a:pP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risorse lo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consentono.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100820" cy="5875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4700"/>
              </a:lnSpc>
              <a:spcBef>
                <a:spcPts val="10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Ma queste due obiezioni non trovano riscontro nella 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realtà</a:t>
            </a:r>
            <a:r>
              <a:rPr sz="2200" b="1" spc="5" dirty="0">
                <a:latin typeface="Arial"/>
                <a:cs typeface="Arial"/>
              </a:rPr>
              <a:t>. </a:t>
            </a:r>
            <a:r>
              <a:rPr sz="2200" b="1" spc="-5" dirty="0">
                <a:latin typeface="Arial"/>
                <a:cs typeface="Arial"/>
              </a:rPr>
              <a:t>Va </a:t>
            </a:r>
            <a:r>
              <a:rPr sz="2200" b="1" dirty="0">
                <a:latin typeface="Arial"/>
                <a:cs typeface="Arial"/>
              </a:rPr>
              <a:t>infatti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ricordato </a:t>
            </a:r>
            <a:r>
              <a:rPr sz="2200" b="1" dirty="0">
                <a:latin typeface="Arial"/>
                <a:cs typeface="Arial"/>
              </a:rPr>
              <a:t>che </a:t>
            </a:r>
            <a:r>
              <a:rPr sz="2200" b="1" spc="-5" dirty="0">
                <a:latin typeface="Arial"/>
                <a:cs typeface="Arial"/>
              </a:rPr>
              <a:t>nel welfare pubblico vi sono molte prestazioni che già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hanno natura di diritto soggettivo pienamente esigibile,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 le quali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dunque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Amministrazioni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possono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dilazionare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od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evitare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l’intervento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motivando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scarsità</a:t>
            </a:r>
            <a:r>
              <a:rPr sz="22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risorse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quando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cittadini ne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hanno 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requisiti</a:t>
            </a:r>
            <a:r>
              <a:rPr sz="2200" b="1" spc="-5" dirty="0">
                <a:latin typeface="Arial"/>
                <a:cs typeface="Arial"/>
              </a:rPr>
              <a:t>. Ad esempio:</a:t>
            </a:r>
            <a:endParaRPr sz="2200">
              <a:latin typeface="Arial"/>
              <a:cs typeface="Arial"/>
            </a:endParaRPr>
          </a:p>
          <a:p>
            <a:pPr marL="193040" marR="8255" indent="-193040" algn="just">
              <a:lnSpc>
                <a:spcPts val="3290"/>
              </a:lnSpc>
              <a:spcBef>
                <a:spcPts val="219"/>
              </a:spcBef>
              <a:buClr>
                <a:srgbClr val="000000"/>
              </a:buClr>
              <a:buFont typeface="Arial MT"/>
              <a:buChar char="-"/>
              <a:tabLst>
                <a:tab pos="193040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Le prestazioni di integrazione del reddito dell’INPS </a:t>
            </a:r>
            <a:r>
              <a:rPr sz="2200" b="1" spc="-5" dirty="0">
                <a:latin typeface="Arial"/>
                <a:cs typeface="Arial"/>
              </a:rPr>
              <a:t>come l’assegno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sociale, le maggiorazioni delle pensioni e </a:t>
            </a:r>
            <a:r>
              <a:rPr sz="2200" b="1" spc="-10" dirty="0">
                <a:latin typeface="Arial"/>
                <a:cs typeface="Arial"/>
              </a:rPr>
              <a:t>le </a:t>
            </a:r>
            <a:r>
              <a:rPr sz="2200" b="1" spc="-5" dirty="0">
                <a:latin typeface="Arial"/>
                <a:cs typeface="Arial"/>
              </a:rPr>
              <a:t>loro integrazioni al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minimo</a:t>
            </a:r>
            <a:r>
              <a:rPr sz="2200" b="1" spc="459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(che</a:t>
            </a:r>
            <a:r>
              <a:rPr sz="2200" b="1" spc="4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nel</a:t>
            </a:r>
            <a:r>
              <a:rPr sz="2200" b="1" spc="459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loro</a:t>
            </a:r>
            <a:r>
              <a:rPr sz="2200" b="1" spc="4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insieme</a:t>
            </a:r>
            <a:r>
              <a:rPr sz="2200" b="1" spc="5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spc="3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spc="459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maggior</a:t>
            </a:r>
            <a:r>
              <a:rPr sz="2200" b="1" spc="4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spesa</a:t>
            </a:r>
            <a:r>
              <a:rPr sz="2200" b="1" spc="4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pubblica</a:t>
            </a:r>
            <a:endParaRPr sz="2200">
              <a:latin typeface="Arial"/>
              <a:cs typeface="Arial"/>
            </a:endParaRPr>
          </a:p>
          <a:p>
            <a:pPr marL="241300" algn="just">
              <a:lnSpc>
                <a:spcPct val="100000"/>
              </a:lnSpc>
              <a:spcBef>
                <a:spcPts val="425"/>
              </a:spcBef>
            </a:pPr>
            <a:r>
              <a:rPr sz="2200" b="1" spc="-5" dirty="0">
                <a:latin typeface="Arial"/>
                <a:cs typeface="Arial"/>
              </a:rPr>
              <a:t>contro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povertà),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oppure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gli</a:t>
            </a:r>
            <a:r>
              <a:rPr sz="2200" b="1" spc="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assegni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famiglie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povere</a:t>
            </a:r>
            <a:r>
              <a:rPr sz="2200" b="1" spc="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nuovi</a:t>
            </a:r>
            <a:endParaRPr sz="2200">
              <a:latin typeface="Arial"/>
              <a:cs typeface="Arial"/>
            </a:endParaRPr>
          </a:p>
          <a:p>
            <a:pPr marL="241300" marR="12700" algn="just">
              <a:lnSpc>
                <a:spcPct val="124500"/>
              </a:lnSpc>
            </a:pPr>
            <a:r>
              <a:rPr sz="2200" b="1" spc="-5" dirty="0">
                <a:latin typeface="Arial"/>
                <a:cs typeface="Arial"/>
              </a:rPr>
              <a:t>nati,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l’assegno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universale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figli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carico,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riduzioni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tariffarie sull’energia elettrica 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sul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gas.</a:t>
            </a:r>
            <a:endParaRPr sz="2200">
              <a:latin typeface="Arial"/>
              <a:cs typeface="Arial"/>
            </a:endParaRPr>
          </a:p>
          <a:p>
            <a:pPr marL="193040" marR="9525" indent="-193040" algn="just">
              <a:lnSpc>
                <a:spcPct val="124500"/>
              </a:lnSpc>
              <a:spcBef>
                <a:spcPts val="5"/>
              </a:spcBef>
              <a:buFont typeface="Arial MT"/>
              <a:buChar char="-"/>
              <a:tabLst>
                <a:tab pos="193040" algn="l"/>
              </a:tabLst>
            </a:pP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potrebbe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obiettare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spc="-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poiché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semplici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trasferimenti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5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denaro</a:t>
            </a:r>
            <a:r>
              <a:rPr sz="2200" b="1" spc="5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</a:t>
            </a:r>
            <a:r>
              <a:rPr sz="2200" b="1" spc="5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più</a:t>
            </a:r>
            <a:r>
              <a:rPr sz="2200" b="1" spc="5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facile</a:t>
            </a:r>
            <a:r>
              <a:rPr sz="2200" b="1" spc="5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prevedere</a:t>
            </a:r>
            <a:r>
              <a:rPr sz="2200" b="1" spc="5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l’erogazione</a:t>
            </a:r>
            <a:r>
              <a:rPr sz="2200" b="1" spc="5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senza</a:t>
            </a:r>
            <a:r>
              <a:rPr sz="2200" b="1" spc="5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dilazioni</a:t>
            </a:r>
            <a:r>
              <a:rPr sz="2200" b="1" spc="5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100820" cy="5875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marR="8890" algn="just">
              <a:lnSpc>
                <a:spcPct val="124600"/>
              </a:lnSpc>
              <a:spcBef>
                <a:spcPts val="110"/>
              </a:spcBef>
            </a:pPr>
            <a:r>
              <a:rPr sz="2200" b="1" spc="-5" dirty="0">
                <a:latin typeface="Arial"/>
                <a:cs typeface="Arial"/>
              </a:rPr>
              <a:t>dinieghi.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Ma nel welfare pubblico esistono molti altri interventi con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natura di diritto esigibile che non consistono solo in trasferimenti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monetari</a:t>
            </a:r>
            <a:r>
              <a:rPr sz="2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sz="22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servizi,</a:t>
            </a:r>
            <a:r>
              <a:rPr sz="22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come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fruibilità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della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scuola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dell’obbligo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al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momento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</a:t>
            </a:r>
            <a:r>
              <a:rPr sz="2200" b="1" spc="-10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suo</a:t>
            </a:r>
            <a:r>
              <a:rPr sz="2200" b="1" spc="-114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inizio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(e</a:t>
            </a:r>
            <a:r>
              <a:rPr sz="2200" b="1" spc="-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all’esaurimento</a:t>
            </a:r>
            <a:r>
              <a:rPr sz="2200" b="1" spc="-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una</a:t>
            </a:r>
            <a:r>
              <a:rPr sz="2200" b="1" spc="-10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lista</a:t>
            </a:r>
            <a:r>
              <a:rPr sz="2200" b="1" spc="-114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d’attesa), </a:t>
            </a:r>
            <a:r>
              <a:rPr sz="2200" b="1" spc="-5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oppure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interventi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servizi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sociali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nei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casi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rischio/abbandono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minori.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ambito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sanitario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diritto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avere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 medico di medicina generale o le vaccinazioni obbligatorie. Se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amministrazioni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rispondono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richieste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cittadino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negandole con la sola motivazione di non avere risorse sufficienti,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basta un ricorso (e </a:t>
            </a:r>
            <a:r>
              <a:rPr sz="2200" b="1" spc="-10" dirty="0">
                <a:latin typeface="Arial"/>
                <a:cs typeface="Arial"/>
              </a:rPr>
              <a:t>non </a:t>
            </a:r>
            <a:r>
              <a:rPr sz="2200" b="1" spc="-5" dirty="0">
                <a:latin typeface="Arial"/>
                <a:cs typeface="Arial"/>
              </a:rPr>
              <a:t>necessariamente tramite la magistratura)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 ottenere l’intervento.</a:t>
            </a:r>
            <a:endParaRPr sz="2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5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Sono</a:t>
            </a:r>
            <a:r>
              <a:rPr sz="2200" b="1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quindi</a:t>
            </a:r>
            <a:r>
              <a:rPr sz="2200" b="1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già</a:t>
            </a:r>
            <a:r>
              <a:rPr sz="2200" b="1" spc="3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operanti</a:t>
            </a:r>
            <a:r>
              <a:rPr sz="2200" b="1" spc="3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(e</a:t>
            </a:r>
            <a:r>
              <a:rPr sz="2200" b="1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da</a:t>
            </a:r>
            <a:r>
              <a:rPr sz="2200" b="1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molto</a:t>
            </a:r>
            <a:r>
              <a:rPr sz="2200" b="1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tempo)</a:t>
            </a:r>
            <a:r>
              <a:rPr sz="2200" b="1" spc="3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prestazioni</a:t>
            </a:r>
            <a:r>
              <a:rPr sz="2200" b="1" spc="3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servizi</a:t>
            </a: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124500"/>
              </a:lnSpc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pubblici, anche complessi e con l’impiego di risorse umane, che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hanno</a:t>
            </a:r>
            <a:r>
              <a:rPr sz="2200" b="1" spc="63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natura</a:t>
            </a:r>
            <a:r>
              <a:rPr sz="2200" b="1" spc="63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spc="63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diritti</a:t>
            </a:r>
            <a:r>
              <a:rPr sz="2200" b="1" spc="63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pienamente</a:t>
            </a:r>
            <a:r>
              <a:rPr sz="2200" b="1" spc="63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esigibili,</a:t>
            </a:r>
            <a:r>
              <a:rPr sz="2200" b="1" spc="63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63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</a:t>
            </a:r>
            <a:r>
              <a:rPr sz="2200" b="1" spc="6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6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solo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100820" cy="2952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4700"/>
              </a:lnSpc>
              <a:spcBef>
                <a:spcPts val="10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“finanziariamente condizionati”. </a:t>
            </a:r>
            <a:r>
              <a:rPr sz="2200" b="1" spc="-5" dirty="0">
                <a:latin typeface="Arial"/>
                <a:cs typeface="Arial"/>
              </a:rPr>
              <a:t>Quindi non esiste una impossibilità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assoluta a garantire </a:t>
            </a:r>
            <a:r>
              <a:rPr sz="2200" b="1" dirty="0">
                <a:latin typeface="Arial"/>
                <a:cs typeface="Arial"/>
              </a:rPr>
              <a:t>livelli </a:t>
            </a:r>
            <a:r>
              <a:rPr sz="2200" b="1" spc="-5" dirty="0">
                <a:latin typeface="Arial"/>
                <a:cs typeface="Arial"/>
              </a:rPr>
              <a:t>essenziali con questa natura anche in altri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Livelli essenziali, quanto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 ritardo storico delle politiche italiane </a:t>
            </a:r>
            <a:r>
              <a:rPr sz="2200" b="1" spc="-5" dirty="0">
                <a:latin typeface="Arial"/>
                <a:cs typeface="Arial"/>
              </a:rPr>
              <a:t>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riguardo,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particolare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interventi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sulla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autosufficienza.</a:t>
            </a:r>
            <a:endParaRPr sz="2200">
              <a:latin typeface="Arial"/>
              <a:cs typeface="Arial"/>
            </a:endParaRPr>
          </a:p>
          <a:p>
            <a:pPr marL="12700" marR="13335" algn="just">
              <a:lnSpc>
                <a:spcPct val="124500"/>
              </a:lnSpc>
              <a:spcBef>
                <a:spcPts val="5"/>
              </a:spcBef>
            </a:pPr>
            <a:r>
              <a:rPr sz="2200" b="1" spc="-5" dirty="0">
                <a:latin typeface="Arial"/>
                <a:cs typeface="Arial"/>
              </a:rPr>
              <a:t>E non è </a:t>
            </a:r>
            <a:r>
              <a:rPr sz="2200" b="1" spc="-10" dirty="0">
                <a:latin typeface="Arial"/>
                <a:cs typeface="Arial"/>
              </a:rPr>
              <a:t>solo </a:t>
            </a:r>
            <a:r>
              <a:rPr sz="2200" b="1" spc="-5" dirty="0">
                <a:latin typeface="Arial"/>
                <a:cs typeface="Arial"/>
              </a:rPr>
              <a:t>questione di “quante </a:t>
            </a:r>
            <a:r>
              <a:rPr sz="2200" b="1" spc="-10" dirty="0">
                <a:latin typeface="Arial"/>
                <a:cs typeface="Arial"/>
              </a:rPr>
              <a:t>risorse occorrono”, ma </a:t>
            </a:r>
            <a:r>
              <a:rPr sz="2200" b="1" spc="-5" dirty="0">
                <a:latin typeface="Arial"/>
                <a:cs typeface="Arial"/>
              </a:rPr>
              <a:t>anche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concezioni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sulla natura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diritti.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300" y="4143121"/>
            <a:ext cx="8989060" cy="448309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2625"/>
              </a:lnSpc>
              <a:tabLst>
                <a:tab pos="742315" algn="l"/>
              </a:tabLst>
            </a:pPr>
            <a:r>
              <a:rPr sz="2200" b="1" spc="-5" dirty="0">
                <a:latin typeface="Arial"/>
                <a:cs typeface="Arial"/>
              </a:rPr>
              <a:t>3)	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L’INFORMAZIONE</a:t>
            </a:r>
            <a:r>
              <a:rPr sz="2200" b="1" spc="-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AI</a:t>
            </a:r>
            <a:r>
              <a:rPr sz="2200" b="1" spc="-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CITTADINI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481855"/>
            <a:ext cx="9100820" cy="211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500"/>
              </a:lnSpc>
              <a:spcBef>
                <a:spcPts val="100"/>
              </a:spcBef>
            </a:pP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leggi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delega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prevedono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concentri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presso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PUA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(Punti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Unici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 Accesso) l’informazione ai </a:t>
            </a:r>
            <a:r>
              <a:rPr sz="2200" b="1" dirty="0">
                <a:latin typeface="Arial"/>
                <a:cs typeface="Arial"/>
              </a:rPr>
              <a:t>cittadini </a:t>
            </a:r>
            <a:r>
              <a:rPr sz="2200" b="1" spc="5" dirty="0">
                <a:latin typeface="Arial"/>
                <a:cs typeface="Arial"/>
              </a:rPr>
              <a:t>ed </a:t>
            </a:r>
            <a:r>
              <a:rPr sz="2200" b="1" spc="-5" dirty="0">
                <a:latin typeface="Arial"/>
                <a:cs typeface="Arial"/>
              </a:rPr>
              <a:t>il primo accesso ai servizi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 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autosufficienti</a:t>
            </a: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124500"/>
              </a:lnSpc>
              <a:spcBef>
                <a:spcPts val="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Il tema è molto importante per utenti e famiglie: basti pensare alle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loro</a:t>
            </a:r>
            <a:r>
              <a:rPr sz="2200" b="1" spc="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difficoltà</a:t>
            </a:r>
            <a:r>
              <a:rPr sz="2200" b="1" spc="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spc="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“sapere</a:t>
            </a:r>
            <a:r>
              <a:rPr sz="2200" b="1" spc="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dove</a:t>
            </a:r>
            <a:r>
              <a:rPr sz="2200" b="1" spc="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andare</a:t>
            </a:r>
            <a:r>
              <a:rPr sz="2200" b="1" spc="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spc="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chiedere</a:t>
            </a:r>
            <a:r>
              <a:rPr sz="2200" b="1" spc="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spc="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cosa</a:t>
            </a:r>
            <a:r>
              <a:rPr sz="2200" b="1" spc="2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098915" cy="3792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4800"/>
              </a:lnSpc>
              <a:spcBef>
                <a:spcPts val="10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quando”,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oppure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nel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peregrinare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faticosamente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tra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più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sportelli/servizi</a:t>
            </a:r>
            <a:r>
              <a:rPr sz="22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diversi</a:t>
            </a:r>
            <a:r>
              <a:rPr sz="2200" b="1" dirty="0">
                <a:latin typeface="Arial"/>
                <a:cs typeface="Arial"/>
              </a:rPr>
              <a:t>.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sarebbe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utile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prevedere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meglio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funzioni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strumenti:</a:t>
            </a:r>
            <a:endParaRPr sz="2200">
              <a:latin typeface="Arial"/>
              <a:cs typeface="Arial"/>
            </a:endParaRPr>
          </a:p>
          <a:p>
            <a:pPr marL="332740" marR="6985" indent="-229235" algn="just">
              <a:lnSpc>
                <a:spcPct val="124600"/>
              </a:lnSpc>
              <a:spcBef>
                <a:spcPts val="35"/>
              </a:spcBef>
            </a:pPr>
            <a:r>
              <a:rPr sz="2200" spc="-5" dirty="0">
                <a:latin typeface="Calibri"/>
                <a:cs typeface="Calibri"/>
              </a:rPr>
              <a:t>-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Arial"/>
                <a:cs typeface="Arial"/>
              </a:rPr>
              <a:t>Nel loro primo accesso a servizi di welfare alle famiglie dei non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autosufficienti interessa non solo sapere come arriveranno alla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valutazione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multidimensionale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conseguenti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interventi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dell’Azienda Sanitaria e dei servizi sociali,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ma anche conoscere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tutto</a:t>
            </a:r>
            <a:r>
              <a:rPr sz="2200" b="1" spc="5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ciò</a:t>
            </a:r>
            <a:r>
              <a:rPr sz="2200" b="1" spc="5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spc="5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potrebbero</a:t>
            </a:r>
            <a:r>
              <a:rPr sz="2200" b="1" spc="5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chiedere</a:t>
            </a:r>
            <a:r>
              <a:rPr sz="2200" b="1" spc="5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ad</a:t>
            </a:r>
            <a:r>
              <a:rPr sz="2200" b="1" spc="5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altri</a:t>
            </a:r>
            <a:r>
              <a:rPr sz="2200" b="1" spc="5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enti/servizi</a:t>
            </a:r>
            <a:r>
              <a:rPr sz="2200" b="1" spc="5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pubblici. </a:t>
            </a:r>
            <a:r>
              <a:rPr sz="2200" b="1" spc="-5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Ossia</a:t>
            </a:r>
            <a:r>
              <a:rPr sz="2200" b="1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poter</a:t>
            </a:r>
            <a:r>
              <a:rPr sz="2200" b="1" spc="3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ricevere</a:t>
            </a:r>
            <a:r>
              <a:rPr sz="2200" b="1" spc="3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2200" b="1" spc="3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solo</a:t>
            </a:r>
            <a:r>
              <a:rPr sz="2200" b="1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luogo</a:t>
            </a:r>
            <a:r>
              <a:rPr sz="2200" b="1" spc="3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tutte</a:t>
            </a:r>
            <a:r>
              <a:rPr sz="2200" b="1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2200" b="1" spc="3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informazioni</a:t>
            </a:r>
            <a:r>
              <a:rPr sz="2200" b="1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sulle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6972" y="4372127"/>
            <a:ext cx="1576070" cy="86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opportunità  potrebbero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9967" y="4372127"/>
            <a:ext cx="7054850" cy="86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">
              <a:lnSpc>
                <a:spcPct val="124500"/>
              </a:lnSpc>
              <a:spcBef>
                <a:spcPts val="100"/>
              </a:spcBef>
              <a:tabLst>
                <a:tab pos="1440815" algn="l"/>
                <a:tab pos="1674495" algn="l"/>
                <a:tab pos="1961514" algn="l"/>
                <a:tab pos="2651125" algn="l"/>
                <a:tab pos="2778125" algn="l"/>
                <a:tab pos="3411854" algn="l"/>
                <a:tab pos="3687445" algn="l"/>
                <a:tab pos="4185920" algn="l"/>
                <a:tab pos="4689475" algn="l"/>
                <a:tab pos="5271770" algn="l"/>
                <a:tab pos="5535930" algn="l"/>
                <a:tab pos="5886450" algn="l"/>
                <a:tab pos="6793230" algn="l"/>
              </a:tabLst>
            </a:pP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st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enti,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dove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quando”  richi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dere.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	</a:t>
            </a:r>
            <a:r>
              <a:rPr sz="2200" b="1" spc="-10" dirty="0">
                <a:latin typeface="Arial"/>
                <a:cs typeface="Arial"/>
              </a:rPr>
              <a:t>C</a:t>
            </a:r>
            <a:r>
              <a:rPr sz="2200" b="1" spc="-5" dirty="0">
                <a:latin typeface="Arial"/>
                <a:cs typeface="Arial"/>
              </a:rPr>
              <a:t>e</a:t>
            </a:r>
            <a:r>
              <a:rPr sz="2200" b="1" spc="-10" dirty="0">
                <a:latin typeface="Arial"/>
                <a:cs typeface="Arial"/>
              </a:rPr>
              <a:t>r</a:t>
            </a:r>
            <a:r>
              <a:rPr sz="2200" b="1" spc="-5" dirty="0">
                <a:latin typeface="Arial"/>
                <a:cs typeface="Arial"/>
              </a:rPr>
              <a:t>to</a:t>
            </a:r>
            <a:r>
              <a:rPr sz="2200" b="1" dirty="0">
                <a:latin typeface="Arial"/>
                <a:cs typeface="Arial"/>
              </a:rPr>
              <a:t>	n</a:t>
            </a:r>
            <a:r>
              <a:rPr sz="2200" b="1" spc="-5" dirty="0">
                <a:latin typeface="Arial"/>
                <a:cs typeface="Arial"/>
              </a:rPr>
              <a:t>on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tutti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hanno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ne</a:t>
            </a:r>
            <a:r>
              <a:rPr sz="2200" b="1" dirty="0">
                <a:latin typeface="Arial"/>
                <a:cs typeface="Arial"/>
              </a:rPr>
              <a:t>c</a:t>
            </a:r>
            <a:r>
              <a:rPr sz="2200" b="1" spc="-5" dirty="0">
                <a:latin typeface="Arial"/>
                <a:cs typeface="Arial"/>
              </a:rPr>
              <a:t>es</a:t>
            </a:r>
            <a:r>
              <a:rPr sz="2200" b="1" dirty="0">
                <a:latin typeface="Arial"/>
                <a:cs typeface="Arial"/>
              </a:rPr>
              <a:t>s</a:t>
            </a:r>
            <a:r>
              <a:rPr sz="2200" b="1" spc="-5" dirty="0">
                <a:latin typeface="Arial"/>
                <a:cs typeface="Arial"/>
              </a:rPr>
              <a:t>ità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di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6972" y="5206898"/>
            <a:ext cx="8778240" cy="861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700"/>
              </a:lnSpc>
              <a:spcBef>
                <a:spcPts val="100"/>
              </a:spcBef>
              <a:tabLst>
                <a:tab pos="463550" algn="l"/>
                <a:tab pos="1473835" algn="l"/>
                <a:tab pos="2141855" algn="l"/>
                <a:tab pos="3399790" algn="l"/>
                <a:tab pos="3835400" algn="l"/>
                <a:tab pos="4937760" algn="l"/>
                <a:tab pos="6366510" algn="l"/>
                <a:tab pos="7205345" algn="l"/>
              </a:tabLst>
            </a:pPr>
            <a:r>
              <a:rPr sz="2200" b="1" spc="-5" dirty="0">
                <a:latin typeface="Arial"/>
                <a:cs typeface="Arial"/>
              </a:rPr>
              <a:t>richiedere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tutti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gli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interventi</a:t>
            </a:r>
            <a:r>
              <a:rPr sz="2200" b="1" spc="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welfare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pubblico;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ma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l’obiettivo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 </a:t>
            </a:r>
            <a:r>
              <a:rPr sz="2200" b="1" spc="-5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offrire	alle	famiglie	la	mappa	completa	delle	opportunità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544" y="605687"/>
            <a:ext cx="9011285" cy="588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marR="12700" algn="just">
              <a:lnSpc>
                <a:spcPct val="125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esistenti</a:t>
            </a:r>
            <a:r>
              <a:rPr sz="2200" b="1" spc="-5" dirty="0">
                <a:latin typeface="Arial"/>
                <a:cs typeface="Arial"/>
              </a:rPr>
              <a:t>,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perché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possano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scegliere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sostegno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operatore)</a:t>
            </a:r>
            <a:r>
              <a:rPr sz="2200" b="1" spc="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quelle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potrebbero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quel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momento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essere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utili.</a:t>
            </a:r>
            <a:endParaRPr sz="2200">
              <a:latin typeface="Arial"/>
              <a:cs typeface="Arial"/>
            </a:endParaRPr>
          </a:p>
          <a:p>
            <a:pPr marL="242570" marR="8255" algn="just">
              <a:lnSpc>
                <a:spcPct val="124500"/>
              </a:lnSpc>
            </a:pPr>
            <a:r>
              <a:rPr sz="2200" b="1" spc="-5" dirty="0">
                <a:latin typeface="Arial"/>
                <a:cs typeface="Arial"/>
              </a:rPr>
              <a:t>Se alle famiglie non si offre questa funzionalità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c’è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il rischio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che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famiglia</a:t>
            </a:r>
            <a:r>
              <a:rPr sz="2200" b="1" spc="5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venga</a:t>
            </a:r>
            <a:r>
              <a:rPr sz="2200" b="1" spc="5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spc="5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conoscenza</a:t>
            </a:r>
            <a:r>
              <a:rPr sz="2200" b="1" spc="5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spc="5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ritardo,</a:t>
            </a:r>
            <a:r>
              <a:rPr sz="2200" b="1" spc="5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oppure</a:t>
            </a:r>
            <a:r>
              <a:rPr sz="2200" b="1" spc="5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solo</a:t>
            </a:r>
            <a:r>
              <a:rPr sz="2200" b="1" spc="5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spc="5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caso</a:t>
            </a:r>
            <a:endParaRPr sz="2200">
              <a:latin typeface="Arial"/>
              <a:cs typeface="Arial"/>
            </a:endParaRPr>
          </a:p>
          <a:p>
            <a:pPr marL="242570" marR="5080" algn="just">
              <a:lnSpc>
                <a:spcPct val="124600"/>
              </a:lnSpc>
            </a:pPr>
            <a:r>
              <a:rPr sz="2200" b="1" spc="-5" dirty="0">
                <a:latin typeface="Arial"/>
                <a:cs typeface="Arial"/>
              </a:rPr>
              <a:t>quando incontra qualcuno che la informa, che oltre al percorso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ASL/Servizi sociali </a:t>
            </a:r>
            <a:r>
              <a:rPr sz="2200" b="1" spc="-10" dirty="0">
                <a:latin typeface="Arial"/>
                <a:cs typeface="Arial"/>
              </a:rPr>
              <a:t>esistono </a:t>
            </a:r>
            <a:r>
              <a:rPr sz="2200" b="1" spc="-5" dirty="0">
                <a:latin typeface="Arial"/>
                <a:cs typeface="Arial"/>
              </a:rPr>
              <a:t>l’indennità di accompagnamento, 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permessi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dal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lavoro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per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care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giver,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detrazioni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contribuiti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lavori di riduzione delle barriere architettoniche in casa, le viarie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agevolazioni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fiscali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assume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un’assistente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domiciliare.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alcuni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esempi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gamma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possibili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opportunità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potrebbero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interessare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famiglia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autosufficiente.</a:t>
            </a:r>
            <a:endParaRPr sz="2200">
              <a:latin typeface="Arial"/>
              <a:cs typeface="Arial"/>
            </a:endParaRPr>
          </a:p>
          <a:p>
            <a:pPr marL="241300" marR="5715" indent="-229235" algn="just">
              <a:lnSpc>
                <a:spcPct val="124500"/>
              </a:lnSpc>
              <a:spcBef>
                <a:spcPts val="40"/>
              </a:spcBef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latin typeface="Arial"/>
                <a:cs typeface="Arial"/>
              </a:rPr>
              <a:t>Ma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PUA</a:t>
            </a:r>
            <a:r>
              <a:rPr sz="2200" b="1" dirty="0">
                <a:latin typeface="Arial"/>
                <a:cs typeface="Arial"/>
              </a:rPr>
              <a:t> vogliono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svolgere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cruciale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funzione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di 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“informazione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360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gradi”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devono</a:t>
            </a:r>
            <a:r>
              <a:rPr sz="22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disporre</a:t>
            </a:r>
            <a:r>
              <a:rPr sz="22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strumenti,</a:t>
            </a:r>
            <a:r>
              <a:rPr sz="2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come</a:t>
            </a:r>
            <a:r>
              <a:rPr sz="2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448" y="605687"/>
            <a:ext cx="8780780" cy="253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4700"/>
              </a:lnSpc>
              <a:spcBef>
                <a:spcPts val="105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“catalogo informatizzato sempre aggiornato di tutti gli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interventi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 per i non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autosufficienti</a:t>
            </a:r>
            <a:r>
              <a:rPr sz="2200" b="1" dirty="0">
                <a:latin typeface="Arial"/>
                <a:cs typeface="Arial"/>
              </a:rPr>
              <a:t>”. </a:t>
            </a:r>
            <a:r>
              <a:rPr sz="2200" b="1" spc="-5" dirty="0">
                <a:latin typeface="Arial"/>
                <a:cs typeface="Arial"/>
              </a:rPr>
              <a:t>Strumento </a:t>
            </a:r>
            <a:r>
              <a:rPr sz="2200" b="1" spc="-10" dirty="0">
                <a:latin typeface="Arial"/>
                <a:cs typeface="Arial"/>
              </a:rPr>
              <a:t>che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 può crearsi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ogni 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singolo PUA, </a:t>
            </a:r>
            <a:r>
              <a:rPr sz="2200" b="1" spc="-5" dirty="0">
                <a:latin typeface="Arial"/>
                <a:cs typeface="Arial"/>
              </a:rPr>
              <a:t>ma deve essere fornito da una redazione </a:t>
            </a:r>
            <a:r>
              <a:rPr sz="2200" b="1" dirty="0">
                <a:latin typeface="Arial"/>
                <a:cs typeface="Arial"/>
              </a:rPr>
              <a:t>dedicata. 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esempio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gennaio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2025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sarà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operante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strumento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predisposto da </a:t>
            </a:r>
            <a:r>
              <a:rPr sz="2200" b="1" spc="-10" dirty="0">
                <a:latin typeface="Arial"/>
                <a:cs typeface="Arial"/>
              </a:rPr>
              <a:t>ACLI </a:t>
            </a:r>
            <a:r>
              <a:rPr sz="2200" b="1" spc="-5" dirty="0">
                <a:latin typeface="Arial"/>
                <a:cs typeface="Arial"/>
              </a:rPr>
              <a:t>Cuneo, un’ASL e alcuni </a:t>
            </a:r>
            <a:r>
              <a:rPr sz="2200" b="1" spc="-10" dirty="0">
                <a:latin typeface="Arial"/>
                <a:cs typeface="Arial"/>
              </a:rPr>
              <a:t>Consorzi </a:t>
            </a:r>
            <a:r>
              <a:rPr sz="2200" b="1" spc="-5" dirty="0">
                <a:latin typeface="Arial"/>
                <a:cs typeface="Arial"/>
              </a:rPr>
              <a:t>di comuni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piemontesi.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Cosa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faranno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PUA attualmente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costruzione?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267" y="3195955"/>
            <a:ext cx="12827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latin typeface="Arial"/>
                <a:cs typeface="Arial"/>
                <a:hlinkClick r:id="rId2" action="ppaction://hlinksldjump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9327" y="6613855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054" y="0"/>
                </a:moveTo>
                <a:lnTo>
                  <a:pt x="0" y="0"/>
                </a:lnTo>
                <a:lnTo>
                  <a:pt x="0" y="9144"/>
                </a:lnTo>
                <a:lnTo>
                  <a:pt x="1829054" y="9144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227" y="6668211"/>
            <a:ext cx="5378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75" spc="-7" baseline="29914" dirty="0">
                <a:latin typeface="Calibri"/>
                <a:cs typeface="Calibri"/>
              </a:rPr>
              <a:t>2</a:t>
            </a:r>
            <a:r>
              <a:rPr sz="975" spc="150" baseline="299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Un’analisi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più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articolata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è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https://www.welforum.it/punti-unici-di-accesso-per-non-autosufficienti/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300" y="723900"/>
            <a:ext cx="8989060" cy="4502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2625"/>
              </a:lnSpc>
              <a:tabLst>
                <a:tab pos="742315" algn="l"/>
              </a:tabLst>
            </a:pP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1)	</a:t>
            </a:r>
            <a:r>
              <a:rPr sz="2200" b="1" spc="-80" dirty="0">
                <a:solidFill>
                  <a:srgbClr val="00AFEF"/>
                </a:solidFill>
                <a:latin typeface="Arial"/>
                <a:cs typeface="Arial"/>
              </a:rPr>
              <a:t>POTENZIARE</a:t>
            </a:r>
            <a:r>
              <a:rPr sz="2200" b="1" spc="-2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75" dirty="0">
                <a:solidFill>
                  <a:srgbClr val="00AFEF"/>
                </a:solidFill>
                <a:latin typeface="Arial"/>
                <a:cs typeface="Arial"/>
              </a:rPr>
              <a:t>L’ASSISTENZA</a:t>
            </a:r>
            <a:r>
              <a:rPr sz="2200" b="1" spc="-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75" dirty="0">
                <a:solidFill>
                  <a:srgbClr val="00AFEF"/>
                </a:solidFill>
                <a:latin typeface="Arial"/>
                <a:cs typeface="Arial"/>
              </a:rPr>
              <a:t>DOMICILIARE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1064412"/>
            <a:ext cx="9095105" cy="5462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100"/>
              </a:spcBef>
            </a:pPr>
            <a:r>
              <a:rPr sz="2200" b="1" spc="-5" dirty="0">
                <a:latin typeface="Arial"/>
                <a:cs typeface="Arial"/>
              </a:rPr>
              <a:t>Dare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priorità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ai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bisogni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delle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persone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sempre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rischioso,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almeno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individuata: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evitare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il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ricovero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strutture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residenziali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inappropriato e non desiderato, e per “curare a casa” (come dice il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PNRR) davvero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 non</a:t>
            </a:r>
            <a:r>
              <a:rPr sz="22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autosufficiente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occorre</a:t>
            </a:r>
            <a:r>
              <a:rPr sz="2200" b="1" spc="-5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331470" marR="121285" indent="-229235" algn="just">
              <a:lnSpc>
                <a:spcPct val="124500"/>
              </a:lnSpc>
              <a:spcBef>
                <a:spcPts val="35"/>
              </a:spcBef>
              <a:buFont typeface="Calibri"/>
              <a:buChar char="-"/>
              <a:tabLst>
                <a:tab pos="332105" algn="l"/>
              </a:tabLst>
            </a:pPr>
            <a:r>
              <a:rPr sz="2200" b="1" spc="-5" dirty="0">
                <a:latin typeface="Arial"/>
                <a:cs typeface="Arial"/>
              </a:rPr>
              <a:t>Potenziare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interventi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sanitari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domicilio: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infermieristici,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diagnostici, riabilitativi; e superare un intervento del medico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medicina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generale come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operatore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lavora da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solo.</a:t>
            </a:r>
            <a:endParaRPr sz="2200">
              <a:latin typeface="Arial"/>
              <a:cs typeface="Arial"/>
            </a:endParaRPr>
          </a:p>
          <a:p>
            <a:pPr marL="331470" marR="118110" indent="-229235" algn="just">
              <a:lnSpc>
                <a:spcPct val="124500"/>
              </a:lnSpc>
              <a:spcBef>
                <a:spcPts val="40"/>
              </a:spcBef>
              <a:buFont typeface="Calibri"/>
              <a:buChar char="-"/>
              <a:tabLst>
                <a:tab pos="332105" algn="l"/>
              </a:tabLst>
            </a:pPr>
            <a:r>
              <a:rPr sz="2200" b="1" spc="-5" dirty="0">
                <a:latin typeface="Arial"/>
                <a:cs typeface="Arial"/>
              </a:rPr>
              <a:t>Ma soprattutto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fornire molti più sostegni per la tutela negli atti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della vita quotidiana (per andare a letto ed alzarsi, usare i servizi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igienici,</a:t>
            </a:r>
            <a:r>
              <a:rPr sz="2200" b="1" spc="-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mangiare,</a:t>
            </a:r>
            <a:r>
              <a:rPr sz="2200" b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vestirsi,</a:t>
            </a:r>
            <a:r>
              <a:rPr sz="22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essere</a:t>
            </a:r>
            <a:r>
              <a:rPr sz="2200" b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lavati).</a:t>
            </a:r>
            <a:r>
              <a:rPr sz="22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E’</a:t>
            </a:r>
            <a:r>
              <a:rPr sz="2200" b="1" spc="-1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spc="-1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mancanza</a:t>
            </a:r>
            <a:r>
              <a:rPr sz="2200" b="1" spc="-1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sostegni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(cioè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assistenza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“tutelare”)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che</a:t>
            </a:r>
            <a:r>
              <a:rPr sz="2200" b="1" spc="-5" dirty="0">
                <a:latin typeface="Arial"/>
                <a:cs typeface="Arial"/>
              </a:rPr>
              <a:t> oggi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costringe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ricoveri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indesiderati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RSA,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opporsi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dimissioni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dall’ospedale,</a:t>
            </a:r>
            <a:r>
              <a:rPr sz="2200" b="1" spc="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od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portare</a:t>
            </a:r>
            <a:r>
              <a:rPr sz="2200" b="1" spc="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spc="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disperazione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spc="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autosufficienti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033510" cy="602805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31470" algn="just">
              <a:lnSpc>
                <a:spcPct val="100000"/>
              </a:lnSpc>
              <a:spcBef>
                <a:spcPts val="760"/>
              </a:spcBef>
            </a:pPr>
            <a:r>
              <a:rPr sz="2200" b="1" spc="-5" dirty="0">
                <a:latin typeface="Arial"/>
                <a:cs typeface="Arial"/>
              </a:rPr>
              <a:t>al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Pronto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Soccorso,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dirty="0">
                <a:latin typeface="Arial"/>
                <a:cs typeface="Arial"/>
              </a:rPr>
              <a:t> al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crollo</a:t>
            </a:r>
            <a:r>
              <a:rPr sz="2200" b="1" spc="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impoverimento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delle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famiglie.</a:t>
            </a:r>
            <a:endParaRPr sz="2200">
              <a:latin typeface="Arial"/>
              <a:cs typeface="Arial"/>
            </a:endParaRPr>
          </a:p>
          <a:p>
            <a:pPr marL="12700" marR="92075" algn="just">
              <a:lnSpc>
                <a:spcPct val="124600"/>
              </a:lnSpc>
              <a:spcBef>
                <a:spcPts val="10"/>
              </a:spcBef>
            </a:pPr>
            <a:r>
              <a:rPr sz="2200" b="1" spc="-5" dirty="0">
                <a:latin typeface="Arial"/>
                <a:cs typeface="Arial"/>
              </a:rPr>
              <a:t>Le leggi delega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 aprono un impegno strategico per potenziare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l’offerta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supporti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domiciliari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tutelari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negli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atti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vita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quotidiana. Si </a:t>
            </a:r>
            <a:r>
              <a:rPr sz="2200" b="1" dirty="0">
                <a:latin typeface="Arial"/>
                <a:cs typeface="Arial"/>
              </a:rPr>
              <a:t>limitano </a:t>
            </a:r>
            <a:r>
              <a:rPr sz="2200" b="1" spc="-5" dirty="0">
                <a:latin typeface="Arial"/>
                <a:cs typeface="Arial"/>
              </a:rPr>
              <a:t>a prevedere “l’integrazione tra </a:t>
            </a:r>
            <a:r>
              <a:rPr sz="2200" b="1" spc="-10" dirty="0">
                <a:latin typeface="Arial"/>
                <a:cs typeface="Arial"/>
              </a:rPr>
              <a:t>ADI </a:t>
            </a:r>
            <a:r>
              <a:rPr sz="2200" b="1" spc="-5" dirty="0">
                <a:latin typeface="Arial"/>
                <a:cs typeface="Arial"/>
              </a:rPr>
              <a:t>e SAD”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(servizi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esistenti).</a:t>
            </a:r>
            <a:endParaRPr sz="2200">
              <a:latin typeface="Arial"/>
              <a:cs typeface="Arial"/>
            </a:endParaRPr>
          </a:p>
          <a:p>
            <a:pPr marL="12700" marR="94615" algn="just">
              <a:lnSpc>
                <a:spcPct val="124500"/>
              </a:lnSpc>
              <a:spcBef>
                <a:spcPts val="600"/>
              </a:spcBef>
            </a:pPr>
            <a:r>
              <a:rPr sz="2200" b="1" spc="-5" dirty="0">
                <a:latin typeface="Arial"/>
                <a:cs typeface="Arial"/>
              </a:rPr>
              <a:t>Ma per potenziare davvero l’assistenza domiciliare “tutelare” , oltre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 “più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risorse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dedicate”</a:t>
            </a:r>
            <a:r>
              <a:rPr sz="2200" b="1" dirty="0">
                <a:latin typeface="Arial"/>
                <a:cs typeface="Arial"/>
              </a:rPr>
              <a:t> occorrono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scelte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su</a:t>
            </a:r>
            <a:r>
              <a:rPr sz="2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aspetti:</a:t>
            </a:r>
            <a:endParaRPr sz="2200">
              <a:latin typeface="Arial"/>
              <a:cs typeface="Arial"/>
            </a:endParaRPr>
          </a:p>
          <a:p>
            <a:pPr marL="12700" marR="5080" indent="76200">
              <a:lnSpc>
                <a:spcPct val="124600"/>
              </a:lnSpc>
              <a:spcBef>
                <a:spcPts val="600"/>
              </a:spcBef>
              <a:tabLst>
                <a:tab pos="618490" algn="l"/>
                <a:tab pos="911860" algn="l"/>
                <a:tab pos="1420495" algn="l"/>
                <a:tab pos="1952625" algn="l"/>
                <a:tab pos="2702560" algn="l"/>
                <a:tab pos="3538220" algn="l"/>
                <a:tab pos="3786504" algn="l"/>
                <a:tab pos="4004310" algn="l"/>
                <a:tab pos="4795520" algn="l"/>
                <a:tab pos="5819775" algn="l"/>
                <a:tab pos="6471285" algn="l"/>
                <a:tab pos="7520305" algn="l"/>
                <a:tab pos="8040370" algn="l"/>
                <a:tab pos="8212455" algn="l"/>
              </a:tabLst>
            </a:pP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1.1)		COME</a:t>
            </a:r>
            <a:r>
              <a:rPr sz="2200" b="1" spc="1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OFFRIRE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ASSISTENZA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DOMICILIARE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TUTELARE? 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26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con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denaro</a:t>
            </a:r>
            <a:r>
              <a:rPr sz="2200" b="1" spc="2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alle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famiglie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(perché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ci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sono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quelle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che</a:t>
            </a:r>
            <a:r>
              <a:rPr sz="2200" b="1" spc="2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riescono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usarlo</a:t>
            </a:r>
            <a:r>
              <a:rPr sz="2200" b="1" spc="-114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sole),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spc="-114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poche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ore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OSS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(Operatori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Socio </a:t>
            </a:r>
            <a:r>
              <a:rPr sz="2200" b="1" spc="-5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Sanitar</a:t>
            </a:r>
            <a:r>
              <a:rPr sz="2200" b="1" dirty="0">
                <a:latin typeface="Arial"/>
                <a:cs typeface="Arial"/>
              </a:rPr>
              <a:t>i</a:t>
            </a:r>
            <a:r>
              <a:rPr sz="2200" b="1" spc="-5" dirty="0">
                <a:latin typeface="Arial"/>
                <a:cs typeface="Arial"/>
              </a:rPr>
              <a:t>).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Occorre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un’assistenza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domiciliare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pos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  articolarsi</a:t>
            </a:r>
            <a:r>
              <a:rPr sz="22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più</a:t>
            </a:r>
            <a:r>
              <a:rPr sz="22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modalità</a:t>
            </a:r>
            <a:r>
              <a:rPr sz="22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da</a:t>
            </a:r>
            <a:r>
              <a:rPr sz="22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concordare</a:t>
            </a:r>
            <a:r>
              <a:rPr sz="22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sz="22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22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famiglia</a:t>
            </a:r>
            <a:r>
              <a:rPr sz="22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adattarle </a:t>
            </a:r>
            <a:r>
              <a:rPr sz="2200" b="1" spc="-5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alla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sp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cifica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situa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b="1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ne.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Le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leg</a:t>
            </a:r>
            <a:r>
              <a:rPr sz="2200" b="1" spc="-10" dirty="0">
                <a:latin typeface="Arial"/>
                <a:cs typeface="Arial"/>
              </a:rPr>
              <a:t>g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delega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prev</a:t>
            </a:r>
            <a:r>
              <a:rPr sz="2200" b="1" dirty="0">
                <a:latin typeface="Arial"/>
                <a:cs typeface="Arial"/>
              </a:rPr>
              <a:t>e</a:t>
            </a:r>
            <a:r>
              <a:rPr sz="2200" b="1" spc="5" dirty="0">
                <a:latin typeface="Arial"/>
                <a:cs typeface="Arial"/>
              </a:rPr>
              <a:t>d</a:t>
            </a:r>
            <a:r>
              <a:rPr sz="2200" b="1" spc="-5" dirty="0">
                <a:latin typeface="Arial"/>
                <a:cs typeface="Arial"/>
              </a:rPr>
              <a:t>ono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-5" dirty="0">
                <a:latin typeface="Arial"/>
                <a:cs typeface="Arial"/>
              </a:rPr>
              <a:t>nessun  vincolo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spc="-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offrire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questa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gamma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possibilità.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C’è</a:t>
            </a:r>
            <a:r>
              <a:rPr sz="2200" b="1" spc="-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spc="-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previsione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099550" cy="602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105" algn="just">
              <a:lnSpc>
                <a:spcPct val="125000"/>
              </a:lnSpc>
              <a:spcBef>
                <a:spcPts val="100"/>
              </a:spcBef>
            </a:pP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generico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“Budget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cura</a:t>
            </a:r>
            <a:r>
              <a:rPr sz="2200" b="1" spc="-5" dirty="0">
                <a:latin typeface="Arial"/>
                <a:cs typeface="Arial"/>
              </a:rPr>
              <a:t> 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assistenza”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quale</a:t>
            </a:r>
            <a:r>
              <a:rPr sz="2200" b="1" spc="-5" dirty="0">
                <a:latin typeface="Arial"/>
                <a:cs typeface="Arial"/>
              </a:rPr>
              <a:t> non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si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descrive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costruzione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uso</a:t>
            </a:r>
            <a:endParaRPr sz="2200">
              <a:latin typeface="Arial"/>
              <a:cs typeface="Arial"/>
            </a:endParaRPr>
          </a:p>
          <a:p>
            <a:pPr marL="12700" marR="74930" algn="just">
              <a:lnSpc>
                <a:spcPct val="124500"/>
              </a:lnSpc>
              <a:spcBef>
                <a:spcPts val="60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Deve</a:t>
            </a:r>
            <a:r>
              <a:rPr sz="22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invece</a:t>
            </a:r>
            <a:r>
              <a:rPr sz="22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diventare</a:t>
            </a:r>
            <a:r>
              <a:rPr sz="22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obbligatoria</a:t>
            </a:r>
            <a:r>
              <a:rPr sz="22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una</a:t>
            </a:r>
            <a:r>
              <a:rPr sz="22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“multiofferta”,</a:t>
            </a:r>
            <a:r>
              <a:rPr sz="22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propongo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 questo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meccanismo:</a:t>
            </a:r>
            <a:endParaRPr sz="2200">
              <a:latin typeface="Arial"/>
              <a:cs typeface="Arial"/>
            </a:endParaRPr>
          </a:p>
          <a:p>
            <a:pPr marL="241300" marR="5080" indent="-228600" algn="just">
              <a:lnSpc>
                <a:spcPct val="124600"/>
              </a:lnSpc>
              <a:spcBef>
                <a:spcPts val="60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A)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valutazione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multidimensionale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(prevista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apposite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Unità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Valutative)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individua un bisogno di supporti negli atti della vita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quotidiana assegnando un livello di non autosufficienza crescente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 tre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livelli,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 ad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ogni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livello corrisponde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un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crescente budget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sociosanitario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massimo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utilizzabile</a:t>
            </a:r>
            <a:r>
              <a:rPr sz="2200" b="1" dirty="0">
                <a:latin typeface="Arial"/>
                <a:cs typeface="Arial"/>
              </a:rPr>
              <a:t>.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budget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dovrebbe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essere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composto per il 50% da risorse del SSN (indipendentemente dalla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condizione economica del cittadino, come “quota sanitaria”) e per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 </a:t>
            </a:r>
            <a:r>
              <a:rPr sz="2200" b="1" spc="-10" dirty="0">
                <a:latin typeface="Arial"/>
                <a:cs typeface="Arial"/>
              </a:rPr>
              <a:t>50% </a:t>
            </a:r>
            <a:r>
              <a:rPr sz="2200" b="1" spc="-5" dirty="0">
                <a:latin typeface="Arial"/>
                <a:cs typeface="Arial"/>
              </a:rPr>
              <a:t>dalla contribuzione del cittadino (come “quota sociale”). Se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cittadino</a:t>
            </a:r>
            <a:r>
              <a:rPr sz="2200" b="1" spc="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può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contribuire,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quota</a:t>
            </a:r>
            <a:r>
              <a:rPr sz="2200" b="1" spc="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sociale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tutto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parte </a:t>
            </a:r>
            <a:r>
              <a:rPr sz="2200" b="1" spc="-5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è</a:t>
            </a:r>
            <a:r>
              <a:rPr sz="2200" b="1" spc="4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4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carico</a:t>
            </a:r>
            <a:r>
              <a:rPr sz="2200" b="1" spc="5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dell’Ente</a:t>
            </a:r>
            <a:r>
              <a:rPr sz="2200" b="1" spc="5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gestore</a:t>
            </a:r>
            <a:r>
              <a:rPr sz="2200" b="1" spc="4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dei</a:t>
            </a:r>
            <a:r>
              <a:rPr sz="2200" b="1" spc="509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servizi</a:t>
            </a:r>
            <a:r>
              <a:rPr sz="2200" b="1" spc="4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sociali.</a:t>
            </a:r>
            <a:r>
              <a:rPr sz="2200" b="1" spc="4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spc="49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tratta</a:t>
            </a:r>
            <a:r>
              <a:rPr sz="2200" b="1" spc="4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cioè</a:t>
            </a:r>
            <a:r>
              <a:rPr sz="2200" b="1" spc="49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100820" cy="5875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marR="5080" algn="just">
              <a:lnSpc>
                <a:spcPct val="124600"/>
              </a:lnSpc>
              <a:spcBef>
                <a:spcPts val="110"/>
              </a:spcBef>
            </a:pPr>
            <a:r>
              <a:rPr sz="2200" b="1" spc="-10" dirty="0">
                <a:latin typeface="Arial"/>
                <a:cs typeface="Arial"/>
              </a:rPr>
              <a:t>estendere </a:t>
            </a:r>
            <a:r>
              <a:rPr sz="2200" b="1" spc="-5" dirty="0">
                <a:latin typeface="Arial"/>
                <a:cs typeface="Arial"/>
              </a:rPr>
              <a:t>all’assistenza domiciliare lo </a:t>
            </a:r>
            <a:r>
              <a:rPr sz="2200" b="1" spc="-10" dirty="0">
                <a:latin typeface="Arial"/>
                <a:cs typeface="Arial"/>
              </a:rPr>
              <a:t>stesso </a:t>
            </a:r>
            <a:r>
              <a:rPr sz="2200" b="1" spc="-5" dirty="0">
                <a:latin typeface="Arial"/>
                <a:cs typeface="Arial"/>
              </a:rPr>
              <a:t>meccanismo già in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atto (in base ai Livelli Essenziali di </a:t>
            </a:r>
            <a:r>
              <a:rPr sz="2200" b="1" dirty="0">
                <a:latin typeface="Arial"/>
                <a:cs typeface="Arial"/>
              </a:rPr>
              <a:t>Assistenza, </a:t>
            </a:r>
            <a:r>
              <a:rPr sz="2200" b="1" spc="-5" dirty="0">
                <a:latin typeface="Arial"/>
                <a:cs typeface="Arial"/>
              </a:rPr>
              <a:t>i LEA) per il budget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 il ricovero in strutture residenziali, che coincide con la loro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retta.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E’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un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parallelo molto importante,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perché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va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evitato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 il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sistema renda economicamente conveniente il ricovero (sia per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le </a:t>
            </a:r>
            <a:r>
              <a:rPr sz="22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famiglie che per le amministrazioni); anzi dovrebbe muovere in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senso opposto.</a:t>
            </a:r>
            <a:endParaRPr sz="2200">
              <a:latin typeface="Arial"/>
              <a:cs typeface="Arial"/>
            </a:endParaRPr>
          </a:p>
          <a:p>
            <a:pPr marL="241300" marR="7620" indent="-228600" algn="just">
              <a:lnSpc>
                <a:spcPts val="3290"/>
              </a:lnSpc>
              <a:spcBef>
                <a:spcPts val="215"/>
              </a:spcBef>
            </a:pPr>
            <a:r>
              <a:rPr sz="2200" b="1" spc="-5" dirty="0">
                <a:latin typeface="Arial"/>
                <a:cs typeface="Arial"/>
              </a:rPr>
              <a:t>B)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trasforma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budget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sociosanitario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progetto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tutela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domiciliare che consenta di individuare la modalità più efficace in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quel</a:t>
            </a:r>
            <a:r>
              <a:rPr sz="2200" b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momento</a:t>
            </a:r>
            <a:r>
              <a:rPr sz="2200" b="1" dirty="0">
                <a:latin typeface="Arial"/>
                <a:cs typeface="Arial"/>
              </a:rPr>
              <a:t>,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scegliendola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tra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diverse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possibili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offerte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</a:t>
            </a:r>
            <a:r>
              <a:rPr sz="2200" b="1" spc="-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quindi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tra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430"/>
              </a:spcBef>
              <a:tabLst>
                <a:tab pos="1798955" algn="l"/>
                <a:tab pos="3466465" algn="l"/>
                <a:tab pos="4260215" algn="l"/>
                <a:tab pos="5226685" algn="l"/>
              </a:tabLst>
            </a:pPr>
            <a:r>
              <a:rPr sz="2200" b="1" spc="-5" dirty="0">
                <a:latin typeface="Arial"/>
                <a:cs typeface="Arial"/>
              </a:rPr>
              <a:t>diversi</a:t>
            </a:r>
            <a:r>
              <a:rPr sz="2200" b="1" spc="4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usi	del</a:t>
            </a:r>
            <a:r>
              <a:rPr sz="2200" b="1" spc="4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budget.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Deve	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perciò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essere</a:t>
            </a:r>
            <a:r>
              <a:rPr sz="2200" b="1" spc="3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obbligatorio</a:t>
            </a:r>
            <a:r>
              <a:rPr sz="2200" b="1" spc="3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(e</a:t>
            </a:r>
            <a:r>
              <a:rPr sz="2200" b="1" spc="3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come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645"/>
              </a:spcBef>
              <a:tabLst>
                <a:tab pos="1059180" algn="l"/>
                <a:tab pos="1708150" algn="l"/>
                <a:tab pos="3443604" algn="l"/>
                <a:tab pos="5086350" algn="l"/>
                <a:tab pos="5688330" algn="l"/>
                <a:tab pos="5933440" algn="l"/>
                <a:tab pos="6614159" algn="l"/>
                <a:tab pos="8689975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LEA)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che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l’assistenza	domiciliare	per	i	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non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autosufficienti	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sia</a:t>
            </a:r>
            <a:endParaRPr sz="2200">
              <a:latin typeface="Arial"/>
              <a:cs typeface="Arial"/>
            </a:endParaRPr>
          </a:p>
          <a:p>
            <a:pPr marL="241300" marR="6985">
              <a:lnSpc>
                <a:spcPct val="124500"/>
              </a:lnSpc>
              <a:spcBef>
                <a:spcPts val="5"/>
              </a:spcBef>
              <a:tabLst>
                <a:tab pos="1611630" algn="l"/>
                <a:tab pos="1989455" algn="l"/>
                <a:tab pos="3096260" algn="l"/>
                <a:tab pos="4455795" algn="l"/>
                <a:tab pos="5019040" algn="l"/>
                <a:tab pos="6080125" algn="l"/>
                <a:tab pos="7296150" algn="l"/>
                <a:tab pos="7891145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artic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lata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diverse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alità,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pot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rle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ad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ttare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alla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sp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cifi</a:t>
            </a:r>
            <a:r>
              <a:rPr sz="2200" b="1" spc="-1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 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situazione</a:t>
            </a:r>
            <a:r>
              <a:rPr sz="2200" b="1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608" y="605687"/>
            <a:ext cx="8879205" cy="2952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8890" indent="-229235" algn="just">
              <a:lnSpc>
                <a:spcPct val="124700"/>
              </a:lnSpc>
              <a:spcBef>
                <a:spcPts val="105"/>
              </a:spcBef>
              <a:buClr>
                <a:srgbClr val="000000"/>
              </a:buClr>
              <a:buAutoNum type="alphaLcParenR"/>
              <a:tabLst>
                <a:tab pos="691515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assegni di cura </a:t>
            </a:r>
            <a:r>
              <a:rPr sz="2200" b="1" spc="-5" dirty="0">
                <a:latin typeface="Arial"/>
                <a:cs typeface="Arial"/>
              </a:rPr>
              <a:t>alla famiglia per assumere operatori di sua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fiducia; ma </a:t>
            </a:r>
            <a:r>
              <a:rPr sz="2200" b="1" spc="-10" dirty="0">
                <a:latin typeface="Arial"/>
                <a:cs typeface="Arial"/>
              </a:rPr>
              <a:t>col </a:t>
            </a:r>
            <a:r>
              <a:rPr sz="2200" b="1" spc="-5" dirty="0">
                <a:latin typeface="Arial"/>
                <a:cs typeface="Arial"/>
              </a:rPr>
              <a:t>possibile uso di </a:t>
            </a:r>
            <a:r>
              <a:rPr sz="2200" b="1" dirty="0">
                <a:latin typeface="Arial"/>
                <a:cs typeface="Arial"/>
              </a:rPr>
              <a:t>una </a:t>
            </a:r>
            <a:r>
              <a:rPr sz="2200" b="1" spc="-5" dirty="0">
                <a:latin typeface="Arial"/>
                <a:cs typeface="Arial"/>
              </a:rPr>
              <a:t>piccola parte dell’assegno in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supporti per reperire i lavoratori e/o per gestire il rapporto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lavoro (perché vi sono famiglie non in grado di gestire da sole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queste incombenze);</a:t>
            </a:r>
            <a:endParaRPr sz="2200">
              <a:latin typeface="Arial"/>
              <a:cs typeface="Arial"/>
            </a:endParaRPr>
          </a:p>
          <a:p>
            <a:pPr marL="241300" marR="5080" indent="-229235" algn="just">
              <a:lnSpc>
                <a:spcPct val="124500"/>
              </a:lnSpc>
              <a:spcBef>
                <a:spcPts val="5"/>
              </a:spcBef>
              <a:buClr>
                <a:srgbClr val="000000"/>
              </a:buClr>
              <a:buAutoNum type="alphaLcParenR"/>
              <a:tabLst>
                <a:tab pos="691515" algn="l"/>
              </a:tabLst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contributi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cure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familiari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svolte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un</a:t>
            </a:r>
            <a:r>
              <a:rPr sz="2200" b="1" spc="-5" dirty="0">
                <a:latin typeface="Arial"/>
                <a:cs typeface="Arial"/>
              </a:rPr>
              <a:t> parente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componente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nucleo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familiare;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7608" y="3531895"/>
            <a:ext cx="289560" cy="8610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200" b="1" spc="-5" dirty="0">
                <a:latin typeface="Arial"/>
                <a:cs typeface="Arial"/>
              </a:rPr>
              <a:t>c)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200" b="1" spc="-5" dirty="0">
                <a:latin typeface="Arial"/>
                <a:cs typeface="Arial"/>
              </a:rPr>
              <a:t>d)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041" y="3531895"/>
            <a:ext cx="8199755" cy="8610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affidamento</a:t>
            </a:r>
            <a:r>
              <a:rPr sz="2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volontari</a:t>
            </a:r>
            <a:r>
              <a:rPr sz="22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rimborso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loro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spese;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buoni</a:t>
            </a:r>
            <a:r>
              <a:rPr sz="22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servizio</a:t>
            </a:r>
            <a:r>
              <a:rPr sz="22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ricevere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fornitori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accreditati</a:t>
            </a:r>
            <a:r>
              <a:rPr sz="2200" b="1" spc="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dal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sistema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608" y="4367555"/>
            <a:ext cx="8877300" cy="211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algn="just">
              <a:lnSpc>
                <a:spcPct val="124500"/>
              </a:lnSpc>
              <a:spcBef>
                <a:spcPts val="100"/>
              </a:spcBef>
            </a:pPr>
            <a:r>
              <a:rPr sz="2200" b="1" spc="-5" dirty="0">
                <a:latin typeface="Arial"/>
                <a:cs typeface="Arial"/>
              </a:rPr>
              <a:t>pubblico operatori (anche assistenti familiari) e/o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pacchetti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altre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prestazioni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(pasti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domicilio,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telesoccorso,</a:t>
            </a:r>
            <a:r>
              <a:rPr sz="2200" b="1" dirty="0">
                <a:latin typeface="Arial"/>
                <a:cs typeface="Arial"/>
              </a:rPr>
              <a:t> ricoveri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sollievo, piccole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manutenzioni).</a:t>
            </a:r>
            <a:endParaRPr sz="2200">
              <a:latin typeface="Arial"/>
              <a:cs typeface="Arial"/>
            </a:endParaRPr>
          </a:p>
          <a:p>
            <a:pPr marL="241300" marR="8255" indent="-229235" algn="just">
              <a:lnSpc>
                <a:spcPct val="124500"/>
              </a:lnSpc>
              <a:spcBef>
                <a:spcPts val="5"/>
              </a:spcBef>
            </a:pPr>
            <a:r>
              <a:rPr sz="2200" b="1" spc="-5" dirty="0">
                <a:latin typeface="Arial"/>
                <a:cs typeface="Arial"/>
              </a:rPr>
              <a:t>e)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assistenza di operatori pubblici, o di imprese affidatarie o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concessionarie.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9100185" cy="5474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24800"/>
              </a:lnSpc>
              <a:spcBef>
                <a:spcPts val="105"/>
              </a:spcBef>
            </a:pPr>
            <a:r>
              <a:rPr sz="2200" b="1" spc="-5" dirty="0">
                <a:latin typeface="Arial"/>
                <a:cs typeface="Arial"/>
              </a:rPr>
              <a:t>L’esperienza dimostra come poter scegliere tra diverse modalità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assistenza usando il budget sia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cruciale per un progetto davvero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personalizzato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Arial"/>
              <a:cs typeface="Arial"/>
            </a:endParaRPr>
          </a:p>
          <a:p>
            <a:pPr marL="12700" marR="5080" algn="just">
              <a:lnSpc>
                <a:spcPct val="124600"/>
              </a:lnSpc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Occorre inoltre ricomporre il welfare: non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ha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senso proseguire nel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perverso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meccanismo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attuale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costringe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cittadini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deboli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peregrinare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tra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diversi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separati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accessi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ad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interventi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(per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dirty="0">
                <a:latin typeface="Arial"/>
                <a:cs typeface="Arial"/>
              </a:rPr>
              <a:t> più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spesso </a:t>
            </a:r>
            <a:r>
              <a:rPr sz="2200" b="1" spc="-10" dirty="0">
                <a:latin typeface="Arial"/>
                <a:cs typeface="Arial"/>
              </a:rPr>
              <a:t>con </a:t>
            </a:r>
            <a:r>
              <a:rPr sz="2200" b="1" spc="-5" dirty="0">
                <a:latin typeface="Arial"/>
                <a:cs typeface="Arial"/>
              </a:rPr>
              <a:t>scadenze ad hoc previste </a:t>
            </a:r>
            <a:r>
              <a:rPr sz="2200" b="1" spc="-10" dirty="0">
                <a:latin typeface="Arial"/>
                <a:cs typeface="Arial"/>
              </a:rPr>
              <a:t>entro </a:t>
            </a:r>
            <a:r>
              <a:rPr sz="2200" b="1" spc="-5" dirty="0">
                <a:latin typeface="Arial"/>
                <a:cs typeface="Arial"/>
              </a:rPr>
              <a:t>bandi, e </a:t>
            </a:r>
            <a:r>
              <a:rPr sz="2200" b="1" spc="-10" dirty="0">
                <a:latin typeface="Arial"/>
                <a:cs typeface="Arial"/>
              </a:rPr>
              <a:t>vincolati all’uso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dello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SPID),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come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esempio: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I bandi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locali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contributi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care giver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Possibili erogazioni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regionali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ad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hoc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200" b="1" spc="-10" dirty="0">
                <a:latin typeface="Arial"/>
                <a:cs typeface="Arial"/>
              </a:rPr>
              <a:t>Home Care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Premium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dell’INPS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0"/>
              </a:spcBef>
              <a:buFont typeface="Calibri"/>
              <a:buChar char="-"/>
              <a:tabLst>
                <a:tab pos="240665" algn="l"/>
                <a:tab pos="241300" algn="l"/>
              </a:tabLst>
            </a:pPr>
            <a:r>
              <a:rPr sz="2200" b="1" spc="-5" dirty="0">
                <a:latin typeface="Arial"/>
                <a:cs typeface="Arial"/>
              </a:rPr>
              <a:t>Indennità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 accompagnamento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227" y="605687"/>
            <a:ext cx="9150350" cy="1699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 algn="just">
              <a:lnSpc>
                <a:spcPct val="124700"/>
              </a:lnSpc>
              <a:spcBef>
                <a:spcPts val="105"/>
              </a:spcBef>
            </a:pPr>
            <a:r>
              <a:rPr spc="-5" dirty="0"/>
              <a:t>Bisogna invece poter offrire tutto entro il budget di cura/progetto, e </a:t>
            </a:r>
            <a:r>
              <a:rPr dirty="0"/>
              <a:t> </a:t>
            </a:r>
            <a:r>
              <a:rPr spc="-5" dirty="0"/>
              <a:t>usare tutto (e nello stesso momento) per fare il piano </a:t>
            </a:r>
            <a:r>
              <a:rPr spc="-10" dirty="0"/>
              <a:t>di </a:t>
            </a:r>
            <a:r>
              <a:rPr spc="-5" dirty="0"/>
              <a:t>assistenza. </a:t>
            </a:r>
            <a:r>
              <a:rPr dirty="0"/>
              <a:t> </a:t>
            </a:r>
            <a:r>
              <a:rPr spc="-5" dirty="0"/>
              <a:t>E la famiglia deve poterlo fare con un unico interlocutore che utilizzi </a:t>
            </a:r>
            <a:r>
              <a:rPr spc="-600" dirty="0"/>
              <a:t> </a:t>
            </a:r>
            <a:r>
              <a:rPr spc="-5" dirty="0"/>
              <a:t>tutte</a:t>
            </a:r>
            <a:r>
              <a:rPr spc="5" dirty="0"/>
              <a:t> </a:t>
            </a:r>
            <a:r>
              <a:rPr spc="-5" dirty="0"/>
              <a:t>le</a:t>
            </a:r>
            <a:r>
              <a:rPr spc="5" dirty="0"/>
              <a:t> </a:t>
            </a:r>
            <a:r>
              <a:rPr dirty="0"/>
              <a:t>risorse, </a:t>
            </a:r>
            <a:r>
              <a:rPr spc="-5" dirty="0"/>
              <a:t>senza</a:t>
            </a:r>
            <a:r>
              <a:rPr dirty="0"/>
              <a:t> </a:t>
            </a:r>
            <a:r>
              <a:rPr spc="-5" dirty="0"/>
              <a:t>dover</a:t>
            </a:r>
            <a:r>
              <a:rPr dirty="0"/>
              <a:t> </a:t>
            </a:r>
            <a:r>
              <a:rPr spc="-5" dirty="0"/>
              <a:t>peregrinare</a:t>
            </a:r>
            <a:r>
              <a:rPr dirty="0"/>
              <a:t> </a:t>
            </a:r>
            <a:r>
              <a:rPr spc="-5" dirty="0"/>
              <a:t>tra</a:t>
            </a:r>
            <a:r>
              <a:rPr spc="15" dirty="0"/>
              <a:t> </a:t>
            </a:r>
            <a:r>
              <a:rPr spc="-5" dirty="0"/>
              <a:t>diversi</a:t>
            </a:r>
            <a:r>
              <a:rPr spc="5" dirty="0"/>
              <a:t> </a:t>
            </a:r>
            <a:r>
              <a:rPr spc="-5" dirty="0"/>
              <a:t>servizi</a:t>
            </a:r>
            <a:r>
              <a:rPr dirty="0"/>
              <a:t> </a:t>
            </a:r>
            <a:r>
              <a:rPr spc="-5" dirty="0"/>
              <a:t>e</a:t>
            </a:r>
            <a:r>
              <a:rPr spc="5" dirty="0"/>
              <a:t> </a:t>
            </a:r>
            <a:r>
              <a:rPr spc="-5" dirty="0"/>
              <a:t>sedi</a:t>
            </a:r>
            <a:r>
              <a:rPr spc="40" dirty="0"/>
              <a:t> </a:t>
            </a:r>
            <a:r>
              <a:rPr sz="2175" baseline="28735" dirty="0">
                <a:solidFill>
                  <a:srgbClr val="000000"/>
                </a:solidFill>
                <a:hlinkClick r:id="rId2" action="ppaction://hlinksldjump"/>
              </a:rPr>
              <a:t>1</a:t>
            </a:r>
            <a:endParaRPr sz="2175" baseline="28735"/>
          </a:p>
        </p:txBody>
      </p:sp>
      <p:sp>
        <p:nvSpPr>
          <p:cNvPr id="3" name="object 3"/>
          <p:cNvSpPr txBox="1"/>
          <p:nvPr/>
        </p:nvSpPr>
        <p:spPr>
          <a:xfrm>
            <a:off x="706627" y="2696997"/>
            <a:ext cx="9095105" cy="2948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5080" indent="-457834">
              <a:lnSpc>
                <a:spcPct val="124500"/>
              </a:lnSpc>
              <a:spcBef>
                <a:spcPts val="100"/>
              </a:spcBef>
              <a:tabLst>
                <a:tab pos="911860" algn="l"/>
                <a:tab pos="3398520" algn="l"/>
                <a:tab pos="6188075" algn="l"/>
                <a:tab pos="6937375" algn="l"/>
                <a:tab pos="8462010" algn="l"/>
              </a:tabLst>
            </a:pP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1.2)	L’ASSIS</a:t>
            </a:r>
            <a:r>
              <a:rPr sz="2200" b="1" spc="5" dirty="0">
                <a:solidFill>
                  <a:srgbClr val="00AFEF"/>
                </a:solidFill>
                <a:latin typeface="Arial"/>
                <a:cs typeface="Arial"/>
              </a:rPr>
              <a:t>T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ENZA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	D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OMICILIARE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00AFEF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I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sz="2200" b="1" spc="-10" dirty="0">
                <a:solidFill>
                  <a:srgbClr val="00AFEF"/>
                </a:solidFill>
                <a:latin typeface="Arial"/>
                <a:cs typeface="Arial"/>
              </a:rPr>
              <a:t>ALA</a:t>
            </a:r>
            <a:r>
              <a:rPr sz="2200" b="1" spc="5" dirty="0">
                <a:solidFill>
                  <a:srgbClr val="00AFEF"/>
                </a:solidFill>
                <a:latin typeface="Arial"/>
                <a:cs typeface="Arial"/>
              </a:rPr>
              <a:t>T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I</a:t>
            </a:r>
            <a:r>
              <a:rPr sz="2200" b="1" dirty="0">
                <a:solidFill>
                  <a:srgbClr val="00AFE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00AFEF"/>
                </a:solidFill>
                <a:latin typeface="Arial"/>
                <a:cs typeface="Arial"/>
              </a:rPr>
              <a:t>NON 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AUTOSUFFICIENTI</a:t>
            </a:r>
            <a:r>
              <a:rPr sz="2200" b="1" spc="-4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DEVE</a:t>
            </a:r>
            <a:r>
              <a:rPr sz="2200" b="1" spc="-5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INCLUDERE</a:t>
            </a:r>
            <a:r>
              <a:rPr sz="2200" b="1" spc="-4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RUOLI</a:t>
            </a:r>
            <a:r>
              <a:rPr sz="2200" b="1" spc="-4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E</a:t>
            </a:r>
            <a:r>
              <a:rPr sz="2200" b="1" spc="-4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SPESA</a:t>
            </a:r>
            <a:r>
              <a:rPr sz="2200" b="1" spc="-4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DEL</a:t>
            </a:r>
            <a:r>
              <a:rPr sz="2200" b="1" spc="-4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Arial"/>
                <a:cs typeface="Arial"/>
              </a:rPr>
              <a:t>SSN</a:t>
            </a:r>
            <a:endParaRPr sz="2200">
              <a:latin typeface="Arial"/>
              <a:cs typeface="Arial"/>
            </a:endParaRPr>
          </a:p>
          <a:p>
            <a:pPr marL="12700" marR="116839" algn="just">
              <a:lnSpc>
                <a:spcPts val="3290"/>
              </a:lnSpc>
              <a:spcBef>
                <a:spcPts val="215"/>
              </a:spcBef>
            </a:pPr>
            <a:r>
              <a:rPr sz="2200" b="1" spc="-5" dirty="0">
                <a:latin typeface="Arial"/>
                <a:cs typeface="Arial"/>
              </a:rPr>
              <a:t>Le famiglie e gli operatore </a:t>
            </a:r>
            <a:r>
              <a:rPr sz="2200" b="1" dirty="0">
                <a:latin typeface="Arial"/>
                <a:cs typeface="Arial"/>
              </a:rPr>
              <a:t>sanitari </a:t>
            </a:r>
            <a:r>
              <a:rPr sz="2200" b="1" spc="-5" dirty="0">
                <a:latin typeface="Arial"/>
                <a:cs typeface="Arial"/>
              </a:rPr>
              <a:t>sanno bene che è inutile </a:t>
            </a:r>
            <a:r>
              <a:rPr sz="2200" b="1" dirty="0">
                <a:latin typeface="Arial"/>
                <a:cs typeface="Arial"/>
              </a:rPr>
              <a:t>una 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buona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assistenza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sanitaria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domicilio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autosufficiente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senza</a:t>
            </a:r>
            <a:r>
              <a:rPr sz="2200" b="1" spc="8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sostegni</a:t>
            </a:r>
            <a:r>
              <a:rPr sz="2200" b="1" spc="9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nelle</a:t>
            </a:r>
            <a:r>
              <a:rPr sz="2200" b="1" spc="8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funzioni</a:t>
            </a:r>
            <a:r>
              <a:rPr sz="2200" b="1" spc="8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della</a:t>
            </a:r>
            <a:r>
              <a:rPr sz="2200" b="1" spc="8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vita</a:t>
            </a:r>
            <a:r>
              <a:rPr sz="2200" b="1" spc="8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quotidiana.</a:t>
            </a:r>
            <a:r>
              <a:rPr sz="2200" b="1" spc="8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Ma</a:t>
            </a:r>
            <a:r>
              <a:rPr sz="2200" b="1" spc="88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questi</a:t>
            </a:r>
            <a:endParaRPr sz="2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2200" b="1" spc="-5" dirty="0">
                <a:latin typeface="Arial"/>
                <a:cs typeface="Arial"/>
              </a:rPr>
              <a:t>sostegni</a:t>
            </a:r>
            <a:r>
              <a:rPr sz="2200" b="1" spc="5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non</a:t>
            </a:r>
            <a:r>
              <a:rPr sz="2200" b="1" spc="5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possono</a:t>
            </a:r>
            <a:r>
              <a:rPr sz="2200" b="1" spc="5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essere</a:t>
            </a:r>
            <a:r>
              <a:rPr sz="2200" b="1" spc="5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5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carico</a:t>
            </a:r>
            <a:r>
              <a:rPr sz="2200" b="1" spc="5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solo</a:t>
            </a:r>
            <a:r>
              <a:rPr sz="2200" b="1" spc="5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delle</a:t>
            </a:r>
            <a:r>
              <a:rPr sz="2200" b="1" spc="5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famiglie</a:t>
            </a:r>
            <a:r>
              <a:rPr sz="2200" b="1" spc="5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o</a:t>
            </a:r>
            <a:r>
              <a:rPr sz="2200" b="1" spc="52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dei</a:t>
            </a:r>
            <a:endParaRPr sz="2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50"/>
              </a:spcBef>
            </a:pPr>
            <a:r>
              <a:rPr sz="2200" b="1" spc="-5" dirty="0">
                <a:latin typeface="Arial"/>
                <a:cs typeface="Arial"/>
              </a:rPr>
              <a:t>servizi</a:t>
            </a:r>
            <a:r>
              <a:rPr sz="2200" b="1" spc="1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sociali</a:t>
            </a:r>
            <a:r>
              <a:rPr sz="2200" b="1" spc="2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dei</a:t>
            </a:r>
            <a:r>
              <a:rPr sz="2200" b="1" spc="2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Comuni;</a:t>
            </a:r>
            <a:r>
              <a:rPr sz="2200" b="1" spc="22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devono</a:t>
            </a:r>
            <a:r>
              <a:rPr sz="2200" b="1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invece</a:t>
            </a:r>
            <a:r>
              <a:rPr sz="2200" b="1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essere</a:t>
            </a:r>
            <a:r>
              <a:rPr sz="2200" b="1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sotto</a:t>
            </a:r>
            <a:r>
              <a:rPr sz="2200" b="1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2200" b="1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titolarità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9327" y="6613855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054" y="0"/>
                </a:moveTo>
                <a:lnTo>
                  <a:pt x="0" y="0"/>
                </a:lnTo>
                <a:lnTo>
                  <a:pt x="0" y="9144"/>
                </a:lnTo>
                <a:lnTo>
                  <a:pt x="1829054" y="9144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227" y="6668211"/>
            <a:ext cx="87414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75" spc="-7" baseline="29914" dirty="0">
                <a:latin typeface="Calibri"/>
                <a:cs typeface="Calibri"/>
              </a:rPr>
              <a:t>1</a:t>
            </a:r>
            <a:r>
              <a:rPr sz="975" spc="120" baseline="29914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Questa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discussione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è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sviluppata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Motta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“Come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Costruire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budget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di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Cura/progetto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quali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interventi“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Prospettive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Sociali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Sanitarie,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n°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3-4,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novembre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2024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687"/>
            <a:ext cx="8984615" cy="595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70" algn="just">
              <a:lnSpc>
                <a:spcPct val="125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del SSN e con una sua compartecipazione finanziaria, per almeno 4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ragioni:</a:t>
            </a:r>
            <a:endParaRPr sz="2200">
              <a:latin typeface="Arial"/>
              <a:cs typeface="Arial"/>
            </a:endParaRPr>
          </a:p>
          <a:p>
            <a:pPr marL="469900" marR="5080" indent="-229235" algn="just">
              <a:lnSpc>
                <a:spcPct val="124600"/>
              </a:lnSpc>
              <a:spcBef>
                <a:spcPts val="600"/>
              </a:spcBef>
            </a:pPr>
            <a:r>
              <a:rPr sz="2200" b="1" spc="-5" dirty="0">
                <a:latin typeface="Arial"/>
                <a:cs typeface="Arial"/>
              </a:rPr>
              <a:t>a)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Perché già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succede</a:t>
            </a:r>
            <a:r>
              <a:rPr sz="2200" b="1" dirty="0">
                <a:latin typeface="Arial"/>
                <a:cs typeface="Arial"/>
              </a:rPr>
              <a:t>: </a:t>
            </a:r>
            <a:r>
              <a:rPr sz="2200" b="1" spc="-5" dirty="0">
                <a:latin typeface="Arial"/>
                <a:cs typeface="Arial"/>
              </a:rPr>
              <a:t>i LEA già prevedono che il costo in RSA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sia metà a carico del SSN; costo che copre non solo </a:t>
            </a:r>
            <a:r>
              <a:rPr sz="2200" b="1" spc="-10" dirty="0">
                <a:latin typeface="Arial"/>
                <a:cs typeface="Arial"/>
              </a:rPr>
              <a:t>le </a:t>
            </a:r>
            <a:r>
              <a:rPr sz="2200" b="1" spc="-5" dirty="0">
                <a:latin typeface="Arial"/>
                <a:cs typeface="Arial"/>
              </a:rPr>
              <a:t>spese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sanitarie o di professioni sanitarie, ma tutte le prestazioni di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tutela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della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vita</a:t>
            </a:r>
            <a:r>
              <a:rPr sz="2200" b="1" spc="-114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RSA</a:t>
            </a:r>
            <a:r>
              <a:rPr sz="2200" b="1" spc="-1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(inclusi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pasti,</a:t>
            </a:r>
            <a:r>
              <a:rPr sz="2200" b="1" spc="-1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pulizie,</a:t>
            </a:r>
            <a:r>
              <a:rPr sz="2200" b="1" spc="-1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etc).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Dunque</a:t>
            </a:r>
            <a:r>
              <a:rPr sz="22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perché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non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deve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accadere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stesso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 nell’assistenza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domiciliare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prevedendo che se la stessa persona è assistita a casa la tutela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sia in parte a carico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del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SSN? </a:t>
            </a:r>
            <a:r>
              <a:rPr sz="2200" b="1" spc="-5" dirty="0">
                <a:latin typeface="Arial"/>
                <a:cs typeface="Arial"/>
              </a:rPr>
              <a:t>Oggi la stessa persona, con gli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stessi deficit, la stessa famiglia e condizione economica, se è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ricoverata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in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RSA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fruisce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di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un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budget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con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il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50%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(o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più)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carico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del SSN, e </a:t>
            </a:r>
            <a:r>
              <a:rPr sz="2200" b="1" spc="-10" dirty="0">
                <a:latin typeface="Arial"/>
                <a:cs typeface="Arial"/>
              </a:rPr>
              <a:t>con </a:t>
            </a:r>
            <a:r>
              <a:rPr sz="2200" b="1" spc="-5" dirty="0">
                <a:latin typeface="Arial"/>
                <a:cs typeface="Arial"/>
              </a:rPr>
              <a:t>il </a:t>
            </a:r>
            <a:r>
              <a:rPr sz="2200" b="1" spc="-10" dirty="0">
                <a:latin typeface="Arial"/>
                <a:cs typeface="Arial"/>
              </a:rPr>
              <a:t>50% </a:t>
            </a:r>
            <a:r>
              <a:rPr sz="2200" b="1" spc="-5" dirty="0">
                <a:latin typeface="Arial"/>
                <a:cs typeface="Arial"/>
              </a:rPr>
              <a:t>a carico dell’utente o dell’Ente gestore </a:t>
            </a:r>
            <a:r>
              <a:rPr sz="2200" b="1" dirty="0">
                <a:latin typeface="Arial"/>
                <a:cs typeface="Arial"/>
              </a:rPr>
              <a:t>dei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servizi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sociali.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chiede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che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stesso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meccanismo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sia </a:t>
            </a:r>
            <a:r>
              <a:rPr sz="2200" b="1" spc="-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applicato</a:t>
            </a:r>
            <a:r>
              <a:rPr sz="22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alla</a:t>
            </a:r>
            <a:r>
              <a:rPr sz="2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domiciliarità,</a:t>
            </a:r>
            <a:r>
              <a:rPr sz="22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per</a:t>
            </a:r>
            <a:r>
              <a:rPr sz="22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evitare</a:t>
            </a:r>
            <a:r>
              <a:rPr sz="22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questa</a:t>
            </a:r>
            <a:r>
              <a:rPr sz="22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assurda</a:t>
            </a:r>
            <a:r>
              <a:rPr sz="22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differenza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2522</Words>
  <Application>Microsoft Office PowerPoint</Application>
  <PresentationFormat>Personalizzato</PresentationFormat>
  <Paragraphs>85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Arial MT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Bisogna invece poter offrire tutto entro il budget di cura/progetto, e  usare tutto (e nello stesso momento) per fare il piano di assistenza.  E la famiglia deve poterlo fare con un unico interlocutore che utilizzi  tutte le risorse, senza dover peregrinare tra diversi servizi e sedi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Maurizio Motta</dc:creator>
  <cp:lastModifiedBy>Maurizio Motta</cp:lastModifiedBy>
  <cp:revision>1</cp:revision>
  <dcterms:created xsi:type="dcterms:W3CDTF">2024-12-04T11:52:35Z</dcterms:created>
  <dcterms:modified xsi:type="dcterms:W3CDTF">2024-12-04T11:53:17Z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2024-12-04T00:00:00Z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2024-12-04T00:00:00Z</vt:filetime>
  </property>
</Properties>
</file>