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3" r:id="rId3"/>
    <p:sldId id="343" r:id="rId4"/>
    <p:sldId id="352" r:id="rId5"/>
    <p:sldId id="324" r:id="rId6"/>
    <p:sldId id="355" r:id="rId7"/>
    <p:sldId id="354" r:id="rId8"/>
    <p:sldId id="356" r:id="rId9"/>
    <p:sldId id="314" r:id="rId10"/>
    <p:sldId id="345" r:id="rId11"/>
    <p:sldId id="351" r:id="rId12"/>
    <p:sldId id="329" r:id="rId13"/>
    <p:sldId id="330" r:id="rId14"/>
    <p:sldId id="331" r:id="rId15"/>
    <p:sldId id="332" r:id="rId16"/>
    <p:sldId id="327" r:id="rId17"/>
    <p:sldId id="32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88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3C80D-E0F6-2949-8D67-8AD1D352B60E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2434-D780-1A4B-AD38-807680E83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101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2CD9-E9A1-7041-8AC4-4EA9443347D3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23056-3242-8242-91B4-07D1E56C8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717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93645" cy="140817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01457" y="3810000"/>
            <a:ext cx="3941670" cy="1231107"/>
          </a:xfrm>
          <a:prstGeom prst="rect">
            <a:avLst/>
          </a:prstGeom>
          <a:solidFill>
            <a:srgbClr val="F79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101457" y="1208309"/>
            <a:ext cx="3941670" cy="2512791"/>
          </a:xfrm>
          <a:prstGeom prst="rect">
            <a:avLst/>
          </a:prstGeom>
          <a:solidFill>
            <a:srgbClr val="0046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401" y="1201086"/>
            <a:ext cx="4902572" cy="3840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3200" y="1597819"/>
            <a:ext cx="35306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>
                <a:solidFill>
                  <a:srgbClr val="F7931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1" y="2733676"/>
            <a:ext cx="3644900" cy="87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5283200" y="3949705"/>
            <a:ext cx="3530599" cy="6603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5283200" y="4515966"/>
            <a:ext cx="3530599" cy="5251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808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1457" y="3810000"/>
            <a:ext cx="3941670" cy="1231107"/>
          </a:xfrm>
          <a:prstGeom prst="rect">
            <a:avLst/>
          </a:prstGeom>
          <a:solidFill>
            <a:srgbClr val="F79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101457" y="1208309"/>
            <a:ext cx="3941670" cy="2512791"/>
          </a:xfrm>
          <a:prstGeom prst="rect">
            <a:avLst/>
          </a:prstGeom>
          <a:solidFill>
            <a:srgbClr val="0046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1864" y="1211632"/>
            <a:ext cx="4908721" cy="38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3200" y="1597819"/>
            <a:ext cx="35306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>
                <a:solidFill>
                  <a:srgbClr val="F7931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1" y="2733676"/>
            <a:ext cx="3644900" cy="87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5283200" y="3949705"/>
            <a:ext cx="3530599" cy="6603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5283200" y="4515966"/>
            <a:ext cx="3530599" cy="5251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93645" cy="14081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1457" y="3810000"/>
            <a:ext cx="3941670" cy="1231107"/>
          </a:xfrm>
          <a:prstGeom prst="rect">
            <a:avLst/>
          </a:prstGeom>
          <a:solidFill>
            <a:srgbClr val="F79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101457" y="1208309"/>
            <a:ext cx="3941670" cy="2512791"/>
          </a:xfrm>
          <a:prstGeom prst="rect">
            <a:avLst/>
          </a:prstGeom>
          <a:solidFill>
            <a:srgbClr val="0046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526" y="1208309"/>
            <a:ext cx="4914799" cy="3871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3200" y="1597819"/>
            <a:ext cx="35306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>
                <a:solidFill>
                  <a:srgbClr val="F7931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1" y="2733676"/>
            <a:ext cx="3644900" cy="87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5283200" y="3949705"/>
            <a:ext cx="3530599" cy="6603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5283200" y="4515966"/>
            <a:ext cx="3530599" cy="5251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93645" cy="14081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29" y="1501775"/>
            <a:ext cx="8608742" cy="326548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rgbClr val="08467D"/>
                </a:solidFill>
              </a:defRPr>
            </a:lvl1pPr>
            <a:lvl2pPr marL="7429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solidFill>
                  <a:srgbClr val="08467D"/>
                </a:solidFill>
              </a:defRPr>
            </a:lvl2pPr>
            <a:lvl3pPr marL="1143000" indent="-228600">
              <a:lnSpc>
                <a:spcPct val="120000"/>
              </a:lnSpc>
              <a:buFont typeface="Wingdings" panose="05000000000000000000" pitchFamily="2" charset="2"/>
              <a:buChar char="§"/>
              <a:defRPr sz="1400">
                <a:solidFill>
                  <a:srgbClr val="08467D"/>
                </a:solidFill>
              </a:defRPr>
            </a:lvl3pPr>
            <a:lvl4pPr>
              <a:lnSpc>
                <a:spcPct val="120000"/>
              </a:lnSpc>
              <a:defRPr sz="1200">
                <a:solidFill>
                  <a:srgbClr val="08467D"/>
                </a:solidFill>
              </a:defRPr>
            </a:lvl4pPr>
            <a:lvl5pPr>
              <a:lnSpc>
                <a:spcPct val="120000"/>
              </a:lnSpc>
              <a:defRPr sz="1100">
                <a:solidFill>
                  <a:srgbClr val="08467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289" y="4767263"/>
            <a:ext cx="400610" cy="273844"/>
          </a:xfrm>
        </p:spPr>
        <p:txBody>
          <a:bodyPr/>
          <a:lstStyle/>
          <a:p>
            <a:fld id="{A9F956E1-971E-954F-9F84-DB1646080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0" t="13151" r="8259" b="18626"/>
          <a:stretch/>
        </p:blipFill>
        <p:spPr>
          <a:xfrm>
            <a:off x="0" y="0"/>
            <a:ext cx="1727422" cy="72780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8986" y="819150"/>
            <a:ext cx="8594216" cy="6826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F7931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37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000" y="114301"/>
            <a:ext cx="8928000" cy="4926806"/>
          </a:xfrm>
          <a:prstGeom prst="rect">
            <a:avLst/>
          </a:prstGeom>
          <a:solidFill>
            <a:srgbClr val="00467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95" y="1605757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 cap="none">
                <a:solidFill>
                  <a:srgbClr val="F7931D"/>
                </a:solidFill>
              </a:defRPr>
            </a:lvl1pPr>
          </a:lstStyle>
          <a:p>
            <a:endParaRPr lang="en-US" sz="300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81695" y="1565107"/>
            <a:ext cx="7032005" cy="1066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7931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980108" y="2599138"/>
            <a:ext cx="7772400" cy="11251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623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00467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467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8000" y="114301"/>
              <a:ext cx="8928000" cy="4926806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467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95" y="1605757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 cap="none">
                <a:solidFill>
                  <a:srgbClr val="F7931D"/>
                </a:solidFill>
              </a:defRPr>
            </a:lvl1pPr>
          </a:lstStyle>
          <a:p>
            <a:endParaRPr lang="en-US" sz="300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81695" y="1565107"/>
            <a:ext cx="7032005" cy="1066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7931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980108" y="2599138"/>
            <a:ext cx="7772400" cy="11251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0846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149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30387" y="3130739"/>
            <a:ext cx="2694666" cy="14082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7025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- 01 Month 2018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26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980" y="4767263"/>
            <a:ext cx="40061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8467D"/>
                </a:solidFill>
              </a:defRPr>
            </a:lvl1pPr>
          </a:lstStyle>
          <a:p>
            <a:fld id="{A9F956E1-971E-954F-9F84-DB1646080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66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51" r:id="rId5"/>
    <p:sldLayoutId id="2147483661" r:id="rId6"/>
    <p:sldLayoutId id="2147483664" r:id="rId7"/>
    <p:sldLayoutId id="214748365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It-7FGmio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LES_ACTUAIRES_PARIS_vDEF.mp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283200" y="1572419"/>
            <a:ext cx="3530600" cy="1102519"/>
          </a:xfrm>
        </p:spPr>
        <p:txBody>
          <a:bodyPr anchor="b">
            <a:normAutofit fontScale="90000"/>
          </a:bodyPr>
          <a:lstStyle/>
          <a:p>
            <a:r>
              <a:rPr lang="en-US" smtClean="0"/>
              <a:t>Inaugural </a:t>
            </a:r>
            <a:r>
              <a:rPr lang="en-US" dirty="0"/>
              <a:t>Meeting </a:t>
            </a:r>
            <a:br>
              <a:rPr lang="en-US" dirty="0"/>
            </a:br>
            <a:r>
              <a:rPr lang="en-US" dirty="0"/>
              <a:t>of the </a:t>
            </a:r>
            <a:br>
              <a:rPr lang="en-US" dirty="0"/>
            </a:br>
            <a:r>
              <a:rPr lang="en-US" dirty="0"/>
              <a:t>Italian ASTIN Chapter</a:t>
            </a:r>
            <a:endParaRPr lang="en-US" sz="3000" dirty="0">
              <a:solidFill>
                <a:srgbClr val="F7931D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283201" y="2708276"/>
            <a:ext cx="3644900" cy="873124"/>
          </a:xfrm>
        </p:spPr>
        <p:txBody>
          <a:bodyPr anchor="t">
            <a:normAutofit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de-CH" dirty="0"/>
              <a:t>Milano, </a:t>
            </a:r>
            <a:r>
              <a:rPr lang="de-CH" sz="1400" dirty="0">
                <a:solidFill>
                  <a:schemeClr val="bg1"/>
                </a:solidFill>
              </a:rPr>
              <a:t>27 Mai 2019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Frank Cuypers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ASTIN</a:t>
            </a:r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25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ASTIN Colloquium</a:t>
            </a:r>
          </a:p>
          <a:p>
            <a:r>
              <a:rPr lang="de-CH" dirty="0"/>
              <a:t>ASTIN Working </a:t>
            </a:r>
            <a:r>
              <a:rPr lang="de-CH" dirty="0" err="1"/>
              <a:t>Parties</a:t>
            </a:r>
            <a:endParaRPr lang="de-CH" dirty="0"/>
          </a:p>
          <a:p>
            <a:r>
              <a:rPr lang="de-CH" dirty="0"/>
              <a:t>Regional </a:t>
            </a:r>
            <a:r>
              <a:rPr lang="de-CH" dirty="0" err="1"/>
              <a:t>meetings</a:t>
            </a:r>
            <a:endParaRPr lang="de-CH" dirty="0"/>
          </a:p>
          <a:p>
            <a:r>
              <a:rPr lang="de-CH" dirty="0"/>
              <a:t>ASTIN </a:t>
            </a:r>
            <a:r>
              <a:rPr lang="de-CH" dirty="0" err="1"/>
              <a:t>Chapters</a:t>
            </a:r>
            <a:endParaRPr lang="de-CH" dirty="0"/>
          </a:p>
          <a:p>
            <a:r>
              <a:rPr lang="de-CH" dirty="0"/>
              <a:t>Webinars &amp; </a:t>
            </a:r>
            <a:r>
              <a:rPr lang="de-CH" dirty="0" err="1"/>
              <a:t>videos</a:t>
            </a:r>
            <a:endParaRPr lang="de-CH" dirty="0"/>
          </a:p>
          <a:p>
            <a:r>
              <a:rPr lang="de-CH" dirty="0"/>
              <a:t>ASTIN Expert </a:t>
            </a:r>
            <a:r>
              <a:rPr lang="de-CH" dirty="0" err="1"/>
              <a:t>Helpline</a:t>
            </a:r>
            <a:endParaRPr lang="de-CH" dirty="0"/>
          </a:p>
          <a:p>
            <a:r>
              <a:rPr lang="de-CH" dirty="0"/>
              <a:t>ASTIN Master </a:t>
            </a:r>
            <a:r>
              <a:rPr lang="de-CH" dirty="0" err="1"/>
              <a:t>Classes</a:t>
            </a:r>
            <a:endParaRPr lang="de-CH" dirty="0"/>
          </a:p>
          <a:p>
            <a:r>
              <a:rPr lang="de-CH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Some</a:t>
            </a:r>
            <a:r>
              <a:rPr lang="de-CH" dirty="0"/>
              <a:t> Added Values 2018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42600" y="-8086724"/>
            <a:ext cx="3347212" cy="234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https://www.actuaries.org/IAA/images/ASTIN/ASTIN_Annual_Report_2018-2019_Thu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449" y="423733"/>
            <a:ext cx="3070336" cy="4343530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18CE7E0-1393-4A90-AE2C-08A1CAD3A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975" y="3564863"/>
            <a:ext cx="1202400" cy="12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0369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ASTIN Colloquium</a:t>
            </a:r>
          </a:p>
          <a:p>
            <a:r>
              <a:rPr lang="de-CH" dirty="0"/>
              <a:t>ASTIN Working </a:t>
            </a:r>
            <a:r>
              <a:rPr lang="de-CH" dirty="0" err="1"/>
              <a:t>Parties</a:t>
            </a:r>
            <a:endParaRPr lang="de-CH" dirty="0"/>
          </a:p>
          <a:p>
            <a:r>
              <a:rPr lang="de-CH" dirty="0"/>
              <a:t>Regional </a:t>
            </a:r>
            <a:r>
              <a:rPr lang="de-CH" dirty="0" err="1"/>
              <a:t>meetings</a:t>
            </a:r>
            <a:endParaRPr lang="de-CH" dirty="0"/>
          </a:p>
          <a:p>
            <a:r>
              <a:rPr lang="de-CH" dirty="0"/>
              <a:t>ASTIN </a:t>
            </a:r>
            <a:r>
              <a:rPr lang="de-CH" dirty="0" err="1"/>
              <a:t>Chapters</a:t>
            </a:r>
            <a:endParaRPr lang="de-CH" dirty="0"/>
          </a:p>
          <a:p>
            <a:r>
              <a:rPr lang="de-CH" dirty="0"/>
              <a:t>Webinars &amp; </a:t>
            </a:r>
            <a:r>
              <a:rPr lang="de-CH" dirty="0" err="1"/>
              <a:t>videos</a:t>
            </a:r>
            <a:endParaRPr lang="de-CH" dirty="0"/>
          </a:p>
          <a:p>
            <a:r>
              <a:rPr lang="de-CH" dirty="0"/>
              <a:t>ASTIN Expert </a:t>
            </a:r>
            <a:r>
              <a:rPr lang="de-CH" dirty="0" err="1"/>
              <a:t>Helpline</a:t>
            </a:r>
            <a:endParaRPr lang="de-CH" dirty="0"/>
          </a:p>
          <a:p>
            <a:r>
              <a:rPr lang="de-CH" dirty="0"/>
              <a:t>ASTIN Master </a:t>
            </a:r>
            <a:r>
              <a:rPr lang="de-CH" dirty="0" err="1"/>
              <a:t>Classes</a:t>
            </a:r>
            <a:endParaRPr lang="de-CH" dirty="0"/>
          </a:p>
          <a:p>
            <a:r>
              <a:rPr lang="de-CH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Some</a:t>
            </a:r>
            <a:r>
              <a:rPr lang="de-CH" dirty="0"/>
              <a:t> Added Values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12303" y="1929539"/>
            <a:ext cx="27334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3200" b="1" dirty="0">
                <a:solidFill>
                  <a:srgbClr val="F7931D"/>
                </a:solidFill>
              </a:rPr>
              <a:t>plenty ideas</a:t>
            </a:r>
          </a:p>
          <a:p>
            <a:pPr algn="ctr"/>
            <a:r>
              <a:rPr lang="de-CH" sz="3200" b="1" dirty="0">
                <a:solidFill>
                  <a:srgbClr val="F7931D"/>
                </a:solidFill>
              </a:rPr>
              <a:t>-</a:t>
            </a:r>
          </a:p>
          <a:p>
            <a:pPr algn="ctr"/>
            <a:r>
              <a:rPr lang="de-CH" sz="3200" b="1" dirty="0">
                <a:solidFill>
                  <a:srgbClr val="F7931D"/>
                </a:solidFill>
              </a:rPr>
              <a:t>too little time</a:t>
            </a:r>
            <a:endParaRPr lang="en-US" sz="3200" b="1" dirty="0">
              <a:solidFill>
                <a:srgbClr val="F7931D"/>
              </a:solidFill>
            </a:endParaRPr>
          </a:p>
        </p:txBody>
      </p:sp>
      <p:pic>
        <p:nvPicPr>
          <p:cNvPr id="8" name="Picture 7" descr="Ba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287" y="1955114"/>
            <a:ext cx="2281915" cy="15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4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97" y="3447662"/>
            <a:ext cx="1201388" cy="12013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dirty="0"/>
              <a:t>Anybody can become member</a:t>
            </a:r>
          </a:p>
          <a:p>
            <a:pPr>
              <a:lnSpc>
                <a:spcPct val="100000"/>
              </a:lnSpc>
            </a:pPr>
            <a:r>
              <a:rPr lang="de-CH" dirty="0"/>
              <a:t>Any member can champion a Working Party</a:t>
            </a:r>
          </a:p>
          <a:p>
            <a:pPr>
              <a:lnSpc>
                <a:spcPct val="100000"/>
              </a:lnSpc>
            </a:pPr>
            <a:r>
              <a:rPr lang="de-CH" dirty="0"/>
              <a:t>All </a:t>
            </a:r>
            <a:r>
              <a:rPr lang="de-CH" dirty="0" err="1"/>
              <a:t>webinars</a:t>
            </a:r>
            <a:r>
              <a:rPr lang="de-CH" dirty="0"/>
              <a:t> &amp; </a:t>
            </a:r>
            <a:r>
              <a:rPr lang="de-CH" dirty="0" err="1"/>
              <a:t>videos</a:t>
            </a:r>
            <a:r>
              <a:rPr lang="de-CH" dirty="0"/>
              <a:t> are free</a:t>
            </a:r>
          </a:p>
          <a:p>
            <a:pPr>
              <a:lnSpc>
                <a:spcPct val="100000"/>
              </a:lnSpc>
            </a:pPr>
            <a:r>
              <a:rPr lang="de-CH" dirty="0"/>
              <a:t>Meetings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discounted</a:t>
            </a:r>
            <a:endParaRPr lang="de-CH" dirty="0"/>
          </a:p>
          <a:p>
            <a:pPr>
              <a:lnSpc>
                <a:spcPct val="100000"/>
              </a:lnSpc>
            </a:pPr>
            <a:r>
              <a:rPr lang="de-CH" dirty="0"/>
              <a:t>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does ASTIN work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23647" y="2150376"/>
            <a:ext cx="5639555" cy="2731590"/>
          </a:xfrm>
          <a:prstGeom prst="ellipse">
            <a:avLst/>
          </a:prstGeom>
          <a:solidFill>
            <a:srgbClr val="F7931D">
              <a:alpha val="45098"/>
            </a:srgbClr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de-CH" dirty="0">
                <a:solidFill>
                  <a:srgbClr val="002060"/>
                </a:solidFill>
              </a:rPr>
              <a:t>ASTIN members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26769" y="3839692"/>
            <a:ext cx="1855387" cy="815740"/>
          </a:xfrm>
          <a:prstGeom prst="ellipse">
            <a:avLst/>
          </a:prstGeom>
          <a:solidFill>
            <a:srgbClr val="F7931D">
              <a:alpha val="45098"/>
            </a:srgbClr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de-CH" dirty="0">
                <a:solidFill>
                  <a:srgbClr val="002060"/>
                </a:solidFill>
              </a:rPr>
              <a:t>ASTIN Board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691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7629" y="1247614"/>
            <a:ext cx="4412859" cy="3265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dirty="0" err="1"/>
              <a:t>Who’s</a:t>
            </a:r>
            <a:r>
              <a:rPr lang="de-CH" dirty="0"/>
              <a:t> in the ASTIN Board 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Adrian Ericsson	member matters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Agnieszka Bergel	annual report, ...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Dieter Köhnlein	member matters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Eberhard Müller 	Treasurer, ...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Emil Valdez	Working Parties, ...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Éric Dal Moro	bursaries, ...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Frank Cuypers 	wining &amp; dining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Kenji Shirai	compliance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Kirsten Sasady 	ASTIN Chapters, ...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Michiel Van Der Wardt 	IAA matters, ...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Pierre Miehe 	communications, ...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Roger Hayne 	webinars, ...</a:t>
            </a:r>
          </a:p>
          <a:p>
            <a:pPr marL="625475" lvl="1">
              <a:lnSpc>
                <a:spcPct val="100000"/>
              </a:lnSpc>
              <a:tabLst>
                <a:tab pos="2603500" algn="l"/>
              </a:tabLst>
            </a:pPr>
            <a:r>
              <a:rPr lang="de-CH" sz="1400" dirty="0"/>
              <a:t>Yuriy Krvavych 	Secretary, 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does ASTIN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369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de-CH" dirty="0"/>
              <a:t>ASTIN Management metastructure</a:t>
            </a:r>
          </a:p>
          <a:p>
            <a:pPr>
              <a:lnSpc>
                <a:spcPct val="100000"/>
              </a:lnSpc>
            </a:pPr>
            <a:r>
              <a:rPr lang="de-CH" dirty="0"/>
              <a:t>Seconding the ASTIN Board</a:t>
            </a:r>
          </a:p>
          <a:p>
            <a:pPr>
              <a:lnSpc>
                <a:spcPct val="100000"/>
              </a:lnSpc>
            </a:pPr>
            <a:r>
              <a:rPr lang="de-CH" dirty="0"/>
              <a:t>Specific task assigned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de-CH" dirty="0"/>
              <a:t>Open to any member</a:t>
            </a:r>
          </a:p>
          <a:p>
            <a:pPr>
              <a:lnSpc>
                <a:spcPct val="100000"/>
              </a:lnSpc>
            </a:pPr>
            <a:r>
              <a:rPr lang="de-CH" dirty="0"/>
              <a:t>Board compatibility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97289" y="4655578"/>
            <a:ext cx="400610" cy="273844"/>
          </a:xfrm>
        </p:spPr>
        <p:txBody>
          <a:bodyPr/>
          <a:lstStyle/>
          <a:p>
            <a:fld id="{A9F956E1-971E-954F-9F84-DB1646080DF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does ASTIN work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23647" y="2065827"/>
            <a:ext cx="5639555" cy="2731590"/>
          </a:xfrm>
          <a:prstGeom prst="ellipse">
            <a:avLst/>
          </a:prstGeom>
          <a:solidFill>
            <a:srgbClr val="F7931D">
              <a:alpha val="45098"/>
            </a:srgbClr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de-CH" dirty="0">
                <a:solidFill>
                  <a:srgbClr val="002060"/>
                </a:solidFill>
              </a:rPr>
              <a:t>ASTIN members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96133" y="3135210"/>
            <a:ext cx="3201156" cy="1550522"/>
          </a:xfrm>
          <a:prstGeom prst="ellipse">
            <a:avLst/>
          </a:prstGeom>
          <a:solidFill>
            <a:srgbClr val="F7931D">
              <a:alpha val="45098"/>
            </a:srgbClr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de-CH" dirty="0">
                <a:solidFill>
                  <a:srgbClr val="002060"/>
                </a:solidFill>
              </a:rPr>
              <a:t>ASTIN Management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26769" y="3755143"/>
            <a:ext cx="1855387" cy="815740"/>
          </a:xfrm>
          <a:prstGeom prst="ellipse">
            <a:avLst/>
          </a:prstGeom>
          <a:solidFill>
            <a:srgbClr val="F7931D">
              <a:alpha val="45098"/>
            </a:srgbClr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de-CH" dirty="0">
                <a:solidFill>
                  <a:srgbClr val="002060"/>
                </a:solidFill>
              </a:rPr>
              <a:t>ASTIN Board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6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7629" y="1185620"/>
            <a:ext cx="4304371" cy="3265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dirty="0" err="1"/>
              <a:t>Who’s</a:t>
            </a:r>
            <a:r>
              <a:rPr lang="de-CH" dirty="0"/>
              <a:t> in the ASTIN Board 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Adrian Ericsson	member matters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Agnieszka Bergel	annual report,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Dieter Köhnlein	member matters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Eberhard Müller 	Treasurer,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Emil Valdez	Working Parties,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Éric Dal Moro	bursaries,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Frank Cuypers 	wining &amp; dining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Kenji Shirai	compliance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Kirsten Sasady 	ASTIN Chapters,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Michiel Van Der Wardt 	IAA matters,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Pierre Miehe 	communications,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Roger Hayne 	webinars,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Yuriy Krvavych 	Secretary, 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How does ASTIN work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724400" y="1185620"/>
            <a:ext cx="4304371" cy="32654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6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Who’s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846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ASTIN Management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2417763" algn="l"/>
              </a:tabLst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846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 Harej	expert helpline, ...</a:t>
            </a: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417763" algn="l"/>
              </a:tabLst>
            </a:pPr>
            <a:r>
              <a:rPr lang="de-CH" sz="1400" dirty="0">
                <a:solidFill>
                  <a:srgbClr val="08467D"/>
                </a:solidFill>
              </a:rPr>
              <a:t>Jan Dhaene	scientific committees</a:t>
            </a: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417763" algn="l"/>
              </a:tabLst>
            </a:pPr>
            <a:r>
              <a:rPr lang="de-CH" sz="1400" dirty="0">
                <a:solidFill>
                  <a:srgbClr val="08467D"/>
                </a:solidFill>
              </a:rPr>
              <a:t>Salma Jamal 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846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Colloquia, ...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2417763" algn="l"/>
              </a:tabLst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846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Walther Neuhaus	academic outreach</a:t>
            </a:r>
          </a:p>
        </p:txBody>
      </p:sp>
    </p:spTree>
    <p:extLst>
      <p:ext uri="{BB962C8B-B14F-4D97-AF65-F5344CB8AC3E}">
        <p14:creationId xmlns:p14="http://schemas.microsoft.com/office/powerpoint/2010/main" xmlns="" val="28436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7629" y="1185621"/>
            <a:ext cx="4304371" cy="3265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dirty="0"/>
              <a:t>Who‘s in the ASTIN Board 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strike="sngStrike" dirty="0"/>
              <a:t>Adrian Ericsson</a:t>
            </a:r>
            <a:r>
              <a:rPr lang="de-CH" sz="1400" dirty="0"/>
              <a:t>	member matters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Agnieszka Bergel	annual report,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Dieter Köhnlein	member matters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Eberhard Müller 	Treasurer,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Emil Valdez	Working Parties,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strike="sngStrike" dirty="0"/>
              <a:t>Éric Dal Moro</a:t>
            </a:r>
            <a:r>
              <a:rPr lang="de-CH" sz="1400" dirty="0"/>
              <a:t>	bursaries,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Frank Cuypers 	wining &amp; dining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Kenji Shirai	compliance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Kirsten Sasady 	ASTIN Chapters,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Michiel Van Der Wardt 	IAA matters,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Pierre Miehe 	communications,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Roger Hayne 	webinars, ...</a:t>
            </a:r>
          </a:p>
          <a:p>
            <a:pPr marL="625475" lvl="1">
              <a:lnSpc>
                <a:spcPct val="100000"/>
              </a:lnSpc>
              <a:tabLst>
                <a:tab pos="2511425" algn="l"/>
              </a:tabLst>
            </a:pPr>
            <a:r>
              <a:rPr lang="de-CH" sz="1400" dirty="0"/>
              <a:t>Yuriy Krvavych 	Secretary, 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How does ASTIN work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724400" y="1185621"/>
            <a:ext cx="4304371" cy="32654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de-CH" dirty="0">
                <a:solidFill>
                  <a:srgbClr val="08467D"/>
                </a:solidFill>
              </a:rPr>
              <a:t>Who‘s in the ASTIN Management</a:t>
            </a: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417763" algn="l"/>
              </a:tabLst>
              <a:defRPr/>
            </a:pPr>
            <a:r>
              <a:rPr lang="de-CH" sz="1400" dirty="0">
                <a:solidFill>
                  <a:srgbClr val="08467D"/>
                </a:solidFill>
              </a:rPr>
              <a:t>Bor Harej	expert helpline, ...</a:t>
            </a: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417763" algn="l"/>
              </a:tabLst>
            </a:pPr>
            <a:r>
              <a:rPr lang="de-CH" sz="1400" strike="sngStrike" dirty="0">
                <a:solidFill>
                  <a:srgbClr val="08467D"/>
                </a:solidFill>
              </a:rPr>
              <a:t>Jan Dhaene</a:t>
            </a:r>
            <a:r>
              <a:rPr lang="de-CH" sz="1400" dirty="0">
                <a:solidFill>
                  <a:srgbClr val="08467D"/>
                </a:solidFill>
              </a:rPr>
              <a:t>	scientific committees</a:t>
            </a: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417763" algn="l"/>
              </a:tabLst>
            </a:pPr>
            <a:r>
              <a:rPr lang="de-CH" sz="1400" dirty="0">
                <a:solidFill>
                  <a:srgbClr val="08467D"/>
                </a:solidFill>
              </a:rPr>
              <a:t>Salma Jamal 	Colloquia, ...</a:t>
            </a: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417763" algn="l"/>
              </a:tabLst>
              <a:defRPr/>
            </a:pPr>
            <a:r>
              <a:rPr lang="de-CH" sz="1400" dirty="0">
                <a:solidFill>
                  <a:srgbClr val="08467D"/>
                </a:solidFill>
              </a:rPr>
              <a:t>Walther Neuhaus	academic outreach</a:t>
            </a:r>
          </a:p>
          <a:p>
            <a:pPr marL="742950" lvl="1" indent="-285750">
              <a:spcBef>
                <a:spcPct val="20000"/>
              </a:spcBef>
              <a:tabLst>
                <a:tab pos="2417763" algn="l"/>
              </a:tabLst>
              <a:defRPr/>
            </a:pPr>
            <a:endParaRPr lang="de-CH" sz="1400" dirty="0">
              <a:solidFill>
                <a:srgbClr val="08467D"/>
              </a:solidFill>
            </a:endParaRP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417763" algn="l"/>
              </a:tabLst>
              <a:defRPr/>
            </a:pPr>
            <a:r>
              <a:rPr lang="de-CH" sz="1400" dirty="0">
                <a:solidFill>
                  <a:srgbClr val="08467D"/>
                </a:solidFill>
              </a:rPr>
              <a:t>You !</a:t>
            </a:r>
          </a:p>
        </p:txBody>
      </p:sp>
    </p:spTree>
    <p:extLst>
      <p:ext uri="{BB962C8B-B14F-4D97-AF65-F5344CB8AC3E}">
        <p14:creationId xmlns:p14="http://schemas.microsoft.com/office/powerpoint/2010/main" xmlns="" val="28436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34610" y="731520"/>
            <a:ext cx="7032005" cy="2417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7931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Now it’s your time to act</a:t>
            </a:r>
          </a:p>
          <a:p>
            <a:pPr>
              <a:lnSpc>
                <a:spcPct val="100000"/>
              </a:lnSpc>
            </a:pPr>
            <a:endParaRPr lang="de-CH" sz="3000" dirty="0"/>
          </a:p>
          <a:p>
            <a:pPr algn="ctr">
              <a:lnSpc>
                <a:spcPct val="100000"/>
              </a:lnSpc>
            </a:pPr>
            <a:r>
              <a:rPr lang="de-CH" sz="3000" b="1" dirty="0" err="1"/>
              <a:t>Join</a:t>
            </a:r>
            <a:r>
              <a:rPr lang="de-CH" sz="3000" b="1" dirty="0"/>
              <a:t> </a:t>
            </a:r>
            <a:r>
              <a:rPr lang="de-CH" sz="3000" b="1" dirty="0" err="1"/>
              <a:t>and</a:t>
            </a:r>
            <a:r>
              <a:rPr lang="de-CH" sz="3000" b="1" dirty="0"/>
              <a:t> </a:t>
            </a:r>
            <a:r>
              <a:rPr lang="de-CH" sz="3000" b="1" dirty="0" err="1"/>
              <a:t>add</a:t>
            </a:r>
            <a:r>
              <a:rPr lang="de-CH" sz="3000" b="1" dirty="0"/>
              <a:t> </a:t>
            </a:r>
            <a:r>
              <a:rPr lang="de-CH" sz="3000" b="1" dirty="0" err="1"/>
              <a:t>value</a:t>
            </a:r>
            <a:r>
              <a:rPr lang="de-CH" sz="3000" b="1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de-CH" sz="3000" b="1" dirty="0"/>
              <a:t>to the worldwide GI community with </a:t>
            </a:r>
          </a:p>
          <a:p>
            <a:pPr algn="ctr">
              <a:lnSpc>
                <a:spcPct val="100000"/>
              </a:lnSpc>
            </a:pPr>
            <a:r>
              <a:rPr lang="de-CH" sz="3000" b="1" dirty="0"/>
              <a:t>ASTIN</a:t>
            </a:r>
            <a:endParaRPr lang="en-US" sz="3000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825733" y="3574260"/>
            <a:ext cx="6007100" cy="880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95288" algn="l"/>
              </a:tabLst>
            </a:pPr>
            <a:r>
              <a:rPr lang="en-GB" sz="1000" dirty="0">
                <a:solidFill>
                  <a:srgbClr val="002060"/>
                </a:solidFill>
              </a:rPr>
              <a:t>Frank Cuypers</a:t>
            </a:r>
          </a:p>
          <a:p>
            <a:r>
              <a:rPr lang="en-GB" sz="1000" dirty="0">
                <a:solidFill>
                  <a:srgbClr val="002060"/>
                </a:solidFill>
              </a:rPr>
              <a:t>frank.Cuypers@prs-zug.com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8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986" y="819150"/>
            <a:ext cx="8594216" cy="682625"/>
          </a:xfrm>
        </p:spPr>
        <p:txBody>
          <a:bodyPr>
            <a:normAutofit/>
          </a:bodyPr>
          <a:lstStyle/>
          <a:p>
            <a:r>
              <a:rPr lang="de-CH" dirty="0"/>
              <a:t>What is </a:t>
            </a:r>
            <a:r>
              <a:rPr lang="de-CH" dirty="0" err="1"/>
              <a:t>the</a:t>
            </a:r>
            <a:r>
              <a:rPr lang="de-CH" dirty="0"/>
              <a:t> IAA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8989" y="1726186"/>
            <a:ext cx="2235784" cy="1538628"/>
            <a:chOff x="268989" y="1473745"/>
            <a:chExt cx="2235784" cy="1538628"/>
          </a:xfrm>
        </p:grpSpPr>
        <p:sp>
          <p:nvSpPr>
            <p:cNvPr id="8" name="Rectángulo: esquinas redondeadas 2">
              <a:extLst>
                <a:ext uri="{FF2B5EF4-FFF2-40B4-BE49-F238E27FC236}">
                  <a16:creationId xmlns:a16="http://schemas.microsoft.com/office/drawing/2014/main" xmlns="" id="{4ADB58FD-E8AA-4FDD-A860-8884E2694BA5}"/>
                </a:ext>
              </a:extLst>
            </p:cNvPr>
            <p:cNvSpPr/>
            <p:nvPr/>
          </p:nvSpPr>
          <p:spPr>
            <a:xfrm>
              <a:off x="268989" y="1473745"/>
              <a:ext cx="2235784" cy="41075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rgbClr val="08467D"/>
                  </a:solidFill>
                </a:rPr>
                <a:t>INFLUENCE</a:t>
              </a:r>
            </a:p>
          </p:txBody>
        </p:sp>
        <p:sp>
          <p:nvSpPr>
            <p:cNvPr id="11" name="Rectángulo: esquinas redondeadas 16">
              <a:extLst>
                <a:ext uri="{FF2B5EF4-FFF2-40B4-BE49-F238E27FC236}">
                  <a16:creationId xmlns:a16="http://schemas.microsoft.com/office/drawing/2014/main" xmlns="" id="{E4EBD6D0-76FC-4D0A-A109-12BC061A88F4}"/>
                </a:ext>
              </a:extLst>
            </p:cNvPr>
            <p:cNvSpPr/>
            <p:nvPr/>
          </p:nvSpPr>
          <p:spPr>
            <a:xfrm>
              <a:off x="268989" y="2065823"/>
              <a:ext cx="2235784" cy="94655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err="1">
                  <a:solidFill>
                    <a:srgbClr val="08467D"/>
                  </a:solidFill>
                </a:rPr>
                <a:t>Lobbying</a:t>
              </a:r>
              <a:r>
                <a:rPr lang="es-MX" dirty="0">
                  <a:solidFill>
                    <a:srgbClr val="08467D"/>
                  </a:solidFill>
                </a:rPr>
                <a:t>, links </a:t>
              </a:r>
              <a:r>
                <a:rPr lang="es-MX" dirty="0" err="1">
                  <a:solidFill>
                    <a:srgbClr val="08467D"/>
                  </a:solidFill>
                </a:rPr>
                <a:t>with</a:t>
              </a:r>
              <a:r>
                <a:rPr lang="es-MX" dirty="0">
                  <a:solidFill>
                    <a:srgbClr val="08467D"/>
                  </a:solidFill>
                </a:rPr>
                <a:t> </a:t>
              </a:r>
              <a:r>
                <a:rPr lang="es-MX" dirty="0" err="1">
                  <a:solidFill>
                    <a:srgbClr val="08467D"/>
                  </a:solidFill>
                </a:rPr>
                <a:t>supranationals</a:t>
              </a:r>
              <a:endParaRPr lang="es-MX" dirty="0">
                <a:solidFill>
                  <a:srgbClr val="08467D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0750" y="1726186"/>
            <a:ext cx="2235784" cy="1538628"/>
            <a:chOff x="2870750" y="1473745"/>
            <a:chExt cx="2235784" cy="1538628"/>
          </a:xfrm>
        </p:grpSpPr>
        <p:sp>
          <p:nvSpPr>
            <p:cNvPr id="9" name="Rectángulo: esquinas redondeadas 14">
              <a:extLst>
                <a:ext uri="{FF2B5EF4-FFF2-40B4-BE49-F238E27FC236}">
                  <a16:creationId xmlns:a16="http://schemas.microsoft.com/office/drawing/2014/main" xmlns="" id="{91271930-5EBC-4ED7-ADAB-5CD8EC07EB27}"/>
                </a:ext>
              </a:extLst>
            </p:cNvPr>
            <p:cNvSpPr/>
            <p:nvPr/>
          </p:nvSpPr>
          <p:spPr>
            <a:xfrm>
              <a:off x="2870750" y="1473745"/>
              <a:ext cx="2235784" cy="41075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rgbClr val="08467D"/>
                  </a:solidFill>
                </a:rPr>
                <a:t>ASSURE</a:t>
              </a:r>
            </a:p>
          </p:txBody>
        </p:sp>
        <p:sp>
          <p:nvSpPr>
            <p:cNvPr id="12" name="Rectángulo: esquinas redondeadas 17">
              <a:extLst>
                <a:ext uri="{FF2B5EF4-FFF2-40B4-BE49-F238E27FC236}">
                  <a16:creationId xmlns:a16="http://schemas.microsoft.com/office/drawing/2014/main" xmlns="" id="{4C12387B-CFE9-4D19-927B-30A2E12E2BA5}"/>
                </a:ext>
              </a:extLst>
            </p:cNvPr>
            <p:cNvSpPr/>
            <p:nvPr/>
          </p:nvSpPr>
          <p:spPr>
            <a:xfrm>
              <a:off x="2870750" y="2065823"/>
              <a:ext cx="2235784" cy="94655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err="1">
                  <a:solidFill>
                    <a:srgbClr val="08467D"/>
                  </a:solidFill>
                </a:rPr>
                <a:t>Membership</a:t>
              </a:r>
              <a:r>
                <a:rPr lang="es-MX" dirty="0">
                  <a:solidFill>
                    <a:srgbClr val="08467D"/>
                  </a:solidFill>
                </a:rPr>
                <a:t>, </a:t>
              </a:r>
              <a:r>
                <a:rPr lang="es-MX" dirty="0" err="1">
                  <a:solidFill>
                    <a:srgbClr val="08467D"/>
                  </a:solidFill>
                </a:rPr>
                <a:t>education</a:t>
              </a:r>
              <a:r>
                <a:rPr lang="es-MX" dirty="0">
                  <a:solidFill>
                    <a:srgbClr val="08467D"/>
                  </a:solidFill>
                </a:rPr>
                <a:t> and </a:t>
              </a:r>
              <a:r>
                <a:rPr lang="es-MX" dirty="0" err="1">
                  <a:solidFill>
                    <a:srgbClr val="08467D"/>
                  </a:solidFill>
                </a:rPr>
                <a:t>professionalism</a:t>
              </a:r>
              <a:endParaRPr lang="es-MX" dirty="0">
                <a:solidFill>
                  <a:srgbClr val="08467D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95938" y="1726186"/>
            <a:ext cx="3267264" cy="1538629"/>
            <a:chOff x="5595938" y="1473745"/>
            <a:chExt cx="3267264" cy="1538629"/>
          </a:xfrm>
        </p:grpSpPr>
        <p:sp>
          <p:nvSpPr>
            <p:cNvPr id="10" name="Rectángulo: esquinas redondeadas 15">
              <a:extLst>
                <a:ext uri="{FF2B5EF4-FFF2-40B4-BE49-F238E27FC236}">
                  <a16:creationId xmlns:a16="http://schemas.microsoft.com/office/drawing/2014/main" xmlns="" id="{592776FF-61F9-4438-87EA-6AF4885440A6}"/>
                </a:ext>
              </a:extLst>
            </p:cNvPr>
            <p:cNvSpPr/>
            <p:nvPr/>
          </p:nvSpPr>
          <p:spPr>
            <a:xfrm>
              <a:off x="5595938" y="1473745"/>
              <a:ext cx="3267264" cy="41075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rgbClr val="08467D"/>
                  </a:solidFill>
                </a:rPr>
                <a:t>ADVANCE</a:t>
              </a:r>
            </a:p>
          </p:txBody>
        </p:sp>
        <p:sp>
          <p:nvSpPr>
            <p:cNvPr id="13" name="Rectángulo: esquinas redondeadas 18">
              <a:extLst>
                <a:ext uri="{FF2B5EF4-FFF2-40B4-BE49-F238E27FC236}">
                  <a16:creationId xmlns:a16="http://schemas.microsoft.com/office/drawing/2014/main" xmlns="" id="{114745FF-3288-45CA-87A2-FA096D457FA3}"/>
                </a:ext>
              </a:extLst>
            </p:cNvPr>
            <p:cNvSpPr/>
            <p:nvPr/>
          </p:nvSpPr>
          <p:spPr>
            <a:xfrm>
              <a:off x="5595938" y="2065824"/>
              <a:ext cx="3267264" cy="94655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rgbClr val="08467D"/>
                  </a:solidFill>
                </a:rPr>
                <a:t>Foster</a:t>
              </a:r>
            </a:p>
            <a:p>
              <a:pPr algn="ctr"/>
              <a:r>
                <a:rPr lang="es-MX" dirty="0">
                  <a:solidFill>
                    <a:srgbClr val="08467D"/>
                  </a:solidFill>
                </a:rPr>
                <a:t>technical and scientific knowledge and forums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8989" y="3509105"/>
            <a:ext cx="4860676" cy="1031622"/>
            <a:chOff x="268989" y="3359601"/>
            <a:chExt cx="4860676" cy="1031622"/>
          </a:xfrm>
        </p:grpSpPr>
        <p:sp>
          <p:nvSpPr>
            <p:cNvPr id="6" name="CuadroTexto 1">
              <a:extLst>
                <a:ext uri="{FF2B5EF4-FFF2-40B4-BE49-F238E27FC236}">
                  <a16:creationId xmlns:a16="http://schemas.microsoft.com/office/drawing/2014/main" xmlns="" id="{973C0C83-EFD2-4A58-B202-39C88941DC9C}"/>
                </a:ext>
              </a:extLst>
            </p:cNvPr>
            <p:cNvSpPr txBox="1"/>
            <p:nvPr/>
          </p:nvSpPr>
          <p:spPr>
            <a:xfrm>
              <a:off x="907878" y="3806448"/>
              <a:ext cx="3582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>
                  <a:solidFill>
                    <a:srgbClr val="08467D"/>
                  </a:solidFill>
                </a:rPr>
                <a:t>Top-</a:t>
              </a:r>
              <a:r>
                <a:rPr lang="es-MX" sz="1600" dirty="0" err="1">
                  <a:solidFill>
                    <a:srgbClr val="08467D"/>
                  </a:solidFill>
                </a:rPr>
                <a:t>down</a:t>
              </a:r>
              <a:r>
                <a:rPr lang="es-MX" sz="1600" dirty="0">
                  <a:solidFill>
                    <a:srgbClr val="08467D"/>
                  </a:solidFill>
                </a:rPr>
                <a:t> </a:t>
              </a:r>
              <a:r>
                <a:rPr lang="es-MX" sz="1600" dirty="0" err="1">
                  <a:solidFill>
                    <a:srgbClr val="08467D"/>
                  </a:solidFill>
                </a:rPr>
                <a:t>participation</a:t>
              </a:r>
              <a:r>
                <a:rPr lang="es-MX" sz="1600" dirty="0">
                  <a:solidFill>
                    <a:srgbClr val="08467D"/>
                  </a:solidFill>
                </a:rPr>
                <a:t>.</a:t>
              </a:r>
              <a:br>
                <a:rPr lang="es-MX" sz="1600" dirty="0">
                  <a:solidFill>
                    <a:srgbClr val="08467D"/>
                  </a:solidFill>
                </a:rPr>
              </a:br>
              <a:r>
                <a:rPr lang="es-MX" sz="1600" dirty="0" err="1">
                  <a:solidFill>
                    <a:srgbClr val="08467D"/>
                  </a:solidFill>
                </a:rPr>
                <a:t>Members</a:t>
              </a:r>
              <a:r>
                <a:rPr lang="es-MX" sz="1600" dirty="0">
                  <a:solidFill>
                    <a:srgbClr val="08467D"/>
                  </a:solidFill>
                </a:rPr>
                <a:t> </a:t>
              </a:r>
              <a:r>
                <a:rPr lang="es-MX" sz="1600" dirty="0" err="1">
                  <a:solidFill>
                    <a:srgbClr val="08467D"/>
                  </a:solidFill>
                </a:rPr>
                <a:t>nominated</a:t>
              </a:r>
              <a:r>
                <a:rPr lang="es-MX" sz="1600" dirty="0">
                  <a:solidFill>
                    <a:srgbClr val="08467D"/>
                  </a:solidFill>
                </a:rPr>
                <a:t> </a:t>
              </a:r>
              <a:r>
                <a:rPr lang="es-MX" sz="1600" dirty="0" err="1">
                  <a:solidFill>
                    <a:srgbClr val="08467D"/>
                  </a:solidFill>
                </a:rPr>
                <a:t>by</a:t>
              </a:r>
              <a:r>
                <a:rPr lang="es-MX" sz="1600" dirty="0">
                  <a:solidFill>
                    <a:srgbClr val="08467D"/>
                  </a:solidFill>
                </a:rPr>
                <a:t> </a:t>
              </a:r>
              <a:r>
                <a:rPr lang="es-MX" sz="1600" dirty="0" err="1">
                  <a:solidFill>
                    <a:srgbClr val="08467D"/>
                  </a:solidFill>
                </a:rPr>
                <a:t>Associations</a:t>
              </a:r>
              <a:r>
                <a:rPr lang="es-MX" sz="1600" dirty="0">
                  <a:solidFill>
                    <a:srgbClr val="08467D"/>
                  </a:solidFill>
                </a:rPr>
                <a:t>.</a:t>
              </a:r>
            </a:p>
          </p:txBody>
        </p:sp>
        <p:sp>
          <p:nvSpPr>
            <p:cNvPr id="15" name="Abrir llave 19">
              <a:extLst>
                <a:ext uri="{FF2B5EF4-FFF2-40B4-BE49-F238E27FC236}">
                  <a16:creationId xmlns:a16="http://schemas.microsoft.com/office/drawing/2014/main" xmlns="" id="{9AEEC9AB-5AFA-454F-B223-CBCAA8F83293}"/>
                </a:ext>
              </a:extLst>
            </p:cNvPr>
            <p:cNvSpPr/>
            <p:nvPr/>
          </p:nvSpPr>
          <p:spPr>
            <a:xfrm rot="16200000">
              <a:off x="2540812" y="1087778"/>
              <a:ext cx="317030" cy="4860676"/>
            </a:xfrm>
            <a:prstGeom prst="leftBrac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52669" y="3509105"/>
            <a:ext cx="3353802" cy="1277844"/>
            <a:chOff x="5552669" y="3359601"/>
            <a:chExt cx="3353802" cy="1277844"/>
          </a:xfrm>
        </p:grpSpPr>
        <p:sp>
          <p:nvSpPr>
            <p:cNvPr id="7" name="CuadroTexto 12">
              <a:extLst>
                <a:ext uri="{FF2B5EF4-FFF2-40B4-BE49-F238E27FC236}">
                  <a16:creationId xmlns:a16="http://schemas.microsoft.com/office/drawing/2014/main" xmlns="" id="{12DF6CE1-4D10-494E-8644-891E9483501A}"/>
                </a:ext>
              </a:extLst>
            </p:cNvPr>
            <p:cNvSpPr txBox="1"/>
            <p:nvPr/>
          </p:nvSpPr>
          <p:spPr>
            <a:xfrm>
              <a:off x="5552669" y="3806448"/>
              <a:ext cx="33538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 err="1">
                  <a:solidFill>
                    <a:srgbClr val="08467D"/>
                  </a:solidFill>
                </a:rPr>
                <a:t>Bottom</a:t>
              </a:r>
              <a:r>
                <a:rPr lang="es-MX" sz="1600" dirty="0">
                  <a:solidFill>
                    <a:srgbClr val="08467D"/>
                  </a:solidFill>
                </a:rPr>
                <a:t>-up </a:t>
              </a:r>
              <a:r>
                <a:rPr lang="es-MX" sz="1600" dirty="0" err="1">
                  <a:solidFill>
                    <a:srgbClr val="08467D"/>
                  </a:solidFill>
                </a:rPr>
                <a:t>membership</a:t>
              </a:r>
              <a:r>
                <a:rPr lang="es-MX" sz="1600" dirty="0">
                  <a:solidFill>
                    <a:srgbClr val="08467D"/>
                  </a:solidFill>
                </a:rPr>
                <a:t>.</a:t>
              </a:r>
              <a:br>
                <a:rPr lang="es-MX" sz="1600" dirty="0">
                  <a:solidFill>
                    <a:srgbClr val="08467D"/>
                  </a:solidFill>
                </a:rPr>
              </a:br>
              <a:r>
                <a:rPr lang="en-US" sz="1600" dirty="0">
                  <a:solidFill>
                    <a:srgbClr val="08467D"/>
                  </a:solidFill>
                </a:rPr>
                <a:t>Any actuary or insurance specialist</a:t>
              </a:r>
            </a:p>
            <a:p>
              <a:pPr algn="ctr"/>
              <a:r>
                <a:rPr lang="en-US" sz="1600" dirty="0">
                  <a:solidFill>
                    <a:srgbClr val="08467D"/>
                  </a:solidFill>
                </a:rPr>
                <a:t>from industry or academia can join.</a:t>
              </a:r>
            </a:p>
          </p:txBody>
        </p:sp>
        <p:sp>
          <p:nvSpPr>
            <p:cNvPr id="17" name="Abrir llave 21">
              <a:extLst>
                <a:ext uri="{FF2B5EF4-FFF2-40B4-BE49-F238E27FC236}">
                  <a16:creationId xmlns:a16="http://schemas.microsoft.com/office/drawing/2014/main" xmlns="" id="{C0EFA3B2-BCEB-4BF8-9C8A-89BCC6073773}"/>
                </a:ext>
              </a:extLst>
            </p:cNvPr>
            <p:cNvSpPr/>
            <p:nvPr/>
          </p:nvSpPr>
          <p:spPr>
            <a:xfrm rot="16200000">
              <a:off x="7071057" y="1884484"/>
              <a:ext cx="317030" cy="3267264"/>
            </a:xfrm>
            <a:prstGeom prst="leftBrace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86593" y="744243"/>
            <a:ext cx="2818962" cy="630691"/>
            <a:chOff x="2653268" y="769129"/>
            <a:chExt cx="2818962" cy="630691"/>
          </a:xfrm>
        </p:grpSpPr>
        <p:sp>
          <p:nvSpPr>
            <p:cNvPr id="22" name="Flecha: hacia abajo 20">
              <a:extLst>
                <a:ext uri="{FF2B5EF4-FFF2-40B4-BE49-F238E27FC236}">
                  <a16:creationId xmlns:a16="http://schemas.microsoft.com/office/drawing/2014/main" xmlns="" id="{3D5695A7-5AA4-4822-B6C6-18C7577CA144}"/>
                </a:ext>
              </a:extLst>
            </p:cNvPr>
            <p:cNvSpPr/>
            <p:nvPr/>
          </p:nvSpPr>
          <p:spPr>
            <a:xfrm rot="5400000">
              <a:off x="2589875" y="832522"/>
              <a:ext cx="630691" cy="503905"/>
            </a:xfrm>
            <a:prstGeom prst="downArrow">
              <a:avLst/>
            </a:prstGeom>
            <a:solidFill>
              <a:srgbClr val="08467D"/>
            </a:solidFill>
            <a:ln>
              <a:solidFill>
                <a:srgbClr val="08467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23" name="CuadroTexto 1">
              <a:extLst>
                <a:ext uri="{FF2B5EF4-FFF2-40B4-BE49-F238E27FC236}">
                  <a16:creationId xmlns:a16="http://schemas.microsoft.com/office/drawing/2014/main" xmlns="" id="{973C0C83-EFD2-4A58-B202-39C88941DC9C}"/>
                </a:ext>
              </a:extLst>
            </p:cNvPr>
            <p:cNvSpPr txBox="1"/>
            <p:nvPr/>
          </p:nvSpPr>
          <p:spPr>
            <a:xfrm>
              <a:off x="3157173" y="792087"/>
              <a:ext cx="23150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err="1"/>
                <a:t>reborn</a:t>
              </a:r>
              <a:r>
                <a:rPr lang="es-MX" sz="1400" dirty="0"/>
                <a:t> in 1998 as </a:t>
              </a:r>
              <a:r>
                <a:rPr lang="es-MX" sz="1400" dirty="0" err="1"/>
                <a:t>an</a:t>
              </a:r>
              <a:endParaRPr lang="es-MX" sz="1400" dirty="0"/>
            </a:p>
            <a:p>
              <a:r>
                <a:rPr lang="es-MX" sz="1400" dirty="0" err="1"/>
                <a:t>association</a:t>
              </a:r>
              <a:r>
                <a:rPr lang="es-MX" sz="1400" dirty="0"/>
                <a:t> of </a:t>
              </a:r>
              <a:r>
                <a:rPr lang="es-MX" sz="1400" dirty="0" err="1"/>
                <a:t>associations</a:t>
              </a:r>
              <a:endParaRPr lang="es-MX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8641" y="378745"/>
            <a:ext cx="2101857" cy="1298044"/>
            <a:chOff x="6254007" y="229241"/>
            <a:chExt cx="2101857" cy="1298044"/>
          </a:xfrm>
        </p:grpSpPr>
        <p:sp>
          <p:nvSpPr>
            <p:cNvPr id="16" name="Flecha: hacia abajo 20">
              <a:extLst>
                <a:ext uri="{FF2B5EF4-FFF2-40B4-BE49-F238E27FC236}">
                  <a16:creationId xmlns:a16="http://schemas.microsoft.com/office/drawing/2014/main" xmlns="" id="{3D5695A7-5AA4-4822-B6C6-18C7577CA144}"/>
                </a:ext>
              </a:extLst>
            </p:cNvPr>
            <p:cNvSpPr/>
            <p:nvPr/>
          </p:nvSpPr>
          <p:spPr>
            <a:xfrm>
              <a:off x="6989590" y="1023380"/>
              <a:ext cx="630691" cy="503905"/>
            </a:xfrm>
            <a:prstGeom prst="downArrow">
              <a:avLst/>
            </a:prstGeom>
            <a:solidFill>
              <a:srgbClr val="08467D"/>
            </a:solidFill>
            <a:ln>
              <a:solidFill>
                <a:srgbClr val="08467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54007" y="229241"/>
              <a:ext cx="210185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28650"/>
              <a:r>
                <a:rPr lang="es-MX" sz="1400" dirty="0"/>
                <a:t>ASTIN	</a:t>
              </a:r>
              <a:r>
                <a:rPr lang="es-MX" sz="1400" dirty="0" err="1"/>
                <a:t>founded</a:t>
              </a:r>
              <a:r>
                <a:rPr lang="es-MX" sz="1400" dirty="0"/>
                <a:t> in 1957</a:t>
              </a:r>
            </a:p>
            <a:p>
              <a:pPr defTabSz="628650"/>
              <a:r>
                <a:rPr lang="es-MX" sz="1400" dirty="0"/>
                <a:t>IACA	</a:t>
              </a:r>
              <a:r>
                <a:rPr lang="es-MX" sz="1400" dirty="0" err="1"/>
                <a:t>founded</a:t>
              </a:r>
              <a:r>
                <a:rPr lang="es-MX" sz="1400" dirty="0"/>
                <a:t> in 1968</a:t>
              </a:r>
            </a:p>
            <a:p>
              <a:pPr defTabSz="628650"/>
              <a:r>
                <a:rPr lang="es-MX" sz="1400" dirty="0"/>
                <a:t>AFIR	</a:t>
              </a:r>
              <a:r>
                <a:rPr lang="es-MX" sz="1400" dirty="0" err="1"/>
                <a:t>founded</a:t>
              </a:r>
              <a:r>
                <a:rPr lang="es-MX" sz="1400" dirty="0"/>
                <a:t> in 1986</a:t>
              </a:r>
            </a:p>
            <a:p>
              <a:pPr defTabSz="628650"/>
              <a:r>
                <a:rPr lang="es-MX" sz="1400" dirty="0"/>
                <a:t>…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763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Focuses on General Insurance</a:t>
            </a:r>
          </a:p>
          <a:p>
            <a:r>
              <a:rPr lang="en-US" dirty="0"/>
              <a:t>Bridges the gap between practitioners and academics </a:t>
            </a:r>
            <a:br>
              <a:rPr lang="en-US" dirty="0"/>
            </a:br>
            <a:r>
              <a:rPr lang="en-US" dirty="0"/>
              <a:t>with meaningful dialogues and research that:</a:t>
            </a:r>
          </a:p>
          <a:p>
            <a:pPr lvl="1"/>
            <a:r>
              <a:rPr lang="en-US" dirty="0"/>
              <a:t>stimulate academics to explore frontiers that are relevant in practice</a:t>
            </a:r>
          </a:p>
          <a:p>
            <a:pPr lvl="1"/>
            <a:r>
              <a:rPr lang="en-US" dirty="0"/>
              <a:t>catalyze the transfer of </a:t>
            </a:r>
            <a:r>
              <a:rPr lang="en-US" dirty="0" err="1"/>
              <a:t>SoA</a:t>
            </a:r>
            <a:r>
              <a:rPr lang="en-US" dirty="0"/>
              <a:t> techniques from academia to the industry</a:t>
            </a:r>
          </a:p>
          <a:p>
            <a:r>
              <a:rPr lang="en-US" dirty="0"/>
              <a:t>Creates an environment that promotes </a:t>
            </a:r>
          </a:p>
          <a:p>
            <a:pPr lvl="1"/>
            <a:r>
              <a:rPr lang="en-US" dirty="0"/>
              <a:t>continuing professional development</a:t>
            </a:r>
          </a:p>
          <a:p>
            <a:pPr lvl="1"/>
            <a:r>
              <a:rPr lang="de-CH" dirty="0"/>
              <a:t>international </a:t>
            </a:r>
            <a:r>
              <a:rPr lang="de-CH" dirty="0" err="1"/>
              <a:t>exchange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collaboration</a:t>
            </a:r>
            <a:endParaRPr lang="de-CH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is ASTIN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25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Focuses on </a:t>
            </a:r>
            <a:r>
              <a:rPr lang="en-US" dirty="0">
                <a:solidFill>
                  <a:srgbClr val="FF0000"/>
                </a:solidFill>
              </a:rPr>
              <a:t>General Insurance</a:t>
            </a:r>
          </a:p>
          <a:p>
            <a:r>
              <a:rPr lang="en-US" dirty="0"/>
              <a:t>Bridges the gap between </a:t>
            </a:r>
            <a:r>
              <a:rPr lang="en-US" dirty="0">
                <a:solidFill>
                  <a:srgbClr val="FF0000"/>
                </a:solidFill>
              </a:rPr>
              <a:t>practitioners and academics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meaningful dialogues and research that:</a:t>
            </a:r>
          </a:p>
          <a:p>
            <a:pPr lvl="1"/>
            <a:r>
              <a:rPr lang="en-US" dirty="0"/>
              <a:t>stimulate academics to explore frontiers that are relevant in practice</a:t>
            </a:r>
          </a:p>
          <a:p>
            <a:pPr lvl="1"/>
            <a:r>
              <a:rPr lang="en-US" dirty="0"/>
              <a:t>catalyze the transfer of </a:t>
            </a:r>
            <a:r>
              <a:rPr lang="en-US" dirty="0" err="1"/>
              <a:t>SoA</a:t>
            </a:r>
            <a:r>
              <a:rPr lang="en-US" dirty="0"/>
              <a:t> techniques from academia to the industry</a:t>
            </a:r>
          </a:p>
          <a:p>
            <a:r>
              <a:rPr lang="en-US" dirty="0"/>
              <a:t>Creates an environment that promotes </a:t>
            </a:r>
          </a:p>
          <a:p>
            <a:pPr lvl="1"/>
            <a:r>
              <a:rPr lang="en-US" dirty="0"/>
              <a:t>continuing professional development</a:t>
            </a:r>
          </a:p>
          <a:p>
            <a:pPr lvl="1"/>
            <a:r>
              <a:rPr lang="de-CH" dirty="0">
                <a:solidFill>
                  <a:srgbClr val="FF0000"/>
                </a:solidFill>
              </a:rPr>
              <a:t>international</a:t>
            </a:r>
            <a:r>
              <a:rPr lang="de-CH" dirty="0"/>
              <a:t> </a:t>
            </a:r>
            <a:r>
              <a:rPr lang="de-CH" dirty="0" err="1"/>
              <a:t>exchange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collaboration</a:t>
            </a:r>
            <a:endParaRPr lang="de-CH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is ASTIN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60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Colloquia</a:t>
            </a:r>
          </a:p>
          <a:p>
            <a:pPr>
              <a:lnSpc>
                <a:spcPct val="100000"/>
              </a:lnSpc>
            </a:pPr>
            <a:r>
              <a:rPr lang="en-US" dirty="0"/>
              <a:t>Regional meetings – Regional Chapters</a:t>
            </a:r>
          </a:p>
          <a:p>
            <a:pPr>
              <a:lnSpc>
                <a:spcPct val="100000"/>
              </a:lnSpc>
            </a:pPr>
            <a:r>
              <a:rPr lang="en-US" dirty="0"/>
              <a:t>Webinars – </a:t>
            </a:r>
            <a:r>
              <a:rPr lang="en-US" dirty="0" err="1"/>
              <a:t>ActuView</a:t>
            </a:r>
            <a:r>
              <a:rPr lang="en-US" dirty="0"/>
              <a:t> videos</a:t>
            </a:r>
          </a:p>
          <a:p>
            <a:pPr>
              <a:lnSpc>
                <a:spcPct val="100000"/>
              </a:lnSpc>
            </a:pPr>
            <a:r>
              <a:rPr lang="en-US" dirty="0"/>
              <a:t>Working parties</a:t>
            </a:r>
          </a:p>
          <a:p>
            <a:pPr>
              <a:lnSpc>
                <a:spcPct val="100000"/>
              </a:lnSpc>
            </a:pPr>
            <a:r>
              <a:rPr lang="en-US" dirty="0"/>
              <a:t>Training in countries with a developing actuarial profession</a:t>
            </a:r>
          </a:p>
          <a:p>
            <a:pPr>
              <a:lnSpc>
                <a:spcPct val="100000"/>
              </a:lnSpc>
            </a:pPr>
            <a:r>
              <a:rPr lang="en-US" dirty="0"/>
              <a:t>Bursaries for young actuaries </a:t>
            </a:r>
            <a:r>
              <a:rPr lang="de-CH" dirty="0"/>
              <a:t>&amp; </a:t>
            </a:r>
            <a:r>
              <a:rPr lang="en-US" dirty="0"/>
              <a:t>researchers from developing </a:t>
            </a:r>
            <a:r>
              <a:rPr lang="de-CH" dirty="0"/>
              <a:t>economies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Experts helpline (under construction)</a:t>
            </a:r>
          </a:p>
          <a:p>
            <a:pPr>
              <a:lnSpc>
                <a:spcPct val="100000"/>
              </a:lnSpc>
            </a:pPr>
            <a:r>
              <a:rPr lang="de-CH" dirty="0"/>
              <a:t>Master classes </a:t>
            </a:r>
            <a:r>
              <a:rPr lang="en-US" dirty="0"/>
              <a:t>(under construction)</a:t>
            </a:r>
          </a:p>
          <a:p>
            <a:pPr>
              <a:lnSpc>
                <a:spcPct val="100000"/>
              </a:lnSpc>
            </a:pPr>
            <a:r>
              <a:rPr lang="de-CH" dirty="0"/>
              <a:t>Academic </a:t>
            </a:r>
            <a:r>
              <a:rPr lang="de-CH" dirty="0" err="1"/>
              <a:t>sabbatical</a:t>
            </a:r>
            <a:r>
              <a:rPr lang="de-CH" dirty="0"/>
              <a:t> </a:t>
            </a:r>
            <a:r>
              <a:rPr lang="de-CH" dirty="0" err="1"/>
              <a:t>facilitation</a:t>
            </a:r>
            <a:r>
              <a:rPr lang="de-CH" dirty="0"/>
              <a:t> (</a:t>
            </a:r>
            <a:r>
              <a:rPr lang="de-CH" dirty="0" err="1"/>
              <a:t>under</a:t>
            </a:r>
            <a:r>
              <a:rPr lang="de-CH" dirty="0"/>
              <a:t> </a:t>
            </a:r>
            <a:r>
              <a:rPr lang="de-CH" dirty="0" err="1"/>
              <a:t>construction</a:t>
            </a:r>
            <a:r>
              <a:rPr lang="de-CH" dirty="0"/>
              <a:t>)</a:t>
            </a: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does ASTIN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36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Colloquia</a:t>
            </a:r>
          </a:p>
          <a:p>
            <a:pPr>
              <a:lnSpc>
                <a:spcPct val="100000"/>
              </a:lnSpc>
            </a:pPr>
            <a:r>
              <a:rPr lang="en-US" dirty="0"/>
              <a:t>Regional meetings – </a:t>
            </a:r>
            <a:r>
              <a:rPr lang="en-US" dirty="0">
                <a:solidFill>
                  <a:srgbClr val="FF0000"/>
                </a:solidFill>
              </a:rPr>
              <a:t>Regional Chapters</a:t>
            </a:r>
          </a:p>
          <a:p>
            <a:pPr>
              <a:lnSpc>
                <a:spcPct val="100000"/>
              </a:lnSpc>
            </a:pPr>
            <a:r>
              <a:rPr lang="en-US" dirty="0"/>
              <a:t>Webinars – </a:t>
            </a:r>
            <a:r>
              <a:rPr lang="en-US" dirty="0" err="1"/>
              <a:t>ActuView</a:t>
            </a:r>
            <a:r>
              <a:rPr lang="en-US" dirty="0"/>
              <a:t> videos</a:t>
            </a:r>
          </a:p>
          <a:p>
            <a:pPr>
              <a:lnSpc>
                <a:spcPct val="100000"/>
              </a:lnSpc>
            </a:pPr>
            <a:r>
              <a:rPr lang="en-US" dirty="0"/>
              <a:t>Working parties</a:t>
            </a:r>
          </a:p>
          <a:p>
            <a:pPr>
              <a:lnSpc>
                <a:spcPct val="100000"/>
              </a:lnSpc>
            </a:pPr>
            <a:r>
              <a:rPr lang="en-US" dirty="0"/>
              <a:t>Training in countries with a developing actuarial profession</a:t>
            </a:r>
          </a:p>
          <a:p>
            <a:pPr>
              <a:lnSpc>
                <a:spcPct val="100000"/>
              </a:lnSpc>
            </a:pPr>
            <a:r>
              <a:rPr lang="en-US" dirty="0"/>
              <a:t>Bursaries for young actuaries </a:t>
            </a:r>
            <a:r>
              <a:rPr lang="de-CH" dirty="0"/>
              <a:t>&amp; </a:t>
            </a:r>
            <a:r>
              <a:rPr lang="en-US" dirty="0"/>
              <a:t>researchers from developing </a:t>
            </a:r>
            <a:r>
              <a:rPr lang="de-CH" dirty="0"/>
              <a:t>economies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Experts helpline (under construction)</a:t>
            </a:r>
          </a:p>
          <a:p>
            <a:pPr>
              <a:lnSpc>
                <a:spcPct val="100000"/>
              </a:lnSpc>
            </a:pPr>
            <a:r>
              <a:rPr lang="de-CH" dirty="0"/>
              <a:t>Master classes </a:t>
            </a:r>
            <a:r>
              <a:rPr lang="en-US" dirty="0"/>
              <a:t>(under construction)</a:t>
            </a:r>
          </a:p>
          <a:p>
            <a:pPr>
              <a:lnSpc>
                <a:spcPct val="100000"/>
              </a:lnSpc>
            </a:pPr>
            <a:r>
              <a:rPr lang="de-CH" dirty="0"/>
              <a:t>Academic </a:t>
            </a:r>
            <a:r>
              <a:rPr lang="de-CH" dirty="0" err="1"/>
              <a:t>sabbatical</a:t>
            </a:r>
            <a:r>
              <a:rPr lang="de-CH" dirty="0"/>
              <a:t> facilitation (under construction)</a:t>
            </a: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does ASTIN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976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meetings (free/discounted for ASTIN members)</a:t>
            </a:r>
          </a:p>
          <a:p>
            <a:r>
              <a:rPr lang="de-CH" dirty="0" err="1"/>
              <a:t>Window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international </a:t>
            </a:r>
            <a:r>
              <a:rPr lang="de-CH" dirty="0" err="1"/>
              <a:t>practice</a:t>
            </a:r>
            <a:endParaRPr lang="en-US" dirty="0"/>
          </a:p>
          <a:p>
            <a:r>
              <a:rPr lang="de-CH" dirty="0" err="1"/>
              <a:t>Coordinate</a:t>
            </a:r>
            <a:r>
              <a:rPr lang="de-CH" dirty="0"/>
              <a:t> </a:t>
            </a:r>
            <a:r>
              <a:rPr lang="de-CH" dirty="0" err="1"/>
              <a:t>activities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ASTIN </a:t>
            </a:r>
            <a:r>
              <a:rPr lang="de-CH" dirty="0" err="1"/>
              <a:t>Chapters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ASTIN Board</a:t>
            </a:r>
            <a:endParaRPr lang="en-US" dirty="0"/>
          </a:p>
          <a:p>
            <a:r>
              <a:rPr lang="en-US" dirty="0"/>
              <a:t>Streamline &amp; channel ASTIN resources for</a:t>
            </a:r>
          </a:p>
          <a:p>
            <a:pPr lvl="1"/>
            <a:r>
              <a:rPr lang="en-US" dirty="0"/>
              <a:t>Trainings</a:t>
            </a:r>
          </a:p>
          <a:p>
            <a:pPr lvl="1"/>
            <a:r>
              <a:rPr lang="en-US" dirty="0"/>
              <a:t>Bursaries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Working parties</a:t>
            </a:r>
          </a:p>
          <a:p>
            <a:r>
              <a:rPr lang="de-CH" dirty="0"/>
              <a:t>Promote ASTIN </a:t>
            </a:r>
            <a:r>
              <a:rPr lang="de-CH" dirty="0" err="1"/>
              <a:t>membership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</a:t>
            </a:r>
            <a:r>
              <a:rPr lang="en-US" dirty="0"/>
              <a:t>hat does an ASTIN 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13258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ASTIN Colloquium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Some</a:t>
            </a:r>
            <a:r>
              <a:rPr lang="de-CH" dirty="0"/>
              <a:t> Added Values 2018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42600" y="-8086724"/>
            <a:ext cx="3347212" cy="234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https://www.actuaries.org/IAA/images/ASTIN/ASTIN_Annual_Report_2018-2019_Thu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449" y="423733"/>
            <a:ext cx="3070336" cy="4343530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C0CCAD8-FCCA-4B69-92A5-D218F2E2D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975" y="3564863"/>
            <a:ext cx="1202400" cy="12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655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332038" algn="l"/>
              </a:tabLst>
            </a:pPr>
            <a:r>
              <a:rPr lang="de-CH" dirty="0">
                <a:hlinkClick r:id="rId2" action="ppaction://hlinkfile"/>
              </a:rPr>
              <a:t>2020 – Paris</a:t>
            </a:r>
            <a:r>
              <a:rPr lang="de-CH" dirty="0"/>
              <a:t>	With all IAA Sections except Health</a:t>
            </a:r>
          </a:p>
          <a:p>
            <a:pPr>
              <a:tabLst>
                <a:tab pos="2332038" algn="l"/>
              </a:tabLst>
            </a:pPr>
            <a:endParaRPr lang="de-CH" dirty="0"/>
          </a:p>
          <a:p>
            <a:pPr>
              <a:tabLst>
                <a:tab pos="2332038" algn="l"/>
              </a:tabLst>
            </a:pPr>
            <a:r>
              <a:rPr lang="de-CH" dirty="0"/>
              <a:t>2021 – Orlando	With AFIR</a:t>
            </a:r>
          </a:p>
          <a:p>
            <a:pPr>
              <a:tabLst>
                <a:tab pos="2332038" algn="l"/>
              </a:tabLst>
            </a:pPr>
            <a:endParaRPr lang="de-CH" dirty="0"/>
          </a:p>
          <a:p>
            <a:pPr>
              <a:tabLst>
                <a:tab pos="2332038" algn="l"/>
              </a:tabLst>
            </a:pPr>
            <a:r>
              <a:rPr lang="de-CH" dirty="0"/>
              <a:t>2022 – Sydney	With all IAA Sections</a:t>
            </a:r>
          </a:p>
          <a:p>
            <a:pPr>
              <a:tabLst>
                <a:tab pos="2332038" algn="l"/>
              </a:tabLst>
            </a:pPr>
            <a:endParaRPr lang="de-CH" dirty="0"/>
          </a:p>
          <a:p>
            <a:pPr>
              <a:tabLst>
                <a:tab pos="2332038" algn="l"/>
              </a:tabLst>
            </a:pPr>
            <a:r>
              <a:rPr lang="de-CH" dirty="0"/>
              <a:t>2023 – Brussels	probably </a:t>
            </a:r>
            <a:r>
              <a:rPr lang="de-CH" dirty="0">
                <a:sym typeface="Wingdings" pitchFamily="2" charset="2"/>
              </a:rPr>
              <a:t>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6E1-971E-954F-9F84-DB1646080DF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Future Colloquia</a:t>
            </a: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369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On-screen Show (16:9)</PresentationFormat>
  <Paragraphs>196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Inaugural Meeting  of the  Italian ASTIN Chapter</vt:lpstr>
      <vt:lpstr>What is the IAA</vt:lpstr>
      <vt:lpstr>What is ASTIN</vt:lpstr>
      <vt:lpstr>What is ASTIN</vt:lpstr>
      <vt:lpstr>What does ASTIN</vt:lpstr>
      <vt:lpstr>What does ASTIN</vt:lpstr>
      <vt:lpstr>What does an ASTIN Chapter</vt:lpstr>
      <vt:lpstr>Some Added Values 2018</vt:lpstr>
      <vt:lpstr>Future Colloquia </vt:lpstr>
      <vt:lpstr>Some Added Values 2018</vt:lpstr>
      <vt:lpstr>Some Added Values 2018</vt:lpstr>
      <vt:lpstr>How does ASTIN work</vt:lpstr>
      <vt:lpstr>How does ASTIN work</vt:lpstr>
      <vt:lpstr>How does ASTIN work</vt:lpstr>
      <vt:lpstr>How does ASTIN work</vt:lpstr>
      <vt:lpstr>How does ASTIN work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Inaugurial Meeting  of the  Italian ASTIN Chapter</dc:title>
  <dc:creator>Frank Cuypers</dc:creator>
  <cp:lastModifiedBy>Frank Cuypers</cp:lastModifiedBy>
  <cp:revision>9</cp:revision>
  <dcterms:modified xsi:type="dcterms:W3CDTF">2019-05-26T19:31:35Z</dcterms:modified>
</cp:coreProperties>
</file>