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6" r:id="rId4"/>
    <p:sldId id="258" r:id="rId5"/>
    <p:sldId id="259" r:id="rId6"/>
    <p:sldId id="260" r:id="rId7"/>
    <p:sldId id="267" r:id="rId8"/>
    <p:sldId id="261" r:id="rId9"/>
    <p:sldId id="262" r:id="rId10"/>
    <p:sldId id="274" r:id="rId11"/>
    <p:sldId id="263" r:id="rId12"/>
    <p:sldId id="276" r:id="rId13"/>
    <p:sldId id="278" r:id="rId14"/>
    <p:sldId id="265" r:id="rId15"/>
    <p:sldId id="268" r:id="rId16"/>
    <p:sldId id="269" r:id="rId17"/>
    <p:sldId id="270" r:id="rId18"/>
    <p:sldId id="281"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0" autoAdjust="0"/>
    <p:restoredTop sz="94411" autoAdjust="0"/>
  </p:normalViewPr>
  <p:slideViewPr>
    <p:cSldViewPr snapToGrid="0">
      <p:cViewPr varScale="1">
        <p:scale>
          <a:sx n="68" d="100"/>
          <a:sy n="68" d="100"/>
        </p:scale>
        <p:origin x="876"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421D9-2635-4D40-BF98-333C281E329A}" type="datetimeFigureOut">
              <a:rPr lang="it-IT" smtClean="0"/>
              <a:t>04/05/2019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75517-AE1F-49E2-A0C0-673BDC867929}" type="slidenum">
              <a:rPr lang="it-IT" smtClean="0"/>
              <a:t>‹N›</a:t>
            </a:fld>
            <a:endParaRPr lang="it-IT"/>
          </a:p>
        </p:txBody>
      </p:sp>
    </p:spTree>
    <p:extLst>
      <p:ext uri="{BB962C8B-B14F-4D97-AF65-F5344CB8AC3E}">
        <p14:creationId xmlns:p14="http://schemas.microsoft.com/office/powerpoint/2010/main" val="6254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EC75517-AE1F-49E2-A0C0-673BDC867929}" type="slidenum">
              <a:rPr lang="it-IT" smtClean="0"/>
              <a:t>1</a:t>
            </a:fld>
            <a:endParaRPr lang="it-IT"/>
          </a:p>
        </p:txBody>
      </p:sp>
    </p:spTree>
    <p:extLst>
      <p:ext uri="{BB962C8B-B14F-4D97-AF65-F5344CB8AC3E}">
        <p14:creationId xmlns:p14="http://schemas.microsoft.com/office/powerpoint/2010/main" val="4097304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10</a:t>
            </a:fld>
            <a:endParaRPr lang="it-IT"/>
          </a:p>
        </p:txBody>
      </p:sp>
    </p:spTree>
    <p:extLst>
      <p:ext uri="{BB962C8B-B14F-4D97-AF65-F5344CB8AC3E}">
        <p14:creationId xmlns:p14="http://schemas.microsoft.com/office/powerpoint/2010/main" val="2953610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11</a:t>
            </a:fld>
            <a:endParaRPr lang="it-IT"/>
          </a:p>
        </p:txBody>
      </p:sp>
    </p:spTree>
    <p:extLst>
      <p:ext uri="{BB962C8B-B14F-4D97-AF65-F5344CB8AC3E}">
        <p14:creationId xmlns:p14="http://schemas.microsoft.com/office/powerpoint/2010/main" val="3138095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12</a:t>
            </a:fld>
            <a:endParaRPr lang="it-IT"/>
          </a:p>
        </p:txBody>
      </p:sp>
    </p:spTree>
    <p:extLst>
      <p:ext uri="{BB962C8B-B14F-4D97-AF65-F5344CB8AC3E}">
        <p14:creationId xmlns:p14="http://schemas.microsoft.com/office/powerpoint/2010/main" val="3735266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13</a:t>
            </a:fld>
            <a:endParaRPr lang="it-IT"/>
          </a:p>
        </p:txBody>
      </p:sp>
    </p:spTree>
    <p:extLst>
      <p:ext uri="{BB962C8B-B14F-4D97-AF65-F5344CB8AC3E}">
        <p14:creationId xmlns:p14="http://schemas.microsoft.com/office/powerpoint/2010/main" val="1662299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14</a:t>
            </a:fld>
            <a:endParaRPr lang="it-IT"/>
          </a:p>
        </p:txBody>
      </p:sp>
    </p:spTree>
    <p:extLst>
      <p:ext uri="{BB962C8B-B14F-4D97-AF65-F5344CB8AC3E}">
        <p14:creationId xmlns:p14="http://schemas.microsoft.com/office/powerpoint/2010/main" val="931224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15</a:t>
            </a:fld>
            <a:endParaRPr lang="it-IT"/>
          </a:p>
        </p:txBody>
      </p:sp>
    </p:spTree>
    <p:extLst>
      <p:ext uri="{BB962C8B-B14F-4D97-AF65-F5344CB8AC3E}">
        <p14:creationId xmlns:p14="http://schemas.microsoft.com/office/powerpoint/2010/main" val="849994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16</a:t>
            </a:fld>
            <a:endParaRPr lang="it-IT"/>
          </a:p>
        </p:txBody>
      </p:sp>
    </p:spTree>
    <p:extLst>
      <p:ext uri="{BB962C8B-B14F-4D97-AF65-F5344CB8AC3E}">
        <p14:creationId xmlns:p14="http://schemas.microsoft.com/office/powerpoint/2010/main" val="2383448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17</a:t>
            </a:fld>
            <a:endParaRPr lang="it-IT"/>
          </a:p>
        </p:txBody>
      </p:sp>
    </p:spTree>
    <p:extLst>
      <p:ext uri="{BB962C8B-B14F-4D97-AF65-F5344CB8AC3E}">
        <p14:creationId xmlns:p14="http://schemas.microsoft.com/office/powerpoint/2010/main" val="4080957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18</a:t>
            </a:fld>
            <a:endParaRPr lang="it-IT"/>
          </a:p>
        </p:txBody>
      </p:sp>
    </p:spTree>
    <p:extLst>
      <p:ext uri="{BB962C8B-B14F-4D97-AF65-F5344CB8AC3E}">
        <p14:creationId xmlns:p14="http://schemas.microsoft.com/office/powerpoint/2010/main" val="3930851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2</a:t>
            </a:fld>
            <a:endParaRPr lang="it-IT"/>
          </a:p>
        </p:txBody>
      </p:sp>
    </p:spTree>
    <p:extLst>
      <p:ext uri="{BB962C8B-B14F-4D97-AF65-F5344CB8AC3E}">
        <p14:creationId xmlns:p14="http://schemas.microsoft.com/office/powerpoint/2010/main" val="15946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3</a:t>
            </a:fld>
            <a:endParaRPr lang="it-IT"/>
          </a:p>
        </p:txBody>
      </p:sp>
    </p:spTree>
    <p:extLst>
      <p:ext uri="{BB962C8B-B14F-4D97-AF65-F5344CB8AC3E}">
        <p14:creationId xmlns:p14="http://schemas.microsoft.com/office/powerpoint/2010/main" val="413024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4</a:t>
            </a:fld>
            <a:endParaRPr lang="it-IT"/>
          </a:p>
        </p:txBody>
      </p:sp>
    </p:spTree>
    <p:extLst>
      <p:ext uri="{BB962C8B-B14F-4D97-AF65-F5344CB8AC3E}">
        <p14:creationId xmlns:p14="http://schemas.microsoft.com/office/powerpoint/2010/main" val="1825583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5</a:t>
            </a:fld>
            <a:endParaRPr lang="it-IT"/>
          </a:p>
        </p:txBody>
      </p:sp>
    </p:spTree>
    <p:extLst>
      <p:ext uri="{BB962C8B-B14F-4D97-AF65-F5344CB8AC3E}">
        <p14:creationId xmlns:p14="http://schemas.microsoft.com/office/powerpoint/2010/main" val="2711385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6</a:t>
            </a:fld>
            <a:endParaRPr lang="it-IT"/>
          </a:p>
        </p:txBody>
      </p:sp>
    </p:spTree>
    <p:extLst>
      <p:ext uri="{BB962C8B-B14F-4D97-AF65-F5344CB8AC3E}">
        <p14:creationId xmlns:p14="http://schemas.microsoft.com/office/powerpoint/2010/main" val="458065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7</a:t>
            </a:fld>
            <a:endParaRPr lang="it-IT"/>
          </a:p>
        </p:txBody>
      </p:sp>
    </p:spTree>
    <p:extLst>
      <p:ext uri="{BB962C8B-B14F-4D97-AF65-F5344CB8AC3E}">
        <p14:creationId xmlns:p14="http://schemas.microsoft.com/office/powerpoint/2010/main" val="248360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8</a:t>
            </a:fld>
            <a:endParaRPr lang="it-IT"/>
          </a:p>
        </p:txBody>
      </p:sp>
    </p:spTree>
    <p:extLst>
      <p:ext uri="{BB962C8B-B14F-4D97-AF65-F5344CB8AC3E}">
        <p14:creationId xmlns:p14="http://schemas.microsoft.com/office/powerpoint/2010/main" val="3195732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EC75517-AE1F-49E2-A0C0-673BDC867929}" type="slidenum">
              <a:rPr lang="it-IT" smtClean="0"/>
              <a:t>9</a:t>
            </a:fld>
            <a:endParaRPr lang="it-IT"/>
          </a:p>
        </p:txBody>
      </p:sp>
    </p:spTree>
    <p:extLst>
      <p:ext uri="{BB962C8B-B14F-4D97-AF65-F5344CB8AC3E}">
        <p14:creationId xmlns:p14="http://schemas.microsoft.com/office/powerpoint/2010/main" val="1264425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2"/>
          <a:stretch>
            <a:fillRect/>
          </a:stretch>
        </p:blipFill>
        <p:spPr>
          <a:xfrm>
            <a:off x="226256" y="3838074"/>
            <a:ext cx="2062717" cy="2779294"/>
          </a:xfrm>
          <a:prstGeom prst="rect">
            <a:avLst/>
          </a:prstGeom>
        </p:spPr>
      </p:pic>
      <p:grpSp>
        <p:nvGrpSpPr>
          <p:cNvPr id="5" name="Gruppo 4"/>
          <p:cNvGrpSpPr>
            <a:grpSpLocks noChangeAspect="1"/>
          </p:cNvGrpSpPr>
          <p:nvPr userDrawn="1"/>
        </p:nvGrpSpPr>
        <p:grpSpPr>
          <a:xfrm>
            <a:off x="9457295" y="5909058"/>
            <a:ext cx="1953428" cy="828000"/>
            <a:chOff x="8572876" y="5894069"/>
            <a:chExt cx="1678029" cy="711267"/>
          </a:xfrm>
        </p:grpSpPr>
        <p:pic>
          <p:nvPicPr>
            <p:cNvPr id="3" name="Immagine 2"/>
            <p:cNvPicPr>
              <a:picLocks noChangeAspect="1"/>
            </p:cNvPicPr>
            <p:nvPr userDrawn="1"/>
          </p:nvPicPr>
          <p:blipFill>
            <a:blip r:embed="rId3"/>
            <a:stretch>
              <a:fillRect/>
            </a:stretch>
          </p:blipFill>
          <p:spPr>
            <a:xfrm>
              <a:off x="8572876" y="5894069"/>
              <a:ext cx="763193" cy="711267"/>
            </a:xfrm>
            <a:prstGeom prst="rect">
              <a:avLst/>
            </a:prstGeom>
          </p:spPr>
        </p:pic>
        <p:pic>
          <p:nvPicPr>
            <p:cNvPr id="4" name="Immagine 3"/>
            <p:cNvPicPr>
              <a:picLocks noChangeAspect="1"/>
            </p:cNvPicPr>
            <p:nvPr userDrawn="1"/>
          </p:nvPicPr>
          <p:blipFill>
            <a:blip r:embed="rId4"/>
            <a:stretch>
              <a:fillRect/>
            </a:stretch>
          </p:blipFill>
          <p:spPr>
            <a:xfrm>
              <a:off x="9487276" y="6099876"/>
              <a:ext cx="763629" cy="299652"/>
            </a:xfrm>
            <a:prstGeom prst="rect">
              <a:avLst/>
            </a:prstGeom>
          </p:spPr>
        </p:pic>
      </p:grpSp>
      <p:pic>
        <p:nvPicPr>
          <p:cNvPr id="6" name="Immagine 5"/>
          <p:cNvPicPr>
            <a:picLocks noChangeAspect="1"/>
          </p:cNvPicPr>
          <p:nvPr userDrawn="1"/>
        </p:nvPicPr>
        <p:blipFill>
          <a:blip r:embed="rId5"/>
          <a:stretch>
            <a:fillRect/>
          </a:stretch>
        </p:blipFill>
        <p:spPr>
          <a:xfrm>
            <a:off x="4453849" y="5532102"/>
            <a:ext cx="3007895" cy="1325898"/>
          </a:xfrm>
          <a:prstGeom prst="rect">
            <a:avLst/>
          </a:prstGeom>
        </p:spPr>
      </p:pic>
    </p:spTree>
    <p:extLst>
      <p:ext uri="{BB962C8B-B14F-4D97-AF65-F5344CB8AC3E}">
        <p14:creationId xmlns:p14="http://schemas.microsoft.com/office/powerpoint/2010/main" val="134896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D2FFA53-78E0-446F-83E0-5D7BE9E5FF07}" type="datetimeFigureOut">
              <a:rPr lang="it-IT" smtClean="0"/>
              <a:t>04/05/2019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A1292A-03A9-4707-88A2-3F81F831B259}" type="slidenum">
              <a:rPr lang="it-IT" smtClean="0"/>
              <a:t>‹N›</a:t>
            </a:fld>
            <a:endParaRPr lang="it-IT"/>
          </a:p>
        </p:txBody>
      </p:sp>
    </p:spTree>
    <p:extLst>
      <p:ext uri="{BB962C8B-B14F-4D97-AF65-F5344CB8AC3E}">
        <p14:creationId xmlns:p14="http://schemas.microsoft.com/office/powerpoint/2010/main" val="427853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D2FFA53-78E0-446F-83E0-5D7BE9E5FF07}" type="datetimeFigureOut">
              <a:rPr lang="it-IT" smtClean="0"/>
              <a:t>04/05/2019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A1292A-03A9-4707-88A2-3F81F831B259}" type="slidenum">
              <a:rPr lang="it-IT" smtClean="0"/>
              <a:t>‹N›</a:t>
            </a:fld>
            <a:endParaRPr lang="it-IT"/>
          </a:p>
        </p:txBody>
      </p:sp>
    </p:spTree>
    <p:extLst>
      <p:ext uri="{BB962C8B-B14F-4D97-AF65-F5344CB8AC3E}">
        <p14:creationId xmlns:p14="http://schemas.microsoft.com/office/powerpoint/2010/main" val="354722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805776"/>
          </a:xfrm>
        </p:spPr>
        <p:txBody>
          <a:bodyPr>
            <a:normAutofit/>
          </a:bodyPr>
          <a:lstStyle>
            <a:lvl1pPr>
              <a:defRPr sz="3600" b="1">
                <a:latin typeface="+mj-lt"/>
              </a:defRPr>
            </a:lvl1pPr>
          </a:lstStyle>
          <a:p>
            <a:r>
              <a:rPr lang="it-IT" dirty="0"/>
              <a:t>Fare clic per modificare lo stile del titolo</a:t>
            </a:r>
          </a:p>
        </p:txBody>
      </p:sp>
      <p:sp>
        <p:nvSpPr>
          <p:cNvPr id="3" name="Segnaposto contenuto 2"/>
          <p:cNvSpPr>
            <a:spLocks noGrp="1"/>
          </p:cNvSpPr>
          <p:nvPr>
            <p:ph idx="1"/>
          </p:nvPr>
        </p:nvSpPr>
        <p:spPr>
          <a:xfrm>
            <a:off x="362712" y="1118489"/>
            <a:ext cx="11500104" cy="4939436"/>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12"/>
          </p:nvPr>
        </p:nvSpPr>
        <p:spPr>
          <a:xfrm>
            <a:off x="5853359" y="6266411"/>
            <a:ext cx="477253" cy="365125"/>
          </a:xfrm>
        </p:spPr>
        <p:txBody>
          <a:bodyPr/>
          <a:lstStyle/>
          <a:p>
            <a:fld id="{2BA1292A-03A9-4707-88A2-3F81F831B259}" type="slidenum">
              <a:rPr lang="it-IT" smtClean="0"/>
              <a:t>‹N›</a:t>
            </a:fld>
            <a:endParaRPr lang="it-IT" dirty="0"/>
          </a:p>
        </p:txBody>
      </p:sp>
      <p:cxnSp>
        <p:nvCxnSpPr>
          <p:cNvPr id="15" name="Connettore 1 14"/>
          <p:cNvCxnSpPr/>
          <p:nvPr userDrawn="1"/>
        </p:nvCxnSpPr>
        <p:spPr>
          <a:xfrm>
            <a:off x="-4014" y="772050"/>
            <a:ext cx="12192000" cy="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Immagine 11"/>
          <p:cNvPicPr>
            <a:picLocks noChangeAspect="1"/>
          </p:cNvPicPr>
          <p:nvPr userDrawn="1"/>
        </p:nvPicPr>
        <p:blipFill>
          <a:blip r:embed="rId2"/>
          <a:stretch>
            <a:fillRect/>
          </a:stretch>
        </p:blipFill>
        <p:spPr>
          <a:xfrm>
            <a:off x="362712" y="5360093"/>
            <a:ext cx="1035823" cy="1395663"/>
          </a:xfrm>
          <a:prstGeom prst="rect">
            <a:avLst/>
          </a:prstGeom>
        </p:spPr>
      </p:pic>
      <p:grpSp>
        <p:nvGrpSpPr>
          <p:cNvPr id="13" name="Gruppo 12"/>
          <p:cNvGrpSpPr>
            <a:grpSpLocks noChangeAspect="1"/>
          </p:cNvGrpSpPr>
          <p:nvPr userDrawn="1"/>
        </p:nvGrpSpPr>
        <p:grpSpPr>
          <a:xfrm>
            <a:off x="10420082" y="6205280"/>
            <a:ext cx="1298690" cy="550476"/>
            <a:chOff x="8572876" y="5894069"/>
            <a:chExt cx="1678029" cy="711267"/>
          </a:xfrm>
        </p:grpSpPr>
        <p:pic>
          <p:nvPicPr>
            <p:cNvPr id="17" name="Immagine 16"/>
            <p:cNvPicPr>
              <a:picLocks noChangeAspect="1"/>
            </p:cNvPicPr>
            <p:nvPr userDrawn="1"/>
          </p:nvPicPr>
          <p:blipFill>
            <a:blip r:embed="rId3"/>
            <a:stretch>
              <a:fillRect/>
            </a:stretch>
          </p:blipFill>
          <p:spPr>
            <a:xfrm>
              <a:off x="8572876" y="5894069"/>
              <a:ext cx="763193" cy="711267"/>
            </a:xfrm>
            <a:prstGeom prst="rect">
              <a:avLst/>
            </a:prstGeom>
          </p:spPr>
        </p:pic>
        <p:pic>
          <p:nvPicPr>
            <p:cNvPr id="18" name="Immagine 17"/>
            <p:cNvPicPr>
              <a:picLocks noChangeAspect="1"/>
            </p:cNvPicPr>
            <p:nvPr userDrawn="1"/>
          </p:nvPicPr>
          <p:blipFill>
            <a:blip r:embed="rId4"/>
            <a:stretch>
              <a:fillRect/>
            </a:stretch>
          </p:blipFill>
          <p:spPr>
            <a:xfrm>
              <a:off x="9487276" y="6099876"/>
              <a:ext cx="763629" cy="299652"/>
            </a:xfrm>
            <a:prstGeom prst="rect">
              <a:avLst/>
            </a:prstGeom>
          </p:spPr>
        </p:pic>
      </p:grpSp>
      <p:pic>
        <p:nvPicPr>
          <p:cNvPr id="19" name="Immagine 18"/>
          <p:cNvPicPr>
            <a:picLocks noChangeAspect="1"/>
          </p:cNvPicPr>
          <p:nvPr userDrawn="1"/>
        </p:nvPicPr>
        <p:blipFill rotWithShape="1">
          <a:blip r:embed="rId5"/>
          <a:srcRect t="10574" b="14603"/>
          <a:stretch/>
        </p:blipFill>
        <p:spPr>
          <a:xfrm>
            <a:off x="7673017" y="6106074"/>
            <a:ext cx="2079298" cy="685801"/>
          </a:xfrm>
          <a:prstGeom prst="rect">
            <a:avLst/>
          </a:prstGeom>
        </p:spPr>
      </p:pic>
    </p:spTree>
    <p:extLst>
      <p:ext uri="{BB962C8B-B14F-4D97-AF65-F5344CB8AC3E}">
        <p14:creationId xmlns:p14="http://schemas.microsoft.com/office/powerpoint/2010/main" val="178729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D2FFA53-78E0-446F-83E0-5D7BE9E5FF07}" type="datetimeFigureOut">
              <a:rPr lang="it-IT" smtClean="0"/>
              <a:t>04/05/2019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A1292A-03A9-4707-88A2-3F81F831B259}" type="slidenum">
              <a:rPr lang="it-IT" smtClean="0"/>
              <a:t>‹N›</a:t>
            </a:fld>
            <a:endParaRPr lang="it-IT"/>
          </a:p>
        </p:txBody>
      </p:sp>
    </p:spTree>
    <p:extLst>
      <p:ext uri="{BB962C8B-B14F-4D97-AF65-F5344CB8AC3E}">
        <p14:creationId xmlns:p14="http://schemas.microsoft.com/office/powerpoint/2010/main" val="342316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D2FFA53-78E0-446F-83E0-5D7BE9E5FF07}" type="datetimeFigureOut">
              <a:rPr lang="it-IT" smtClean="0"/>
              <a:t>04/05/2019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A1292A-03A9-4707-88A2-3F81F831B259}" type="slidenum">
              <a:rPr lang="it-IT" smtClean="0"/>
              <a:t>‹N›</a:t>
            </a:fld>
            <a:endParaRPr lang="it-IT"/>
          </a:p>
        </p:txBody>
      </p:sp>
    </p:spTree>
    <p:extLst>
      <p:ext uri="{BB962C8B-B14F-4D97-AF65-F5344CB8AC3E}">
        <p14:creationId xmlns:p14="http://schemas.microsoft.com/office/powerpoint/2010/main" val="2895179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D2FFA53-78E0-446F-83E0-5D7BE9E5FF07}" type="datetimeFigureOut">
              <a:rPr lang="it-IT" smtClean="0"/>
              <a:t>04/05/2019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BA1292A-03A9-4707-88A2-3F81F831B259}" type="slidenum">
              <a:rPr lang="it-IT" smtClean="0"/>
              <a:t>‹N›</a:t>
            </a:fld>
            <a:endParaRPr lang="it-IT"/>
          </a:p>
        </p:txBody>
      </p:sp>
    </p:spTree>
    <p:extLst>
      <p:ext uri="{BB962C8B-B14F-4D97-AF65-F5344CB8AC3E}">
        <p14:creationId xmlns:p14="http://schemas.microsoft.com/office/powerpoint/2010/main" val="63612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D2FFA53-78E0-446F-83E0-5D7BE9E5FF07}" type="datetimeFigureOut">
              <a:rPr lang="it-IT" smtClean="0"/>
              <a:t>04/05/2019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BA1292A-03A9-4707-88A2-3F81F831B259}" type="slidenum">
              <a:rPr lang="it-IT" smtClean="0"/>
              <a:t>‹N›</a:t>
            </a:fld>
            <a:endParaRPr lang="it-IT"/>
          </a:p>
        </p:txBody>
      </p:sp>
    </p:spTree>
    <p:extLst>
      <p:ext uri="{BB962C8B-B14F-4D97-AF65-F5344CB8AC3E}">
        <p14:creationId xmlns:p14="http://schemas.microsoft.com/office/powerpoint/2010/main" val="198197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D2FFA53-78E0-446F-83E0-5D7BE9E5FF07}" type="datetimeFigureOut">
              <a:rPr lang="it-IT" smtClean="0"/>
              <a:t>04/05/2019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BA1292A-03A9-4707-88A2-3F81F831B259}" type="slidenum">
              <a:rPr lang="it-IT" smtClean="0"/>
              <a:t>‹N›</a:t>
            </a:fld>
            <a:endParaRPr lang="it-IT"/>
          </a:p>
        </p:txBody>
      </p:sp>
    </p:spTree>
    <p:extLst>
      <p:ext uri="{BB962C8B-B14F-4D97-AF65-F5344CB8AC3E}">
        <p14:creationId xmlns:p14="http://schemas.microsoft.com/office/powerpoint/2010/main" val="2204100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D2FFA53-78E0-446F-83E0-5D7BE9E5FF07}" type="datetimeFigureOut">
              <a:rPr lang="it-IT" smtClean="0"/>
              <a:t>04/05/2019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A1292A-03A9-4707-88A2-3F81F831B259}" type="slidenum">
              <a:rPr lang="it-IT" smtClean="0"/>
              <a:t>‹N›</a:t>
            </a:fld>
            <a:endParaRPr lang="it-IT"/>
          </a:p>
        </p:txBody>
      </p:sp>
    </p:spTree>
    <p:extLst>
      <p:ext uri="{BB962C8B-B14F-4D97-AF65-F5344CB8AC3E}">
        <p14:creationId xmlns:p14="http://schemas.microsoft.com/office/powerpoint/2010/main" val="407666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D2FFA53-78E0-446F-83E0-5D7BE9E5FF07}" type="datetimeFigureOut">
              <a:rPr lang="it-IT" smtClean="0"/>
              <a:t>04/05/2019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A1292A-03A9-4707-88A2-3F81F831B259}" type="slidenum">
              <a:rPr lang="it-IT" smtClean="0"/>
              <a:t>‹N›</a:t>
            </a:fld>
            <a:endParaRPr lang="it-IT"/>
          </a:p>
        </p:txBody>
      </p:sp>
    </p:spTree>
    <p:extLst>
      <p:ext uri="{BB962C8B-B14F-4D97-AF65-F5344CB8AC3E}">
        <p14:creationId xmlns:p14="http://schemas.microsoft.com/office/powerpoint/2010/main" val="85356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FFA53-78E0-446F-83E0-5D7BE9E5FF07}" type="datetimeFigureOut">
              <a:rPr lang="it-IT" smtClean="0"/>
              <a:t>04/05/2019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1292A-03A9-4707-88A2-3F81F831B259}" type="slidenum">
              <a:rPr lang="it-IT" smtClean="0"/>
              <a:t>‹N›</a:t>
            </a:fld>
            <a:endParaRPr lang="it-IT"/>
          </a:p>
        </p:txBody>
      </p:sp>
      <p:sp>
        <p:nvSpPr>
          <p:cNvPr id="7" name="fl"/>
          <p:cNvSpPr txBox="1"/>
          <p:nvPr userDrawn="1"/>
        </p:nvSpPr>
        <p:spPr>
          <a:xfrm>
            <a:off x="0" y="6545580"/>
            <a:ext cx="12192000" cy="215444"/>
          </a:xfrm>
          <a:prstGeom prst="rect">
            <a:avLst/>
          </a:prstGeom>
          <a:noFill/>
        </p:spPr>
        <p:txBody>
          <a:bodyPr vert="horz" rtlCol="0">
            <a:spAutoFit/>
          </a:bodyPr>
          <a:lstStyle/>
          <a:p>
            <a:pPr algn="l"/>
            <a:endParaRPr lang="it-IT" sz="800" b="0" i="0" u="none" baseline="0">
              <a:solidFill>
                <a:srgbClr val="990000"/>
              </a:solidFill>
              <a:latin typeface="arial" panose="020B0604020202020204" pitchFamily="34" charset="0"/>
            </a:endParaRPr>
          </a:p>
        </p:txBody>
      </p:sp>
    </p:spTree>
    <p:extLst>
      <p:ext uri="{BB962C8B-B14F-4D97-AF65-F5344CB8AC3E}">
        <p14:creationId xmlns:p14="http://schemas.microsoft.com/office/powerpoint/2010/main" val="2299736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024128" y="534892"/>
            <a:ext cx="10107168" cy="1681163"/>
          </a:xfrm>
        </p:spPr>
        <p:txBody>
          <a:bodyPr/>
          <a:lstStyle/>
          <a:p>
            <a:pPr algn="ctr"/>
            <a:r>
              <a:rPr lang="en-US" dirty="0">
                <a:solidFill>
                  <a:srgbClr val="9A0000"/>
                </a:solidFill>
                <a:latin typeface="Georgia" panose="02040502050405020303" pitchFamily="18" charset="0"/>
              </a:rPr>
              <a:t>The Actuarial Association of Europe and its Risk Management Committee</a:t>
            </a:r>
            <a:endParaRPr lang="it-IT" dirty="0"/>
          </a:p>
        </p:txBody>
      </p:sp>
      <p:sp>
        <p:nvSpPr>
          <p:cNvPr id="5" name="Sottotitolo 2"/>
          <p:cNvSpPr txBox="1">
            <a:spLocks/>
          </p:cNvSpPr>
          <p:nvPr/>
        </p:nvSpPr>
        <p:spPr>
          <a:xfrm>
            <a:off x="1024128" y="4999470"/>
            <a:ext cx="10107168" cy="476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3200" i="1" dirty="0"/>
              <a:t>22 May 2019</a:t>
            </a:r>
          </a:p>
        </p:txBody>
      </p:sp>
      <p:sp>
        <p:nvSpPr>
          <p:cNvPr id="6" name="Sottotitolo 2"/>
          <p:cNvSpPr txBox="1">
            <a:spLocks/>
          </p:cNvSpPr>
          <p:nvPr/>
        </p:nvSpPr>
        <p:spPr>
          <a:xfrm>
            <a:off x="1030224" y="4217578"/>
            <a:ext cx="10107168" cy="476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t>Malcolm Kemp</a:t>
            </a:r>
          </a:p>
        </p:txBody>
      </p:sp>
      <p:sp>
        <p:nvSpPr>
          <p:cNvPr id="4" name="hlFirstPage"/>
          <p:cNvSpPr txBox="1"/>
          <p:nvPr/>
        </p:nvSpPr>
        <p:spPr>
          <a:xfrm>
            <a:off x="254000" y="4381500"/>
            <a:ext cx="184731" cy="369332"/>
          </a:xfrm>
          <a:prstGeom prst="rect">
            <a:avLst/>
          </a:prstGeom>
          <a:noFill/>
        </p:spPr>
        <p:txBody>
          <a:bodyPr vert="horz" wrap="none" rtlCol="0">
            <a:spAutoFit/>
          </a:bodyPr>
          <a:lstStyle/>
          <a:p>
            <a:endParaRPr lang="it-IT"/>
          </a:p>
        </p:txBody>
      </p:sp>
    </p:spTree>
    <p:extLst>
      <p:ext uri="{BB962C8B-B14F-4D97-AF65-F5344CB8AC3E}">
        <p14:creationId xmlns:p14="http://schemas.microsoft.com/office/powerpoint/2010/main" val="185647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Agenda</a:t>
            </a:r>
          </a:p>
        </p:txBody>
      </p:sp>
      <p:sp>
        <p:nvSpPr>
          <p:cNvPr id="3" name="Segnaposto contenuto 2"/>
          <p:cNvSpPr>
            <a:spLocks noGrp="1"/>
          </p:cNvSpPr>
          <p:nvPr>
            <p:ph idx="1"/>
          </p:nvPr>
        </p:nvSpPr>
        <p:spPr/>
        <p:txBody>
          <a:bodyPr/>
          <a:lstStyle/>
          <a:p>
            <a:endParaRPr lang="en-US" dirty="0"/>
          </a:p>
          <a:p>
            <a:endParaRPr lang="en-US" dirty="0"/>
          </a:p>
          <a:p>
            <a:r>
              <a:rPr lang="en-US" dirty="0">
                <a:solidFill>
                  <a:schemeClr val="bg1">
                    <a:lumMod val="85000"/>
                  </a:schemeClr>
                </a:solidFill>
              </a:rPr>
              <a:t>The Actuarial Association of Europe (‘AAE’)</a:t>
            </a:r>
          </a:p>
          <a:p>
            <a:r>
              <a:rPr lang="en-US" dirty="0">
                <a:solidFill>
                  <a:schemeClr val="bg1">
                    <a:lumMod val="85000"/>
                  </a:schemeClr>
                </a:solidFill>
              </a:rPr>
              <a:t>The AAE Risk Management Committee</a:t>
            </a:r>
          </a:p>
          <a:p>
            <a:r>
              <a:rPr lang="en-US" dirty="0"/>
              <a:t>Examples of current RMC activities</a:t>
            </a:r>
          </a:p>
          <a:p>
            <a:pPr lvl="1"/>
            <a:r>
              <a:rPr lang="en-US" dirty="0"/>
              <a:t>Promoting Actuaries in Risk Management</a:t>
            </a:r>
          </a:p>
          <a:p>
            <a:pPr lvl="1"/>
            <a:r>
              <a:rPr lang="en-US" dirty="0"/>
              <a:t>Chief Risk Officer / Risk Management Function Holder Round Table</a:t>
            </a:r>
          </a:p>
          <a:p>
            <a:pPr lvl="1"/>
            <a:r>
              <a:rPr lang="en-US" dirty="0"/>
              <a:t>Actuaries and Operational Risk Management</a:t>
            </a:r>
          </a:p>
        </p:txBody>
      </p:sp>
      <p:sp>
        <p:nvSpPr>
          <p:cNvPr id="4" name="Segnaposto numero diapositiva 3"/>
          <p:cNvSpPr>
            <a:spLocks noGrp="1"/>
          </p:cNvSpPr>
          <p:nvPr>
            <p:ph type="sldNum" sz="quarter" idx="12"/>
          </p:nvPr>
        </p:nvSpPr>
        <p:spPr/>
        <p:txBody>
          <a:bodyPr/>
          <a:lstStyle/>
          <a:p>
            <a:fld id="{2BA1292A-03A9-4707-88A2-3F81F831B259}" type="slidenum">
              <a:rPr lang="it-IT" smtClean="0"/>
              <a:t>10</a:t>
            </a:fld>
            <a:endParaRPr lang="it-IT" dirty="0"/>
          </a:p>
        </p:txBody>
      </p:sp>
    </p:spTree>
    <p:extLst>
      <p:ext uri="{BB962C8B-B14F-4D97-AF65-F5344CB8AC3E}">
        <p14:creationId xmlns:p14="http://schemas.microsoft.com/office/powerpoint/2010/main" val="39992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en-US" dirty="0"/>
              <a:t>Promoting Actuaries in Risk Management</a:t>
            </a:r>
            <a:endParaRPr lang="it-IT" dirty="0"/>
          </a:p>
        </p:txBody>
      </p:sp>
      <p:sp>
        <p:nvSpPr>
          <p:cNvPr id="3" name="Segnaposto contenuto 2"/>
          <p:cNvSpPr>
            <a:spLocks noGrp="1"/>
          </p:cNvSpPr>
          <p:nvPr>
            <p:ph idx="1"/>
          </p:nvPr>
        </p:nvSpPr>
        <p:spPr/>
        <p:txBody>
          <a:bodyPr/>
          <a:lstStyle/>
          <a:p>
            <a:r>
              <a:rPr lang="it-IT" dirty="0"/>
              <a:t>Internal position paper prepared, including:</a:t>
            </a:r>
          </a:p>
          <a:p>
            <a:pPr lvl="1"/>
            <a:r>
              <a:rPr lang="it-IT" dirty="0"/>
              <a:t>Self-assessment: strengths, weaknesses, opportunities and threats?</a:t>
            </a:r>
          </a:p>
          <a:p>
            <a:pPr lvl="1"/>
            <a:r>
              <a:rPr lang="it-IT" dirty="0"/>
              <a:t>Stakeholders’ assessment: needs and expectations of our stakeholders?</a:t>
            </a:r>
          </a:p>
          <a:p>
            <a:pPr lvl="1"/>
            <a:r>
              <a:rPr lang="it-IT" dirty="0"/>
              <a:t>Evaluation: extent of alignment between self- and stakeholders’ assessment?</a:t>
            </a:r>
          </a:p>
          <a:p>
            <a:pPr lvl="1"/>
            <a:r>
              <a:rPr lang="it-IT" dirty="0"/>
              <a:t>Proposed strategy: how can we best move forward?</a:t>
            </a:r>
          </a:p>
          <a:p>
            <a:r>
              <a:rPr lang="it-IT" dirty="0"/>
              <a:t>Wide-ranging stakeholder consideration, e.g: Board of Directors, Executive Team, Regulators, </a:t>
            </a:r>
            <a:r>
              <a:rPr lang="it-IT"/>
              <a:t>Customers/Insured</a:t>
            </a:r>
            <a:r>
              <a:rPr lang="it-IT" dirty="0"/>
              <a:t>, Rating Agencies, Shareholders, Employers (IORPs)</a:t>
            </a:r>
          </a:p>
          <a:p>
            <a:r>
              <a:rPr lang="it-IT" dirty="0"/>
              <a:t>Distilled for an external audience into a two-pager</a:t>
            </a:r>
          </a:p>
        </p:txBody>
      </p:sp>
      <p:sp>
        <p:nvSpPr>
          <p:cNvPr id="4" name="Segnaposto numero diapositiva 3"/>
          <p:cNvSpPr>
            <a:spLocks noGrp="1"/>
          </p:cNvSpPr>
          <p:nvPr>
            <p:ph type="sldNum" sz="quarter" idx="12"/>
          </p:nvPr>
        </p:nvSpPr>
        <p:spPr/>
        <p:txBody>
          <a:bodyPr/>
          <a:lstStyle/>
          <a:p>
            <a:fld id="{2BA1292A-03A9-4707-88A2-3F81F831B259}" type="slidenum">
              <a:rPr lang="it-IT" smtClean="0"/>
              <a:t>11</a:t>
            </a:fld>
            <a:endParaRPr lang="it-IT" dirty="0"/>
          </a:p>
        </p:txBody>
      </p:sp>
    </p:spTree>
    <p:extLst>
      <p:ext uri="{BB962C8B-B14F-4D97-AF65-F5344CB8AC3E}">
        <p14:creationId xmlns:p14="http://schemas.microsoft.com/office/powerpoint/2010/main" val="895809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normAutofit fontScale="90000"/>
          </a:bodyPr>
          <a:lstStyle/>
          <a:p>
            <a:r>
              <a:rPr lang="en-US" dirty="0"/>
              <a:t>Proposed Position Paper: Promoting Actuaries in Risk Management (1)</a:t>
            </a:r>
            <a:endParaRPr lang="it-IT" dirty="0"/>
          </a:p>
        </p:txBody>
      </p:sp>
      <p:sp>
        <p:nvSpPr>
          <p:cNvPr id="4" name="Segnaposto numero diapositiva 3"/>
          <p:cNvSpPr>
            <a:spLocks noGrp="1"/>
          </p:cNvSpPr>
          <p:nvPr>
            <p:ph type="sldNum" sz="quarter" idx="12"/>
          </p:nvPr>
        </p:nvSpPr>
        <p:spPr/>
        <p:txBody>
          <a:bodyPr/>
          <a:lstStyle/>
          <a:p>
            <a:fld id="{2BA1292A-03A9-4707-88A2-3F81F831B259}" type="slidenum">
              <a:rPr lang="it-IT" smtClean="0"/>
              <a:t>12</a:t>
            </a:fld>
            <a:endParaRPr lang="it-IT" dirty="0"/>
          </a:p>
        </p:txBody>
      </p:sp>
      <p:pic>
        <p:nvPicPr>
          <p:cNvPr id="7" name="Picture 6">
            <a:extLst>
              <a:ext uri="{FF2B5EF4-FFF2-40B4-BE49-F238E27FC236}">
                <a16:creationId xmlns:a16="http://schemas.microsoft.com/office/drawing/2014/main" id="{F8A28BBB-15D7-4628-A7F5-B4C418686405}"/>
              </a:ext>
            </a:extLst>
          </p:cNvPr>
          <p:cNvPicPr>
            <a:picLocks noChangeAspect="1"/>
          </p:cNvPicPr>
          <p:nvPr/>
        </p:nvPicPr>
        <p:blipFill>
          <a:blip r:embed="rId3"/>
          <a:stretch>
            <a:fillRect/>
          </a:stretch>
        </p:blipFill>
        <p:spPr>
          <a:xfrm>
            <a:off x="1021261" y="869486"/>
            <a:ext cx="9664195" cy="5119027"/>
          </a:xfrm>
          <a:prstGeom prst="rect">
            <a:avLst/>
          </a:prstGeom>
        </p:spPr>
      </p:pic>
    </p:spTree>
    <p:extLst>
      <p:ext uri="{BB962C8B-B14F-4D97-AF65-F5344CB8AC3E}">
        <p14:creationId xmlns:p14="http://schemas.microsoft.com/office/powerpoint/2010/main" val="2499751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normAutofit fontScale="90000"/>
          </a:bodyPr>
          <a:lstStyle/>
          <a:p>
            <a:r>
              <a:rPr lang="en-US" dirty="0"/>
              <a:t>Proposed Position Paper: Promoting Actuaries in Risk Management (2)</a:t>
            </a:r>
            <a:endParaRPr lang="it-IT" dirty="0"/>
          </a:p>
        </p:txBody>
      </p:sp>
      <p:sp>
        <p:nvSpPr>
          <p:cNvPr id="4" name="Segnaposto numero diapositiva 3"/>
          <p:cNvSpPr>
            <a:spLocks noGrp="1"/>
          </p:cNvSpPr>
          <p:nvPr>
            <p:ph type="sldNum" sz="quarter" idx="12"/>
          </p:nvPr>
        </p:nvSpPr>
        <p:spPr/>
        <p:txBody>
          <a:bodyPr/>
          <a:lstStyle/>
          <a:p>
            <a:fld id="{2BA1292A-03A9-4707-88A2-3F81F831B259}" type="slidenum">
              <a:rPr lang="it-IT" smtClean="0"/>
              <a:t>13</a:t>
            </a:fld>
            <a:endParaRPr lang="it-IT" dirty="0"/>
          </a:p>
        </p:txBody>
      </p:sp>
      <p:pic>
        <p:nvPicPr>
          <p:cNvPr id="5" name="Picture 4">
            <a:extLst>
              <a:ext uri="{FF2B5EF4-FFF2-40B4-BE49-F238E27FC236}">
                <a16:creationId xmlns:a16="http://schemas.microsoft.com/office/drawing/2014/main" id="{43229D84-482F-422C-AE23-31DFCA965193}"/>
              </a:ext>
            </a:extLst>
          </p:cNvPr>
          <p:cNvPicPr>
            <a:picLocks noChangeAspect="1"/>
          </p:cNvPicPr>
          <p:nvPr/>
        </p:nvPicPr>
        <p:blipFill>
          <a:blip r:embed="rId3"/>
          <a:stretch>
            <a:fillRect/>
          </a:stretch>
        </p:blipFill>
        <p:spPr>
          <a:xfrm>
            <a:off x="1057834" y="904112"/>
            <a:ext cx="9591050" cy="5049776"/>
          </a:xfrm>
          <a:prstGeom prst="rect">
            <a:avLst/>
          </a:prstGeom>
        </p:spPr>
      </p:pic>
    </p:spTree>
    <p:extLst>
      <p:ext uri="{BB962C8B-B14F-4D97-AF65-F5344CB8AC3E}">
        <p14:creationId xmlns:p14="http://schemas.microsoft.com/office/powerpoint/2010/main" val="1504881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en-US" dirty="0"/>
              <a:t>CRO / RMFH Round Table</a:t>
            </a:r>
          </a:p>
        </p:txBody>
      </p:sp>
      <p:sp>
        <p:nvSpPr>
          <p:cNvPr id="3" name="Segnaposto contenuto 2"/>
          <p:cNvSpPr>
            <a:spLocks noGrp="1"/>
          </p:cNvSpPr>
          <p:nvPr>
            <p:ph idx="1"/>
          </p:nvPr>
        </p:nvSpPr>
        <p:spPr/>
        <p:txBody>
          <a:bodyPr>
            <a:normAutofit/>
          </a:bodyPr>
          <a:lstStyle/>
          <a:p>
            <a:r>
              <a:rPr lang="it-IT" dirty="0"/>
              <a:t>Inaugural event held in Brussels in November 2018 involving c. </a:t>
            </a:r>
            <a:r>
              <a:rPr lang="en-US" dirty="0"/>
              <a:t>35 senior actuaries in insurance risk management across Europe. Topics included:</a:t>
            </a:r>
          </a:p>
          <a:p>
            <a:pPr lvl="1"/>
            <a:r>
              <a:rPr lang="en-US" dirty="0"/>
              <a:t>Regulatory backdrop</a:t>
            </a:r>
          </a:p>
          <a:p>
            <a:pPr lvl="1"/>
            <a:r>
              <a:rPr lang="en-US" dirty="0"/>
              <a:t>The relevance of systemic risk to insurance</a:t>
            </a:r>
          </a:p>
          <a:p>
            <a:pPr lvl="1"/>
            <a:r>
              <a:rPr lang="en-US" dirty="0"/>
              <a:t>What Boards ideally want from CROs or Heads of Risk Management Function</a:t>
            </a:r>
          </a:p>
          <a:p>
            <a:r>
              <a:rPr lang="en-US" dirty="0"/>
              <a:t>Panel session involving CROs discussing experiences, challenges, skills needs, how the AAE might assist and the future direction for risk management</a:t>
            </a:r>
          </a:p>
          <a:p>
            <a:r>
              <a:rPr lang="en-US" dirty="0"/>
              <a:t>Attendees explored added value of actuaries, promoting actuaries in risk management, skills and education needed, actuarial profession assistance for CROs etc.</a:t>
            </a:r>
          </a:p>
          <a:p>
            <a:pPr lvl="1"/>
            <a:r>
              <a:rPr lang="en-US" dirty="0" err="1"/>
              <a:t>Organising</a:t>
            </a:r>
            <a:r>
              <a:rPr lang="en-US" dirty="0"/>
              <a:t> committee is now exploring next steps.</a:t>
            </a:r>
            <a:endParaRPr lang="it-IT" dirty="0"/>
          </a:p>
        </p:txBody>
      </p:sp>
      <p:sp>
        <p:nvSpPr>
          <p:cNvPr id="4" name="Segnaposto numero diapositiva 3"/>
          <p:cNvSpPr>
            <a:spLocks noGrp="1"/>
          </p:cNvSpPr>
          <p:nvPr>
            <p:ph type="sldNum" sz="quarter" idx="12"/>
          </p:nvPr>
        </p:nvSpPr>
        <p:spPr/>
        <p:txBody>
          <a:bodyPr/>
          <a:lstStyle/>
          <a:p>
            <a:fld id="{2BA1292A-03A9-4707-88A2-3F81F831B259}" type="slidenum">
              <a:rPr lang="it-IT" smtClean="0"/>
              <a:t>14</a:t>
            </a:fld>
            <a:endParaRPr lang="it-IT" dirty="0"/>
          </a:p>
        </p:txBody>
      </p:sp>
    </p:spTree>
    <p:extLst>
      <p:ext uri="{BB962C8B-B14F-4D97-AF65-F5344CB8AC3E}">
        <p14:creationId xmlns:p14="http://schemas.microsoft.com/office/powerpoint/2010/main" val="3524416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en-US" dirty="0"/>
              <a:t>Actuaries and Operational Risk Management</a:t>
            </a:r>
          </a:p>
        </p:txBody>
      </p:sp>
      <p:sp>
        <p:nvSpPr>
          <p:cNvPr id="3" name="Segnaposto contenuto 2"/>
          <p:cNvSpPr>
            <a:spLocks noGrp="1"/>
          </p:cNvSpPr>
          <p:nvPr>
            <p:ph idx="1"/>
          </p:nvPr>
        </p:nvSpPr>
        <p:spPr/>
        <p:txBody>
          <a:bodyPr/>
          <a:lstStyle/>
          <a:p>
            <a:r>
              <a:rPr lang="it-IT" dirty="0"/>
              <a:t>Paper developed: </a:t>
            </a:r>
            <a:r>
              <a:rPr lang="en-US" dirty="0"/>
              <a:t>Kemp, Krischanitz, de Level and Van den </a:t>
            </a:r>
            <a:r>
              <a:rPr lang="en-US" dirty="0" err="1"/>
              <a:t>Borre</a:t>
            </a:r>
            <a:r>
              <a:rPr lang="en-US" dirty="0"/>
              <a:t> (2019). “Actuaries and Operational Risk Management”. Covers:</a:t>
            </a:r>
          </a:p>
          <a:p>
            <a:pPr lvl="1" algn="just">
              <a:lnSpc>
                <a:spcPct val="100000"/>
              </a:lnSpc>
              <a:spcBef>
                <a:spcPts val="600"/>
              </a:spcBef>
              <a:spcAft>
                <a:spcPts val="600"/>
              </a:spcAft>
            </a:pPr>
            <a:r>
              <a:rPr lang="en-GB" dirty="0">
                <a:latin typeface="Arial" panose="020B0604020202020204" pitchFamily="34" charset="0"/>
                <a:cs typeface="Arial" panose="020B0604020202020204" pitchFamily="34" charset="0"/>
              </a:rPr>
              <a:t>Operational risk management disciplines, techniques and trends</a:t>
            </a:r>
          </a:p>
          <a:p>
            <a:pPr lvl="1" algn="just">
              <a:lnSpc>
                <a:spcPct val="100000"/>
              </a:lnSpc>
              <a:spcBef>
                <a:spcPts val="600"/>
              </a:spcBef>
              <a:spcAft>
                <a:spcPts val="600"/>
              </a:spcAft>
            </a:pPr>
            <a:r>
              <a:rPr lang="en-US" dirty="0">
                <a:latin typeface="Arial" panose="020B0604020202020204" pitchFamily="34" charset="0"/>
                <a:cs typeface="Arial" panose="020B0604020202020204" pitchFamily="34" charset="0"/>
              </a:rPr>
              <a:t>Skills and techniques actuaries can bring to operational risk management</a:t>
            </a:r>
          </a:p>
          <a:p>
            <a:pPr lvl="1"/>
            <a:r>
              <a:rPr lang="en-US" dirty="0"/>
              <a:t>Most of paper relates to insurers or IORPs but some content broader</a:t>
            </a:r>
          </a:p>
          <a:p>
            <a:pPr lvl="1"/>
            <a:r>
              <a:rPr lang="en-US" dirty="0"/>
              <a:t>Appendices cover many roles that those working in operational risk are likely to get involved with</a:t>
            </a:r>
          </a:p>
          <a:p>
            <a:r>
              <a:rPr lang="en-US" dirty="0"/>
              <a:t>Presented to RMC in April 2019 for feedback and due to be presented externally to European Congress of Actuaries in Lisbon, June 2019</a:t>
            </a:r>
            <a:endParaRPr lang="it-IT" dirty="0"/>
          </a:p>
        </p:txBody>
      </p:sp>
      <p:sp>
        <p:nvSpPr>
          <p:cNvPr id="4" name="Segnaposto numero diapositiva 3"/>
          <p:cNvSpPr>
            <a:spLocks noGrp="1"/>
          </p:cNvSpPr>
          <p:nvPr>
            <p:ph type="sldNum" sz="quarter" idx="12"/>
          </p:nvPr>
        </p:nvSpPr>
        <p:spPr/>
        <p:txBody>
          <a:bodyPr/>
          <a:lstStyle/>
          <a:p>
            <a:fld id="{2BA1292A-03A9-4707-88A2-3F81F831B259}" type="slidenum">
              <a:rPr lang="it-IT" smtClean="0"/>
              <a:t>15</a:t>
            </a:fld>
            <a:endParaRPr lang="it-IT" dirty="0"/>
          </a:p>
        </p:txBody>
      </p:sp>
    </p:spTree>
    <p:extLst>
      <p:ext uri="{BB962C8B-B14F-4D97-AF65-F5344CB8AC3E}">
        <p14:creationId xmlns:p14="http://schemas.microsoft.com/office/powerpoint/2010/main" val="1349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en-US" dirty="0"/>
              <a:t>Main roles of an operational risk manager</a:t>
            </a:r>
            <a:endParaRPr lang="it-IT" dirty="0"/>
          </a:p>
        </p:txBody>
      </p:sp>
      <p:sp>
        <p:nvSpPr>
          <p:cNvPr id="4" name="Segnaposto numero diapositiva 3"/>
          <p:cNvSpPr>
            <a:spLocks noGrp="1"/>
          </p:cNvSpPr>
          <p:nvPr>
            <p:ph type="sldNum" sz="quarter" idx="12"/>
          </p:nvPr>
        </p:nvSpPr>
        <p:spPr/>
        <p:txBody>
          <a:bodyPr/>
          <a:lstStyle/>
          <a:p>
            <a:fld id="{2BA1292A-03A9-4707-88A2-3F81F831B259}" type="slidenum">
              <a:rPr lang="it-IT" smtClean="0"/>
              <a:t>16</a:t>
            </a:fld>
            <a:endParaRPr lang="it-IT" dirty="0"/>
          </a:p>
        </p:txBody>
      </p:sp>
      <p:grpSp>
        <p:nvGrpSpPr>
          <p:cNvPr id="3" name="Group 2">
            <a:extLst>
              <a:ext uri="{FF2B5EF4-FFF2-40B4-BE49-F238E27FC236}">
                <a16:creationId xmlns:a16="http://schemas.microsoft.com/office/drawing/2014/main" id="{0E9C97C7-4E04-47B6-B0BA-117B4544593D}"/>
              </a:ext>
            </a:extLst>
          </p:cNvPr>
          <p:cNvGrpSpPr/>
          <p:nvPr/>
        </p:nvGrpSpPr>
        <p:grpSpPr>
          <a:xfrm>
            <a:off x="2282507" y="1143000"/>
            <a:ext cx="6309043" cy="4610305"/>
            <a:chOff x="2282507" y="1143000"/>
            <a:chExt cx="6309043" cy="4610305"/>
          </a:xfrm>
        </p:grpSpPr>
        <p:sp>
          <p:nvSpPr>
            <p:cNvPr id="9" name="TextBox 9">
              <a:extLst>
                <a:ext uri="{FF2B5EF4-FFF2-40B4-BE49-F238E27FC236}">
                  <a16:creationId xmlns:a16="http://schemas.microsoft.com/office/drawing/2014/main" id="{EE260E85-2676-4778-87D5-40201DE1DB17}"/>
                </a:ext>
              </a:extLst>
            </p:cNvPr>
            <p:cNvSpPr txBox="1"/>
            <p:nvPr/>
          </p:nvSpPr>
          <p:spPr>
            <a:xfrm>
              <a:off x="2811500" y="1143000"/>
              <a:ext cx="5779347" cy="313727"/>
            </a:xfrm>
            <a:prstGeom prst="rect">
              <a:avLst/>
            </a:prstGeom>
            <a:solidFill>
              <a:srgbClr val="00FFFF"/>
            </a:solidFill>
            <a:ln>
              <a:solidFill>
                <a:schemeClr val="tx1"/>
              </a:solidFill>
            </a:ln>
          </p:spPr>
          <p:txBody>
            <a:bodyPr wrap="square" rtlCol="0">
              <a:spAutoFit/>
            </a:bodyPr>
            <a:lstStyle/>
            <a:p>
              <a:pPr algn="ctr" eaLnBrk="0" fontAlgn="base" hangingPunct="0">
                <a:spcAft>
                  <a:spcPts val="0"/>
                </a:spcAft>
              </a:pPr>
              <a:r>
                <a:rPr lang="en-GB" sz="1200" kern="1200">
                  <a:solidFill>
                    <a:srgbClr val="000000"/>
                  </a:solidFill>
                  <a:effectLst/>
                  <a:latin typeface="Arial" panose="020B0604020202020204" pitchFamily="34" charset="0"/>
                  <a:ea typeface="MS PGothic" panose="020B0600070205080204" pitchFamily="34" charset="-128"/>
                </a:rPr>
                <a:t>Identify context: regulatory / internal / emerging risks</a:t>
              </a:r>
              <a:endParaRPr lang="en-GB" sz="1200">
                <a:effectLst/>
                <a:latin typeface="Times New Roman" panose="02020603050405020304" pitchFamily="18" charset="0"/>
                <a:ea typeface="Times New Roman" panose="02020603050405020304" pitchFamily="18" charset="0"/>
              </a:endParaRPr>
            </a:p>
          </p:txBody>
        </p:sp>
        <p:sp>
          <p:nvSpPr>
            <p:cNvPr id="10" name="TextBox 10">
              <a:extLst>
                <a:ext uri="{FF2B5EF4-FFF2-40B4-BE49-F238E27FC236}">
                  <a16:creationId xmlns:a16="http://schemas.microsoft.com/office/drawing/2014/main" id="{F5D9593D-CCCC-4396-AA08-762CB9E9AFEF}"/>
                </a:ext>
              </a:extLst>
            </p:cNvPr>
            <p:cNvSpPr txBox="1"/>
            <p:nvPr/>
          </p:nvSpPr>
          <p:spPr>
            <a:xfrm>
              <a:off x="2806368" y="1708662"/>
              <a:ext cx="4159975" cy="519891"/>
            </a:xfrm>
            <a:prstGeom prst="rect">
              <a:avLst/>
            </a:prstGeom>
            <a:solidFill>
              <a:srgbClr val="00FFFF"/>
            </a:solidFill>
            <a:ln>
              <a:solidFill>
                <a:schemeClr val="tx1"/>
              </a:solidFill>
            </a:ln>
          </p:spPr>
          <p:txBody>
            <a:bodyPr wrap="square" rtlCol="0">
              <a:spAutoFit/>
            </a:bodyPr>
            <a:lstStyle/>
            <a:p>
              <a:pPr eaLnBrk="0" fontAlgn="base" hangingPunct="0">
                <a:spcAft>
                  <a:spcPts val="0"/>
                </a:spcAft>
              </a:pPr>
              <a:r>
                <a:rPr lang="en-GB" sz="1200" kern="1200" dirty="0">
                  <a:solidFill>
                    <a:srgbClr val="000000"/>
                  </a:solidFill>
                  <a:effectLst/>
                  <a:latin typeface="Arial" panose="020B0604020202020204" pitchFamily="34" charset="0"/>
                  <a:ea typeface="MS PGothic" panose="020B0600070205080204" pitchFamily="34" charset="-128"/>
                </a:rPr>
                <a:t>Coordinate overall picture: via ORSA / ORA / ICAAP / ILAAP …</a:t>
              </a:r>
              <a:endParaRPr lang="en-GB" sz="1200" dirty="0">
                <a:effectLst/>
                <a:latin typeface="Times New Roman" panose="02020603050405020304" pitchFamily="18" charset="0"/>
                <a:ea typeface="Times New Roman" panose="02020603050405020304" pitchFamily="18" charset="0"/>
              </a:endParaRPr>
            </a:p>
          </p:txBody>
        </p:sp>
        <p:sp>
          <p:nvSpPr>
            <p:cNvPr id="11" name="TextBox 11">
              <a:extLst>
                <a:ext uri="{FF2B5EF4-FFF2-40B4-BE49-F238E27FC236}">
                  <a16:creationId xmlns:a16="http://schemas.microsoft.com/office/drawing/2014/main" id="{B2D94F32-2F35-426A-BB29-D270F3F7F185}"/>
                </a:ext>
              </a:extLst>
            </p:cNvPr>
            <p:cNvSpPr txBox="1"/>
            <p:nvPr/>
          </p:nvSpPr>
          <p:spPr>
            <a:xfrm>
              <a:off x="7254004" y="1818752"/>
              <a:ext cx="1336791" cy="313727"/>
            </a:xfrm>
            <a:prstGeom prst="rect">
              <a:avLst/>
            </a:prstGeom>
            <a:solidFill>
              <a:srgbClr val="FFFF00"/>
            </a:solidFill>
            <a:ln>
              <a:solidFill>
                <a:schemeClr val="tx1"/>
              </a:solidFill>
            </a:ln>
          </p:spPr>
          <p:txBody>
            <a:bodyPr wrap="square" rtlCol="0">
              <a:spAutoFit/>
            </a:bodyPr>
            <a:lstStyle/>
            <a:p>
              <a:pPr eaLnBrk="0" fontAlgn="base" hangingPunct="0">
                <a:spcAft>
                  <a:spcPts val="0"/>
                </a:spcAft>
              </a:pPr>
              <a:r>
                <a:rPr lang="en-GB" sz="1200" kern="1200" dirty="0">
                  <a:solidFill>
                    <a:srgbClr val="000000"/>
                  </a:solidFill>
                  <a:effectLst/>
                  <a:latin typeface="Arial" panose="020B0604020202020204" pitchFamily="34" charset="0"/>
                  <a:ea typeface="MS PGothic" panose="020B0600070205080204" pitchFamily="34" charset="-128"/>
                </a:rPr>
                <a:t>Appendix A</a:t>
              </a:r>
              <a:endParaRPr lang="en-GB" sz="1200" dirty="0">
                <a:effectLst/>
                <a:latin typeface="Times New Roman" panose="02020603050405020304" pitchFamily="18" charset="0"/>
                <a:ea typeface="Times New Roman" panose="02020603050405020304" pitchFamily="18" charset="0"/>
              </a:endParaRPr>
            </a:p>
          </p:txBody>
        </p:sp>
        <p:sp>
          <p:nvSpPr>
            <p:cNvPr id="12" name="TextBox 12">
              <a:extLst>
                <a:ext uri="{FF2B5EF4-FFF2-40B4-BE49-F238E27FC236}">
                  <a16:creationId xmlns:a16="http://schemas.microsoft.com/office/drawing/2014/main" id="{06759574-0FC6-4E64-AD53-6E31E3E771EF}"/>
                </a:ext>
              </a:extLst>
            </p:cNvPr>
            <p:cNvSpPr txBox="1"/>
            <p:nvPr/>
          </p:nvSpPr>
          <p:spPr>
            <a:xfrm>
              <a:off x="2806335" y="2484926"/>
              <a:ext cx="4159100" cy="313727"/>
            </a:xfrm>
            <a:prstGeom prst="rect">
              <a:avLst/>
            </a:prstGeom>
            <a:solidFill>
              <a:srgbClr val="00FFFF"/>
            </a:solidFill>
            <a:ln>
              <a:solidFill>
                <a:schemeClr val="tx1"/>
              </a:solidFill>
            </a:ln>
          </p:spPr>
          <p:txBody>
            <a:bodyPr wrap="square" rtlCol="0">
              <a:spAutoFit/>
            </a:bodyPr>
            <a:lstStyle/>
            <a:p>
              <a:pPr eaLnBrk="0" fontAlgn="base" hangingPunct="0">
                <a:spcAft>
                  <a:spcPts val="0"/>
                </a:spcAft>
              </a:pPr>
              <a:r>
                <a:rPr lang="en-GB" sz="1200" kern="1200" dirty="0">
                  <a:solidFill>
                    <a:srgbClr val="000000"/>
                  </a:solidFill>
                  <a:effectLst/>
                  <a:latin typeface="Arial" panose="020B0604020202020204" pitchFamily="34" charset="0"/>
                  <a:ea typeface="MS PGothic" panose="020B0600070205080204" pitchFamily="34" charset="-128"/>
                </a:rPr>
                <a:t>Set the scene: workshops, gather data</a:t>
              </a:r>
              <a:endParaRPr lang="en-GB" sz="1200" dirty="0">
                <a:effectLst/>
                <a:latin typeface="Times New Roman" panose="02020603050405020304" pitchFamily="18" charset="0"/>
                <a:ea typeface="Times New Roman" panose="02020603050405020304" pitchFamily="18" charset="0"/>
              </a:endParaRPr>
            </a:p>
          </p:txBody>
        </p:sp>
        <p:sp>
          <p:nvSpPr>
            <p:cNvPr id="13" name="TextBox 13">
              <a:extLst>
                <a:ext uri="{FF2B5EF4-FFF2-40B4-BE49-F238E27FC236}">
                  <a16:creationId xmlns:a16="http://schemas.microsoft.com/office/drawing/2014/main" id="{9FDA4FCD-D207-4694-A2AC-2CB83BE3AA3E}"/>
                </a:ext>
              </a:extLst>
            </p:cNvPr>
            <p:cNvSpPr txBox="1"/>
            <p:nvPr/>
          </p:nvSpPr>
          <p:spPr>
            <a:xfrm>
              <a:off x="7259133" y="2474640"/>
              <a:ext cx="1332417" cy="313727"/>
            </a:xfrm>
            <a:prstGeom prst="rect">
              <a:avLst/>
            </a:prstGeom>
            <a:solidFill>
              <a:srgbClr val="FFFF00"/>
            </a:solidFill>
            <a:ln>
              <a:solidFill>
                <a:schemeClr val="tx1"/>
              </a:solidFill>
            </a:ln>
          </p:spPr>
          <p:txBody>
            <a:bodyPr wrap="square" rtlCol="0">
              <a:spAutoFit/>
            </a:bodyPr>
            <a:lstStyle/>
            <a:p>
              <a:pPr eaLnBrk="0" fontAlgn="base" hangingPunct="0">
                <a:spcAft>
                  <a:spcPts val="0"/>
                </a:spcAft>
              </a:pPr>
              <a:r>
                <a:rPr lang="en-GB" sz="1200" kern="1200">
                  <a:solidFill>
                    <a:srgbClr val="000000"/>
                  </a:solidFill>
                  <a:effectLst/>
                  <a:latin typeface="Arial" panose="020B0604020202020204" pitchFamily="34" charset="0"/>
                  <a:ea typeface="MS PGothic" panose="020B0600070205080204" pitchFamily="34" charset="-128"/>
                </a:rPr>
                <a:t>Appendix B</a:t>
              </a:r>
              <a:endParaRPr lang="en-GB" sz="1200">
                <a:effectLst/>
                <a:latin typeface="Times New Roman" panose="02020603050405020304" pitchFamily="18" charset="0"/>
                <a:ea typeface="Times New Roman" panose="02020603050405020304" pitchFamily="18" charset="0"/>
              </a:endParaRPr>
            </a:p>
          </p:txBody>
        </p:sp>
        <p:sp>
          <p:nvSpPr>
            <p:cNvPr id="14" name="TextBox 14">
              <a:extLst>
                <a:ext uri="{FF2B5EF4-FFF2-40B4-BE49-F238E27FC236}">
                  <a16:creationId xmlns:a16="http://schemas.microsoft.com/office/drawing/2014/main" id="{E52594E7-A155-42BA-916F-CB5E4DB3CF40}"/>
                </a:ext>
              </a:extLst>
            </p:cNvPr>
            <p:cNvSpPr txBox="1"/>
            <p:nvPr/>
          </p:nvSpPr>
          <p:spPr>
            <a:xfrm>
              <a:off x="2811480" y="3020229"/>
              <a:ext cx="4153851" cy="691694"/>
            </a:xfrm>
            <a:prstGeom prst="rect">
              <a:avLst/>
            </a:prstGeom>
            <a:solidFill>
              <a:srgbClr val="00FFFF"/>
            </a:solidFill>
            <a:ln>
              <a:solidFill>
                <a:schemeClr val="tx1"/>
              </a:solidFill>
            </a:ln>
          </p:spPr>
          <p:txBody>
            <a:bodyPr wrap="square" rtlCol="0">
              <a:spAutoFit/>
            </a:bodyPr>
            <a:lstStyle/>
            <a:p>
              <a:pPr eaLnBrk="0" fontAlgn="base" hangingPunct="0">
                <a:spcAft>
                  <a:spcPts val="0"/>
                </a:spcAft>
              </a:pPr>
              <a:r>
                <a:rPr lang="en-GB" sz="1200" kern="1200">
                  <a:solidFill>
                    <a:srgbClr val="000000"/>
                  </a:solidFill>
                  <a:effectLst/>
                  <a:latin typeface="Arial" panose="020B0604020202020204" pitchFamily="34" charset="0"/>
                  <a:ea typeface="MS PGothic" panose="020B0600070205080204" pitchFamily="34" charset="-128"/>
                </a:rPr>
                <a:t>Analyse the data and carry out modelling</a:t>
              </a:r>
              <a:endParaRPr lang="en-GB" sz="1200">
                <a:effectLst/>
                <a:latin typeface="Times New Roman" panose="02020603050405020304" pitchFamily="18" charset="0"/>
                <a:ea typeface="Times New Roman" panose="02020603050405020304" pitchFamily="18" charset="0"/>
              </a:endParaRPr>
            </a:p>
            <a:p>
              <a:pPr marL="457200" indent="-228600" eaLnBrk="0" fontAlgn="base" hangingPunct="0">
                <a:lnSpc>
                  <a:spcPct val="107000"/>
                </a:lnSpc>
                <a:spcAft>
                  <a:spcPts val="0"/>
                </a:spcAft>
                <a:tabLst>
                  <a:tab pos="457200" algn="l"/>
                </a:tabLst>
              </a:pPr>
              <a:r>
                <a:rPr lang="en-GB" sz="1100" kern="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Often limited data / assumptions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eaLnBrk="0" fontAlgn="base" hangingPunct="0">
                <a:lnSpc>
                  <a:spcPct val="107000"/>
                </a:lnSpc>
                <a:spcAft>
                  <a:spcPts val="0"/>
                </a:spcAft>
                <a:tabLst>
                  <a:tab pos="457200" algn="l"/>
                </a:tabLst>
              </a:pPr>
              <a:r>
                <a:rPr lang="en-GB" sz="1100" kern="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But typically modelling still beneficial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5">
              <a:extLst>
                <a:ext uri="{FF2B5EF4-FFF2-40B4-BE49-F238E27FC236}">
                  <a16:creationId xmlns:a16="http://schemas.microsoft.com/office/drawing/2014/main" id="{2C633E16-8FEA-4CB0-8AA5-77431EC7FDDA}"/>
                </a:ext>
              </a:extLst>
            </p:cNvPr>
            <p:cNvSpPr txBox="1"/>
            <p:nvPr/>
          </p:nvSpPr>
          <p:spPr>
            <a:xfrm>
              <a:off x="7253812" y="3029840"/>
              <a:ext cx="1337666" cy="313727"/>
            </a:xfrm>
            <a:prstGeom prst="rect">
              <a:avLst/>
            </a:prstGeom>
            <a:solidFill>
              <a:srgbClr val="FFFF00"/>
            </a:solidFill>
            <a:ln>
              <a:solidFill>
                <a:schemeClr val="tx1"/>
              </a:solidFill>
            </a:ln>
          </p:spPr>
          <p:txBody>
            <a:bodyPr wrap="square" rtlCol="0">
              <a:spAutoFit/>
            </a:bodyPr>
            <a:lstStyle/>
            <a:p>
              <a:pPr eaLnBrk="0" fontAlgn="base" hangingPunct="0">
                <a:spcAft>
                  <a:spcPts val="0"/>
                </a:spcAft>
              </a:pPr>
              <a:r>
                <a:rPr lang="en-GB" sz="1200" kern="1200">
                  <a:solidFill>
                    <a:srgbClr val="000000"/>
                  </a:solidFill>
                  <a:effectLst/>
                  <a:latin typeface="Arial" panose="020B0604020202020204" pitchFamily="34" charset="0"/>
                  <a:ea typeface="MS PGothic" panose="020B0600070205080204" pitchFamily="34" charset="-128"/>
                </a:rPr>
                <a:t>Appendix C</a:t>
              </a:r>
              <a:endParaRPr lang="en-GB" sz="1200">
                <a:effectLst/>
                <a:latin typeface="Times New Roman" panose="02020603050405020304" pitchFamily="18" charset="0"/>
                <a:ea typeface="Times New Roman" panose="02020603050405020304" pitchFamily="18" charset="0"/>
              </a:endParaRPr>
            </a:p>
          </p:txBody>
        </p:sp>
        <p:sp>
          <p:nvSpPr>
            <p:cNvPr id="16" name="TextBox 16">
              <a:extLst>
                <a:ext uri="{FF2B5EF4-FFF2-40B4-BE49-F238E27FC236}">
                  <a16:creationId xmlns:a16="http://schemas.microsoft.com/office/drawing/2014/main" id="{95D810B7-9071-4B7A-A40D-68BEEA363002}"/>
                </a:ext>
              </a:extLst>
            </p:cNvPr>
            <p:cNvSpPr txBox="1"/>
            <p:nvPr/>
          </p:nvSpPr>
          <p:spPr>
            <a:xfrm>
              <a:off x="7253811" y="3453081"/>
              <a:ext cx="1337666" cy="313727"/>
            </a:xfrm>
            <a:prstGeom prst="rect">
              <a:avLst/>
            </a:prstGeom>
            <a:solidFill>
              <a:srgbClr val="FFFF00"/>
            </a:solidFill>
            <a:ln>
              <a:solidFill>
                <a:schemeClr val="tx1"/>
              </a:solidFill>
            </a:ln>
          </p:spPr>
          <p:txBody>
            <a:bodyPr wrap="square" rtlCol="0">
              <a:spAutoFit/>
            </a:bodyPr>
            <a:lstStyle/>
            <a:p>
              <a:pPr eaLnBrk="0" fontAlgn="base" hangingPunct="0">
                <a:spcAft>
                  <a:spcPts val="0"/>
                </a:spcAft>
              </a:pPr>
              <a:r>
                <a:rPr lang="en-GB" sz="1200" kern="1200">
                  <a:solidFill>
                    <a:srgbClr val="000000"/>
                  </a:solidFill>
                  <a:effectLst/>
                  <a:latin typeface="Arial" panose="020B0604020202020204" pitchFamily="34" charset="0"/>
                  <a:ea typeface="MS PGothic" panose="020B0600070205080204" pitchFamily="34" charset="-128"/>
                </a:rPr>
                <a:t>Appendix E</a:t>
              </a:r>
              <a:endParaRPr lang="en-GB" sz="1200">
                <a:effectLst/>
                <a:latin typeface="Times New Roman" panose="02020603050405020304" pitchFamily="18" charset="0"/>
                <a:ea typeface="Times New Roman" panose="02020603050405020304" pitchFamily="18" charset="0"/>
              </a:endParaRPr>
            </a:p>
          </p:txBody>
        </p:sp>
        <p:sp>
          <p:nvSpPr>
            <p:cNvPr id="17" name="TextBox 17">
              <a:extLst>
                <a:ext uri="{FF2B5EF4-FFF2-40B4-BE49-F238E27FC236}">
                  <a16:creationId xmlns:a16="http://schemas.microsoft.com/office/drawing/2014/main" id="{2DDF7425-3606-4DA2-BA14-CA2039952FF8}"/>
                </a:ext>
              </a:extLst>
            </p:cNvPr>
            <p:cNvSpPr txBox="1"/>
            <p:nvPr/>
          </p:nvSpPr>
          <p:spPr>
            <a:xfrm>
              <a:off x="2806349" y="4018403"/>
              <a:ext cx="4159100" cy="519891"/>
            </a:xfrm>
            <a:prstGeom prst="rect">
              <a:avLst/>
            </a:prstGeom>
            <a:solidFill>
              <a:srgbClr val="00FFFF"/>
            </a:solidFill>
            <a:ln>
              <a:solidFill>
                <a:schemeClr val="tx1"/>
              </a:solidFill>
            </a:ln>
          </p:spPr>
          <p:txBody>
            <a:bodyPr wrap="square" rtlCol="0">
              <a:spAutoFit/>
            </a:bodyPr>
            <a:lstStyle/>
            <a:p>
              <a:pPr eaLnBrk="0" fontAlgn="base" hangingPunct="0">
                <a:spcAft>
                  <a:spcPts val="0"/>
                </a:spcAft>
              </a:pPr>
              <a:r>
                <a:rPr lang="en-GB" sz="1200" kern="1200">
                  <a:solidFill>
                    <a:srgbClr val="000000"/>
                  </a:solidFill>
                  <a:effectLst/>
                  <a:latin typeface="Arial" panose="020B0604020202020204" pitchFamily="34" charset="0"/>
                  <a:ea typeface="MS PGothic" panose="020B0600070205080204" pitchFamily="34" charset="-128"/>
                </a:rPr>
                <a:t>Understand how picture might change: stress testing, scenario analysis</a:t>
              </a:r>
              <a:endParaRPr lang="en-GB" sz="1200">
                <a:effectLst/>
                <a:latin typeface="Times New Roman" panose="02020603050405020304" pitchFamily="18" charset="0"/>
                <a:ea typeface="Times New Roman" panose="02020603050405020304" pitchFamily="18" charset="0"/>
              </a:endParaRPr>
            </a:p>
          </p:txBody>
        </p:sp>
        <p:sp>
          <p:nvSpPr>
            <p:cNvPr id="18" name="TextBox 18">
              <a:extLst>
                <a:ext uri="{FF2B5EF4-FFF2-40B4-BE49-F238E27FC236}">
                  <a16:creationId xmlns:a16="http://schemas.microsoft.com/office/drawing/2014/main" id="{6044D1AD-A7B6-411D-9ED7-2863C8F83CDE}"/>
                </a:ext>
              </a:extLst>
            </p:cNvPr>
            <p:cNvSpPr txBox="1"/>
            <p:nvPr/>
          </p:nvSpPr>
          <p:spPr>
            <a:xfrm>
              <a:off x="7253814" y="4122562"/>
              <a:ext cx="1337666" cy="313727"/>
            </a:xfrm>
            <a:prstGeom prst="rect">
              <a:avLst/>
            </a:prstGeom>
            <a:solidFill>
              <a:srgbClr val="FFFF00"/>
            </a:solidFill>
            <a:ln>
              <a:solidFill>
                <a:schemeClr val="tx1"/>
              </a:solidFill>
            </a:ln>
          </p:spPr>
          <p:txBody>
            <a:bodyPr wrap="square" rtlCol="0">
              <a:spAutoFit/>
            </a:bodyPr>
            <a:lstStyle/>
            <a:p>
              <a:pPr eaLnBrk="0" fontAlgn="base" hangingPunct="0">
                <a:spcAft>
                  <a:spcPts val="0"/>
                </a:spcAft>
              </a:pPr>
              <a:r>
                <a:rPr lang="en-GB" sz="1200" kern="1200">
                  <a:solidFill>
                    <a:srgbClr val="000000"/>
                  </a:solidFill>
                  <a:effectLst/>
                  <a:latin typeface="Arial" panose="020B0604020202020204" pitchFamily="34" charset="0"/>
                  <a:ea typeface="MS PGothic" panose="020B0600070205080204" pitchFamily="34" charset="-128"/>
                </a:rPr>
                <a:t>Appendix D</a:t>
              </a:r>
              <a:endParaRPr lang="en-GB" sz="1200">
                <a:effectLst/>
                <a:latin typeface="Times New Roman" panose="02020603050405020304" pitchFamily="18" charset="0"/>
                <a:ea typeface="Times New Roman" panose="02020603050405020304" pitchFamily="18" charset="0"/>
              </a:endParaRPr>
            </a:p>
          </p:txBody>
        </p:sp>
        <p:sp>
          <p:nvSpPr>
            <p:cNvPr id="19" name="TextBox 19">
              <a:extLst>
                <a:ext uri="{FF2B5EF4-FFF2-40B4-BE49-F238E27FC236}">
                  <a16:creationId xmlns:a16="http://schemas.microsoft.com/office/drawing/2014/main" id="{88C474A1-B413-42E7-A0A8-9EF12568933B}"/>
                </a:ext>
              </a:extLst>
            </p:cNvPr>
            <p:cNvSpPr txBox="1"/>
            <p:nvPr/>
          </p:nvSpPr>
          <p:spPr>
            <a:xfrm>
              <a:off x="2806284" y="5439578"/>
              <a:ext cx="5782846" cy="313727"/>
            </a:xfrm>
            <a:prstGeom prst="rect">
              <a:avLst/>
            </a:prstGeom>
            <a:solidFill>
              <a:srgbClr val="00FFFF"/>
            </a:solidFill>
            <a:ln>
              <a:solidFill>
                <a:schemeClr val="tx1"/>
              </a:solidFill>
            </a:ln>
          </p:spPr>
          <p:txBody>
            <a:bodyPr wrap="square" rtlCol="0">
              <a:spAutoFit/>
            </a:bodyPr>
            <a:lstStyle/>
            <a:p>
              <a:pPr algn="ctr" eaLnBrk="0" fontAlgn="base" hangingPunct="0">
                <a:spcAft>
                  <a:spcPts val="0"/>
                </a:spcAft>
              </a:pPr>
              <a:r>
                <a:rPr lang="en-GB" sz="1200" kern="1200">
                  <a:solidFill>
                    <a:srgbClr val="000000"/>
                  </a:solidFill>
                  <a:effectLst/>
                  <a:latin typeface="Arial" panose="020B0604020202020204" pitchFamily="34" charset="0"/>
                  <a:ea typeface="MS PGothic" panose="020B0600070205080204" pitchFamily="34" charset="-128"/>
                </a:rPr>
                <a:t>Communicate results and interact with others</a:t>
              </a:r>
              <a:endParaRPr lang="en-GB" sz="1200">
                <a:effectLst/>
                <a:latin typeface="Times New Roman" panose="02020603050405020304" pitchFamily="18" charset="0"/>
                <a:ea typeface="Times New Roman" panose="02020603050405020304" pitchFamily="18" charset="0"/>
              </a:endParaRPr>
            </a:p>
          </p:txBody>
        </p:sp>
        <p:sp>
          <p:nvSpPr>
            <p:cNvPr id="20" name="TextBox 20">
              <a:extLst>
                <a:ext uri="{FF2B5EF4-FFF2-40B4-BE49-F238E27FC236}">
                  <a16:creationId xmlns:a16="http://schemas.microsoft.com/office/drawing/2014/main" id="{DACFE790-819B-4C6F-9E7A-BCD32EBB7CE1}"/>
                </a:ext>
              </a:extLst>
            </p:cNvPr>
            <p:cNvSpPr txBox="1"/>
            <p:nvPr/>
          </p:nvSpPr>
          <p:spPr>
            <a:xfrm>
              <a:off x="2806283" y="4825022"/>
              <a:ext cx="4158225" cy="313727"/>
            </a:xfrm>
            <a:prstGeom prst="rect">
              <a:avLst/>
            </a:prstGeom>
            <a:solidFill>
              <a:srgbClr val="00FFFF"/>
            </a:solidFill>
            <a:ln>
              <a:solidFill>
                <a:schemeClr val="tx1"/>
              </a:solidFill>
            </a:ln>
          </p:spPr>
          <p:txBody>
            <a:bodyPr wrap="square" rtlCol="0">
              <a:spAutoFit/>
            </a:bodyPr>
            <a:lstStyle/>
            <a:p>
              <a:pPr eaLnBrk="0" fontAlgn="base" hangingPunct="0">
                <a:spcAft>
                  <a:spcPts val="0"/>
                </a:spcAft>
              </a:pPr>
              <a:r>
                <a:rPr lang="en-GB" sz="1200" kern="1200">
                  <a:solidFill>
                    <a:srgbClr val="000000"/>
                  </a:solidFill>
                  <a:effectLst/>
                  <a:latin typeface="Arial" panose="020B0604020202020204" pitchFamily="34" charset="0"/>
                  <a:ea typeface="MS PGothic" panose="020B0600070205080204" pitchFamily="34" charset="-128"/>
                </a:rPr>
                <a:t>Set/monitor limits/KRIs, iterate process</a:t>
              </a:r>
              <a:endParaRPr lang="en-GB" sz="1200">
                <a:effectLst/>
                <a:latin typeface="Times New Roman" panose="02020603050405020304" pitchFamily="18" charset="0"/>
                <a:ea typeface="Times New Roman" panose="02020603050405020304" pitchFamily="18" charset="0"/>
              </a:endParaRPr>
            </a:p>
          </p:txBody>
        </p:sp>
        <p:sp>
          <p:nvSpPr>
            <p:cNvPr id="21" name="TextBox 21">
              <a:extLst>
                <a:ext uri="{FF2B5EF4-FFF2-40B4-BE49-F238E27FC236}">
                  <a16:creationId xmlns:a16="http://schemas.microsoft.com/office/drawing/2014/main" id="{C9467FD4-D013-4D1B-9099-48429A7297D2}"/>
                </a:ext>
              </a:extLst>
            </p:cNvPr>
            <p:cNvSpPr txBox="1"/>
            <p:nvPr/>
          </p:nvSpPr>
          <p:spPr>
            <a:xfrm>
              <a:off x="7253808" y="4820590"/>
              <a:ext cx="1337666" cy="313727"/>
            </a:xfrm>
            <a:prstGeom prst="rect">
              <a:avLst/>
            </a:prstGeom>
            <a:solidFill>
              <a:srgbClr val="FFFF00"/>
            </a:solidFill>
            <a:ln>
              <a:solidFill>
                <a:schemeClr val="tx1"/>
              </a:solidFill>
            </a:ln>
          </p:spPr>
          <p:txBody>
            <a:bodyPr wrap="square" rtlCol="0">
              <a:spAutoFit/>
            </a:bodyPr>
            <a:lstStyle/>
            <a:p>
              <a:pPr eaLnBrk="0" fontAlgn="base" hangingPunct="0">
                <a:spcAft>
                  <a:spcPts val="0"/>
                </a:spcAft>
              </a:pPr>
              <a:r>
                <a:rPr lang="en-GB" sz="1200" kern="1200">
                  <a:solidFill>
                    <a:srgbClr val="000000"/>
                  </a:solidFill>
                  <a:effectLst/>
                  <a:latin typeface="Arial" panose="020B0604020202020204" pitchFamily="34" charset="0"/>
                  <a:ea typeface="MS PGothic" panose="020B0600070205080204" pitchFamily="34" charset="-128"/>
                </a:rPr>
                <a:t>Appendix F</a:t>
              </a:r>
              <a:endParaRPr lang="en-GB" sz="1200">
                <a:effectLst/>
                <a:latin typeface="Times New Roman" panose="02020603050405020304" pitchFamily="18" charset="0"/>
                <a:ea typeface="Times New Roman" panose="02020603050405020304" pitchFamily="18" charset="0"/>
              </a:endParaRPr>
            </a:p>
          </p:txBody>
        </p:sp>
        <p:sp>
          <p:nvSpPr>
            <p:cNvPr id="22" name="Arrow: Down 21">
              <a:extLst>
                <a:ext uri="{FF2B5EF4-FFF2-40B4-BE49-F238E27FC236}">
                  <a16:creationId xmlns:a16="http://schemas.microsoft.com/office/drawing/2014/main" id="{650C1D69-432A-4ACD-97AB-34CBD716164E}"/>
                </a:ext>
              </a:extLst>
            </p:cNvPr>
            <p:cNvSpPr/>
            <p:nvPr/>
          </p:nvSpPr>
          <p:spPr bwMode="auto">
            <a:xfrm>
              <a:off x="5579812" y="1510146"/>
              <a:ext cx="69220" cy="140743"/>
            </a:xfrm>
            <a:prstGeom prst="downArrow">
              <a:avLst/>
            </a:prstGeom>
            <a:solidFill>
              <a:srgbClr val="00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GB"/>
            </a:p>
          </p:txBody>
        </p:sp>
        <p:sp>
          <p:nvSpPr>
            <p:cNvPr id="23" name="Arrow: Down 22">
              <a:extLst>
                <a:ext uri="{FF2B5EF4-FFF2-40B4-BE49-F238E27FC236}">
                  <a16:creationId xmlns:a16="http://schemas.microsoft.com/office/drawing/2014/main" id="{ED6B7457-14D9-4DFB-AC25-1DB2BF769511}"/>
                </a:ext>
              </a:extLst>
            </p:cNvPr>
            <p:cNvSpPr/>
            <p:nvPr/>
          </p:nvSpPr>
          <p:spPr bwMode="auto">
            <a:xfrm>
              <a:off x="5579812" y="2294256"/>
              <a:ext cx="69220" cy="140743"/>
            </a:xfrm>
            <a:prstGeom prst="downArrow">
              <a:avLst/>
            </a:prstGeom>
            <a:solidFill>
              <a:srgbClr val="00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GB"/>
            </a:p>
          </p:txBody>
        </p:sp>
        <p:sp>
          <p:nvSpPr>
            <p:cNvPr id="24" name="Arrow: Down 23">
              <a:extLst>
                <a:ext uri="{FF2B5EF4-FFF2-40B4-BE49-F238E27FC236}">
                  <a16:creationId xmlns:a16="http://schemas.microsoft.com/office/drawing/2014/main" id="{61A47C23-E9E1-4573-ABCC-476AEB2A1A50}"/>
                </a:ext>
              </a:extLst>
            </p:cNvPr>
            <p:cNvSpPr/>
            <p:nvPr/>
          </p:nvSpPr>
          <p:spPr bwMode="auto">
            <a:xfrm>
              <a:off x="5584875" y="2845440"/>
              <a:ext cx="69220" cy="140743"/>
            </a:xfrm>
            <a:prstGeom prst="downArrow">
              <a:avLst/>
            </a:prstGeom>
            <a:solidFill>
              <a:srgbClr val="00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GB"/>
            </a:p>
          </p:txBody>
        </p:sp>
        <p:sp>
          <p:nvSpPr>
            <p:cNvPr id="25" name="Arrow: Down 24">
              <a:extLst>
                <a:ext uri="{FF2B5EF4-FFF2-40B4-BE49-F238E27FC236}">
                  <a16:creationId xmlns:a16="http://schemas.microsoft.com/office/drawing/2014/main" id="{22F2F543-6E3C-4652-BE70-AE862C5C8100}"/>
                </a:ext>
              </a:extLst>
            </p:cNvPr>
            <p:cNvSpPr/>
            <p:nvPr/>
          </p:nvSpPr>
          <p:spPr bwMode="auto">
            <a:xfrm>
              <a:off x="5579812" y="3819738"/>
              <a:ext cx="69220" cy="140743"/>
            </a:xfrm>
            <a:prstGeom prst="downArrow">
              <a:avLst/>
            </a:prstGeom>
            <a:solidFill>
              <a:srgbClr val="00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GB"/>
            </a:p>
          </p:txBody>
        </p:sp>
        <p:sp>
          <p:nvSpPr>
            <p:cNvPr id="26" name="Arrow: Down 25">
              <a:extLst>
                <a:ext uri="{FF2B5EF4-FFF2-40B4-BE49-F238E27FC236}">
                  <a16:creationId xmlns:a16="http://schemas.microsoft.com/office/drawing/2014/main" id="{F840F7F3-89F5-421C-AB55-84656CD0A1D1}"/>
                </a:ext>
              </a:extLst>
            </p:cNvPr>
            <p:cNvSpPr/>
            <p:nvPr/>
          </p:nvSpPr>
          <p:spPr bwMode="auto">
            <a:xfrm>
              <a:off x="5584875" y="4616674"/>
              <a:ext cx="69220" cy="140743"/>
            </a:xfrm>
            <a:prstGeom prst="downArrow">
              <a:avLst/>
            </a:prstGeom>
            <a:solidFill>
              <a:srgbClr val="00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GB"/>
            </a:p>
          </p:txBody>
        </p:sp>
        <p:sp>
          <p:nvSpPr>
            <p:cNvPr id="27" name="Arrow: Down 26">
              <a:extLst>
                <a:ext uri="{FF2B5EF4-FFF2-40B4-BE49-F238E27FC236}">
                  <a16:creationId xmlns:a16="http://schemas.microsoft.com/office/drawing/2014/main" id="{E0E7AFF4-2ABB-4530-9053-1C20288410B4}"/>
                </a:ext>
              </a:extLst>
            </p:cNvPr>
            <p:cNvSpPr/>
            <p:nvPr/>
          </p:nvSpPr>
          <p:spPr bwMode="auto">
            <a:xfrm>
              <a:off x="5579812" y="5212308"/>
              <a:ext cx="69220" cy="140743"/>
            </a:xfrm>
            <a:prstGeom prst="downArrow">
              <a:avLst/>
            </a:prstGeom>
            <a:solidFill>
              <a:srgbClr val="00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GB"/>
            </a:p>
          </p:txBody>
        </p:sp>
        <p:sp>
          <p:nvSpPr>
            <p:cNvPr id="28" name="Arrow: Right 27">
              <a:extLst>
                <a:ext uri="{FF2B5EF4-FFF2-40B4-BE49-F238E27FC236}">
                  <a16:creationId xmlns:a16="http://schemas.microsoft.com/office/drawing/2014/main" id="{7C67A5E9-C562-4447-8221-FB68FAEC84EF}"/>
                </a:ext>
              </a:extLst>
            </p:cNvPr>
            <p:cNvSpPr/>
            <p:nvPr/>
          </p:nvSpPr>
          <p:spPr bwMode="auto">
            <a:xfrm flipH="1">
              <a:off x="2380450" y="5509687"/>
              <a:ext cx="374440" cy="140743"/>
            </a:xfrm>
            <a:prstGeom prst="rightArrow">
              <a:avLst>
                <a:gd name="adj1" fmla="val 50000"/>
                <a:gd name="adj2" fmla="val 47450"/>
              </a:avLst>
            </a:prstGeom>
            <a:solidFill>
              <a:srgbClr val="00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GB"/>
            </a:p>
          </p:txBody>
        </p:sp>
        <p:sp>
          <p:nvSpPr>
            <p:cNvPr id="29" name="Arrow: Down 28">
              <a:extLst>
                <a:ext uri="{FF2B5EF4-FFF2-40B4-BE49-F238E27FC236}">
                  <a16:creationId xmlns:a16="http://schemas.microsoft.com/office/drawing/2014/main" id="{9D3E58FD-BA4C-47A7-9C48-936202CFD6B0}"/>
                </a:ext>
              </a:extLst>
            </p:cNvPr>
            <p:cNvSpPr/>
            <p:nvPr/>
          </p:nvSpPr>
          <p:spPr bwMode="auto">
            <a:xfrm flipV="1">
              <a:off x="2282507" y="1415988"/>
              <a:ext cx="188567" cy="4024809"/>
            </a:xfrm>
            <a:prstGeom prst="downArrow">
              <a:avLst/>
            </a:prstGeom>
            <a:solidFill>
              <a:srgbClr val="00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GB"/>
            </a:p>
          </p:txBody>
        </p:sp>
        <p:sp>
          <p:nvSpPr>
            <p:cNvPr id="30" name="Arrow: Right 29">
              <a:extLst>
                <a:ext uri="{FF2B5EF4-FFF2-40B4-BE49-F238E27FC236}">
                  <a16:creationId xmlns:a16="http://schemas.microsoft.com/office/drawing/2014/main" id="{54C99AB4-380F-43D0-81F7-ECFF0BCB7698}"/>
                </a:ext>
              </a:extLst>
            </p:cNvPr>
            <p:cNvSpPr/>
            <p:nvPr/>
          </p:nvSpPr>
          <p:spPr bwMode="auto">
            <a:xfrm flipV="1">
              <a:off x="2376791" y="1234295"/>
              <a:ext cx="374440" cy="140742"/>
            </a:xfrm>
            <a:prstGeom prst="rightArrow">
              <a:avLst>
                <a:gd name="adj1" fmla="val 50000"/>
                <a:gd name="adj2" fmla="val 47450"/>
              </a:avLst>
            </a:prstGeom>
            <a:solidFill>
              <a:srgbClr val="00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3367594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E.g. Coping with limited data</a:t>
            </a:r>
          </a:p>
        </p:txBody>
      </p:sp>
      <p:sp>
        <p:nvSpPr>
          <p:cNvPr id="3" name="Segnaposto contenuto 2"/>
          <p:cNvSpPr>
            <a:spLocks noGrp="1"/>
          </p:cNvSpPr>
          <p:nvPr>
            <p:ph idx="1"/>
          </p:nvPr>
        </p:nvSpPr>
        <p:spPr/>
        <p:txBody>
          <a:bodyPr>
            <a:normAutofit/>
          </a:bodyPr>
          <a:lstStyle/>
          <a:p>
            <a:r>
              <a:rPr lang="en-US" dirty="0" err="1"/>
              <a:t>Stylised</a:t>
            </a:r>
            <a:r>
              <a:rPr lang="en-US" dirty="0"/>
              <a:t> split of operational risk into:</a:t>
            </a:r>
          </a:p>
          <a:p>
            <a:pPr lvl="1"/>
            <a:r>
              <a:rPr lang="en-US" dirty="0"/>
              <a:t>High frequency, low severity</a:t>
            </a:r>
          </a:p>
          <a:p>
            <a:pPr lvl="1"/>
            <a:r>
              <a:rPr lang="en-US" dirty="0"/>
              <a:t>Low frequency, high severity</a:t>
            </a:r>
          </a:p>
          <a:p>
            <a:r>
              <a:rPr lang="en-US" dirty="0"/>
              <a:t>Low frequency high severity now seen to dominate in financial sector</a:t>
            </a:r>
          </a:p>
          <a:p>
            <a:pPr lvl="1"/>
            <a:r>
              <a:rPr lang="en-US" dirty="0"/>
              <a:t>Influencing regulatory (lack of) enthusiasm for operational risk internal models, c.f. Basel III changes</a:t>
            </a:r>
          </a:p>
          <a:p>
            <a:r>
              <a:rPr lang="en-US" dirty="0"/>
              <a:t>Need to supplement data with expert judgement (e.g. via stress tests, workshops, …)</a:t>
            </a:r>
          </a:p>
          <a:p>
            <a:pPr lvl="1"/>
            <a:r>
              <a:rPr lang="en-US" dirty="0"/>
              <a:t>I.e. apply credibility theory</a:t>
            </a:r>
          </a:p>
          <a:p>
            <a:pPr lvl="1"/>
            <a:r>
              <a:rPr lang="en-US" dirty="0"/>
              <a:t>Akin to claims reserving, which also implicitly relies on credibility weighting if there is limited data available to estimate future development of cohort</a:t>
            </a:r>
          </a:p>
        </p:txBody>
      </p:sp>
      <p:sp>
        <p:nvSpPr>
          <p:cNvPr id="4" name="Segnaposto numero diapositiva 3"/>
          <p:cNvSpPr>
            <a:spLocks noGrp="1"/>
          </p:cNvSpPr>
          <p:nvPr>
            <p:ph type="sldNum" sz="quarter" idx="12"/>
          </p:nvPr>
        </p:nvSpPr>
        <p:spPr/>
        <p:txBody>
          <a:bodyPr/>
          <a:lstStyle/>
          <a:p>
            <a:fld id="{2BA1292A-03A9-4707-88A2-3F81F831B259}" type="slidenum">
              <a:rPr lang="it-IT" smtClean="0"/>
              <a:t>17</a:t>
            </a:fld>
            <a:endParaRPr lang="it-IT" dirty="0"/>
          </a:p>
        </p:txBody>
      </p:sp>
    </p:spTree>
    <p:extLst>
      <p:ext uri="{BB962C8B-B14F-4D97-AF65-F5344CB8AC3E}">
        <p14:creationId xmlns:p14="http://schemas.microsoft.com/office/powerpoint/2010/main" val="3547882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Summary</a:t>
            </a:r>
          </a:p>
        </p:txBody>
      </p:sp>
      <p:sp>
        <p:nvSpPr>
          <p:cNvPr id="3" name="Segnaposto contenuto 2"/>
          <p:cNvSpPr>
            <a:spLocks noGrp="1"/>
          </p:cNvSpPr>
          <p:nvPr>
            <p:ph idx="1"/>
          </p:nvPr>
        </p:nvSpPr>
        <p:spPr/>
        <p:txBody>
          <a:bodyPr/>
          <a:lstStyle/>
          <a:p>
            <a:pPr>
              <a:buClr>
                <a:schemeClr val="tx1"/>
              </a:buClr>
            </a:pPr>
            <a:r>
              <a:rPr lang="en-US" b="1" dirty="0">
                <a:solidFill>
                  <a:srgbClr val="7030A0"/>
                </a:solidFill>
              </a:rPr>
              <a:t>The Actuarial Association of Europe (‘AAE’)</a:t>
            </a:r>
          </a:p>
          <a:p>
            <a:pPr lvl="1">
              <a:buClr>
                <a:schemeClr val="tx1"/>
              </a:buClr>
            </a:pPr>
            <a:r>
              <a:rPr lang="en-US" dirty="0"/>
              <a:t>Supporting the recognition of actuaries in Europe, particularly with European institutions</a:t>
            </a:r>
          </a:p>
          <a:p>
            <a:pPr>
              <a:buClr>
                <a:schemeClr val="tx1"/>
              </a:buClr>
            </a:pPr>
            <a:r>
              <a:rPr lang="en-US" b="1" dirty="0">
                <a:solidFill>
                  <a:srgbClr val="7030A0"/>
                </a:solidFill>
              </a:rPr>
              <a:t>The AAE Risk Management Committee</a:t>
            </a:r>
          </a:p>
          <a:p>
            <a:pPr lvl="1">
              <a:buClr>
                <a:schemeClr val="tx1"/>
              </a:buClr>
            </a:pPr>
            <a:r>
              <a:rPr lang="en-US" dirty="0"/>
              <a:t>Specific committee within AAE that focuses on risk management</a:t>
            </a:r>
          </a:p>
          <a:p>
            <a:pPr lvl="1">
              <a:buClr>
                <a:schemeClr val="tx1"/>
              </a:buClr>
            </a:pPr>
            <a:r>
              <a:rPr lang="en-US" dirty="0"/>
              <a:t>Broad remit, given wide ranging nature of risk management </a:t>
            </a:r>
          </a:p>
          <a:p>
            <a:pPr>
              <a:buClr>
                <a:schemeClr val="tx1"/>
              </a:buClr>
            </a:pPr>
            <a:r>
              <a:rPr lang="en-US" b="1" dirty="0">
                <a:solidFill>
                  <a:srgbClr val="7030A0"/>
                </a:solidFill>
              </a:rPr>
              <a:t>Examples of current RMC activities</a:t>
            </a:r>
          </a:p>
          <a:p>
            <a:pPr lvl="1"/>
            <a:r>
              <a:rPr lang="en-US" dirty="0"/>
              <a:t>Many, ones given focused on:</a:t>
            </a:r>
          </a:p>
          <a:p>
            <a:pPr lvl="2"/>
            <a:r>
              <a:rPr lang="en-US" dirty="0"/>
              <a:t>Promoting Actuaries in Risk Management</a:t>
            </a:r>
          </a:p>
          <a:p>
            <a:pPr lvl="2"/>
            <a:r>
              <a:rPr lang="en-US" dirty="0"/>
              <a:t>Chief Risk Officer / Risk Management Function Holder Round Table</a:t>
            </a:r>
          </a:p>
          <a:p>
            <a:pPr lvl="2"/>
            <a:r>
              <a:rPr lang="en-US" dirty="0"/>
              <a:t>Actuaries and Operational Risk Management</a:t>
            </a:r>
          </a:p>
        </p:txBody>
      </p:sp>
      <p:sp>
        <p:nvSpPr>
          <p:cNvPr id="4" name="Segnaposto numero diapositiva 3"/>
          <p:cNvSpPr>
            <a:spLocks noGrp="1"/>
          </p:cNvSpPr>
          <p:nvPr>
            <p:ph type="sldNum" sz="quarter" idx="12"/>
          </p:nvPr>
        </p:nvSpPr>
        <p:spPr/>
        <p:txBody>
          <a:bodyPr/>
          <a:lstStyle/>
          <a:p>
            <a:fld id="{2BA1292A-03A9-4707-88A2-3F81F831B259}" type="slidenum">
              <a:rPr lang="it-IT" smtClean="0"/>
              <a:t>18</a:t>
            </a:fld>
            <a:endParaRPr lang="it-IT" dirty="0"/>
          </a:p>
        </p:txBody>
      </p:sp>
    </p:spTree>
    <p:extLst>
      <p:ext uri="{BB962C8B-B14F-4D97-AF65-F5344CB8AC3E}">
        <p14:creationId xmlns:p14="http://schemas.microsoft.com/office/powerpoint/2010/main" val="3376200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Agenda</a:t>
            </a:r>
          </a:p>
        </p:txBody>
      </p:sp>
      <p:sp>
        <p:nvSpPr>
          <p:cNvPr id="3" name="Segnaposto contenuto 2"/>
          <p:cNvSpPr>
            <a:spLocks noGrp="1"/>
          </p:cNvSpPr>
          <p:nvPr>
            <p:ph idx="1"/>
          </p:nvPr>
        </p:nvSpPr>
        <p:spPr/>
        <p:txBody>
          <a:bodyPr/>
          <a:lstStyle/>
          <a:p>
            <a:endParaRPr lang="en-US" dirty="0"/>
          </a:p>
          <a:p>
            <a:endParaRPr lang="en-US" dirty="0"/>
          </a:p>
          <a:p>
            <a:r>
              <a:rPr lang="en-US" dirty="0"/>
              <a:t>The Actuarial Association of Europe (‘AAE’)</a:t>
            </a:r>
          </a:p>
          <a:p>
            <a:r>
              <a:rPr lang="en-US" dirty="0"/>
              <a:t>The AAE Risk Management Committee</a:t>
            </a:r>
          </a:p>
          <a:p>
            <a:r>
              <a:rPr lang="en-US" dirty="0"/>
              <a:t>Examples of current RMC activities</a:t>
            </a:r>
          </a:p>
          <a:p>
            <a:pPr lvl="1"/>
            <a:r>
              <a:rPr lang="en-US" dirty="0"/>
              <a:t>Promoting Actuaries in Risk Management</a:t>
            </a:r>
          </a:p>
          <a:p>
            <a:pPr lvl="1"/>
            <a:r>
              <a:rPr lang="en-US" dirty="0"/>
              <a:t>Chief Risk Officer / Risk Management Function Holder Round Table</a:t>
            </a:r>
          </a:p>
          <a:p>
            <a:pPr lvl="1"/>
            <a:r>
              <a:rPr lang="en-US" dirty="0"/>
              <a:t>Actuaries and Operational Risk Management</a:t>
            </a:r>
          </a:p>
        </p:txBody>
      </p:sp>
      <p:sp>
        <p:nvSpPr>
          <p:cNvPr id="4" name="Segnaposto numero diapositiva 3"/>
          <p:cNvSpPr>
            <a:spLocks noGrp="1"/>
          </p:cNvSpPr>
          <p:nvPr>
            <p:ph type="sldNum" sz="quarter" idx="12"/>
          </p:nvPr>
        </p:nvSpPr>
        <p:spPr/>
        <p:txBody>
          <a:bodyPr/>
          <a:lstStyle/>
          <a:p>
            <a:fld id="{2BA1292A-03A9-4707-88A2-3F81F831B259}" type="slidenum">
              <a:rPr lang="it-IT" smtClean="0"/>
              <a:t>2</a:t>
            </a:fld>
            <a:endParaRPr lang="it-IT" dirty="0"/>
          </a:p>
        </p:txBody>
      </p:sp>
    </p:spTree>
    <p:extLst>
      <p:ext uri="{BB962C8B-B14F-4D97-AF65-F5344CB8AC3E}">
        <p14:creationId xmlns:p14="http://schemas.microsoft.com/office/powerpoint/2010/main" val="3962231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Agenda</a:t>
            </a:r>
          </a:p>
        </p:txBody>
      </p:sp>
      <p:sp>
        <p:nvSpPr>
          <p:cNvPr id="3" name="Segnaposto contenuto 2"/>
          <p:cNvSpPr>
            <a:spLocks noGrp="1"/>
          </p:cNvSpPr>
          <p:nvPr>
            <p:ph idx="1"/>
          </p:nvPr>
        </p:nvSpPr>
        <p:spPr/>
        <p:txBody>
          <a:bodyPr/>
          <a:lstStyle/>
          <a:p>
            <a:endParaRPr lang="en-US" dirty="0"/>
          </a:p>
          <a:p>
            <a:endParaRPr lang="en-US" dirty="0"/>
          </a:p>
          <a:p>
            <a:r>
              <a:rPr lang="en-US" dirty="0"/>
              <a:t>The Actuarial Association of Europe (‘AAE’)</a:t>
            </a:r>
          </a:p>
          <a:p>
            <a:r>
              <a:rPr lang="en-US" dirty="0">
                <a:solidFill>
                  <a:schemeClr val="bg1">
                    <a:lumMod val="85000"/>
                  </a:schemeClr>
                </a:solidFill>
              </a:rPr>
              <a:t>The AAE Risk Management Committee</a:t>
            </a:r>
          </a:p>
          <a:p>
            <a:r>
              <a:rPr lang="en-US" dirty="0">
                <a:solidFill>
                  <a:schemeClr val="bg1">
                    <a:lumMod val="85000"/>
                  </a:schemeClr>
                </a:solidFill>
              </a:rPr>
              <a:t>Examples of RMC current activities</a:t>
            </a:r>
          </a:p>
          <a:p>
            <a:pPr lvl="1"/>
            <a:r>
              <a:rPr lang="en-US" dirty="0">
                <a:solidFill>
                  <a:schemeClr val="bg1">
                    <a:lumMod val="85000"/>
                  </a:schemeClr>
                </a:solidFill>
              </a:rPr>
              <a:t>Promoting Actuaries in Risk Management</a:t>
            </a:r>
          </a:p>
          <a:p>
            <a:pPr lvl="1"/>
            <a:r>
              <a:rPr lang="en-US" dirty="0">
                <a:solidFill>
                  <a:schemeClr val="bg1">
                    <a:lumMod val="85000"/>
                  </a:schemeClr>
                </a:solidFill>
              </a:rPr>
              <a:t>Chief Risk Officer / Risk Management Function Holder Round Table</a:t>
            </a:r>
          </a:p>
          <a:p>
            <a:pPr lvl="1"/>
            <a:r>
              <a:rPr lang="en-US" dirty="0">
                <a:solidFill>
                  <a:schemeClr val="bg1">
                    <a:lumMod val="85000"/>
                  </a:schemeClr>
                </a:solidFill>
              </a:rPr>
              <a:t>Actuaries and Operational Risk Management</a:t>
            </a:r>
          </a:p>
        </p:txBody>
      </p:sp>
      <p:sp>
        <p:nvSpPr>
          <p:cNvPr id="4" name="Segnaposto numero diapositiva 3"/>
          <p:cNvSpPr>
            <a:spLocks noGrp="1"/>
          </p:cNvSpPr>
          <p:nvPr>
            <p:ph type="sldNum" sz="quarter" idx="12"/>
          </p:nvPr>
        </p:nvSpPr>
        <p:spPr/>
        <p:txBody>
          <a:bodyPr/>
          <a:lstStyle/>
          <a:p>
            <a:fld id="{2BA1292A-03A9-4707-88A2-3F81F831B259}" type="slidenum">
              <a:rPr lang="it-IT" smtClean="0"/>
              <a:t>3</a:t>
            </a:fld>
            <a:endParaRPr lang="it-IT" dirty="0"/>
          </a:p>
        </p:txBody>
      </p:sp>
    </p:spTree>
    <p:extLst>
      <p:ext uri="{BB962C8B-B14F-4D97-AF65-F5344CB8AC3E}">
        <p14:creationId xmlns:p14="http://schemas.microsoft.com/office/powerpoint/2010/main" val="4150940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en-GB" dirty="0">
                <a:latin typeface="Arial" panose="020B0604020202020204" pitchFamily="34" charset="0"/>
                <a:cs typeface="Arial" panose="020B0604020202020204" pitchFamily="34" charset="0"/>
              </a:rPr>
              <a:t>About the AAE</a:t>
            </a:r>
            <a:endParaRPr lang="it-IT" dirty="0"/>
          </a:p>
        </p:txBody>
      </p:sp>
      <p:sp>
        <p:nvSpPr>
          <p:cNvPr id="3" name="Segnaposto contenuto 2"/>
          <p:cNvSpPr>
            <a:spLocks noGrp="1"/>
          </p:cNvSpPr>
          <p:nvPr>
            <p:ph idx="1"/>
          </p:nvPr>
        </p:nvSpPr>
        <p:spPr/>
        <p:txBody>
          <a:bodyPr>
            <a:normAutofit/>
          </a:bodyPr>
          <a:lstStyle/>
          <a:p>
            <a:pPr>
              <a:buClr>
                <a:schemeClr val="tx1"/>
              </a:buClr>
            </a:pPr>
            <a:r>
              <a:rPr lang="en-US" b="1" dirty="0">
                <a:solidFill>
                  <a:srgbClr val="7030A0"/>
                </a:solidFill>
              </a:rPr>
              <a:t>Vision</a:t>
            </a:r>
            <a:r>
              <a:rPr lang="en-US" dirty="0">
                <a:solidFill>
                  <a:srgbClr val="7030A0"/>
                </a:solidFill>
              </a:rPr>
              <a:t>: for actuaries throughout Europe to be </a:t>
            </a:r>
            <a:r>
              <a:rPr lang="en-US" dirty="0" err="1">
                <a:solidFill>
                  <a:srgbClr val="7030A0"/>
                </a:solidFill>
              </a:rPr>
              <a:t>recognised</a:t>
            </a:r>
            <a:r>
              <a:rPr lang="en-US" dirty="0">
                <a:solidFill>
                  <a:srgbClr val="7030A0"/>
                </a:solidFill>
              </a:rPr>
              <a:t> as the leading quantitative professional advisers in financial services, risk management and social protection, contributing to the well‐being of society, and for European institutions to </a:t>
            </a:r>
            <a:r>
              <a:rPr lang="en-US" dirty="0" err="1">
                <a:solidFill>
                  <a:srgbClr val="7030A0"/>
                </a:solidFill>
              </a:rPr>
              <a:t>recognise</a:t>
            </a:r>
            <a:r>
              <a:rPr lang="en-US" dirty="0">
                <a:solidFill>
                  <a:srgbClr val="7030A0"/>
                </a:solidFill>
              </a:rPr>
              <a:t> the valuable role that the AAE plays as a leading source of advice on actuarial and related issues</a:t>
            </a:r>
          </a:p>
          <a:p>
            <a:r>
              <a:rPr lang="en-US" dirty="0"/>
              <a:t>Established in 1978 under the name Groupe </a:t>
            </a:r>
            <a:r>
              <a:rPr lang="en-US" dirty="0" err="1"/>
              <a:t>Consultatif</a:t>
            </a:r>
            <a:r>
              <a:rPr lang="en-US" dirty="0"/>
              <a:t> to represent actuarial associations in Europe</a:t>
            </a:r>
          </a:p>
          <a:p>
            <a:pPr lvl="1"/>
            <a:r>
              <a:rPr lang="en-US" dirty="0"/>
              <a:t>Primary purpose is to provide advice and opinions to European </a:t>
            </a:r>
            <a:r>
              <a:rPr lang="en-US" dirty="0" err="1"/>
              <a:t>organisations</a:t>
            </a:r>
            <a:r>
              <a:rPr lang="en-US" dirty="0"/>
              <a:t> (e.g. Commission, Council of Ministers, European Parliament, EIOPA) on actuarial issues in European legislation</a:t>
            </a:r>
          </a:p>
          <a:p>
            <a:pPr lvl="1"/>
            <a:r>
              <a:rPr lang="en-US" dirty="0"/>
              <a:t>36 member associations in 35 European countries, representing over 24,000 actuaries</a:t>
            </a:r>
          </a:p>
          <a:p>
            <a:pPr lvl="1"/>
            <a:r>
              <a:rPr lang="en-US" dirty="0"/>
              <a:t>AAE advice and comments are totally independent of industry interests</a:t>
            </a:r>
          </a:p>
        </p:txBody>
      </p:sp>
      <p:sp>
        <p:nvSpPr>
          <p:cNvPr id="4" name="Segnaposto numero diapositiva 3"/>
          <p:cNvSpPr>
            <a:spLocks noGrp="1"/>
          </p:cNvSpPr>
          <p:nvPr>
            <p:ph type="sldNum" sz="quarter" idx="12"/>
          </p:nvPr>
        </p:nvSpPr>
        <p:spPr/>
        <p:txBody>
          <a:bodyPr/>
          <a:lstStyle/>
          <a:p>
            <a:fld id="{2BA1292A-03A9-4707-88A2-3F81F831B259}" type="slidenum">
              <a:rPr lang="it-IT" smtClean="0"/>
              <a:t>4</a:t>
            </a:fld>
            <a:endParaRPr lang="it-IT" dirty="0"/>
          </a:p>
        </p:txBody>
      </p:sp>
    </p:spTree>
    <p:extLst>
      <p:ext uri="{BB962C8B-B14F-4D97-AF65-F5344CB8AC3E}">
        <p14:creationId xmlns:p14="http://schemas.microsoft.com/office/powerpoint/2010/main" val="3405749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en-GB" dirty="0">
                <a:latin typeface="Arial" panose="020B0604020202020204" pitchFamily="34" charset="0"/>
                <a:cs typeface="Arial" panose="020B0604020202020204" pitchFamily="34" charset="0"/>
              </a:rPr>
              <a:t>AAE Strategic Objectives</a:t>
            </a:r>
            <a:endParaRPr lang="it-IT" dirty="0"/>
          </a:p>
        </p:txBody>
      </p:sp>
      <p:sp>
        <p:nvSpPr>
          <p:cNvPr id="3" name="Segnaposto contenuto 2"/>
          <p:cNvSpPr>
            <a:spLocks noGrp="1"/>
          </p:cNvSpPr>
          <p:nvPr>
            <p:ph idx="1"/>
          </p:nvPr>
        </p:nvSpPr>
        <p:spPr/>
        <p:txBody>
          <a:bodyPr/>
          <a:lstStyle/>
          <a:p>
            <a:pPr>
              <a:buClr>
                <a:schemeClr val="tx1"/>
              </a:buClr>
            </a:pPr>
            <a:r>
              <a:rPr lang="en-US" b="1" dirty="0">
                <a:solidFill>
                  <a:srgbClr val="7030A0"/>
                </a:solidFill>
              </a:rPr>
              <a:t>Strategic Objective 1: Enhance relations with European institutions</a:t>
            </a:r>
          </a:p>
          <a:p>
            <a:pPr lvl="1">
              <a:buClr>
                <a:schemeClr val="tx1"/>
              </a:buClr>
            </a:pPr>
            <a:r>
              <a:rPr lang="en-US" dirty="0"/>
              <a:t>Establish and maintain relationships with key European institutions, so that the AAE can effectively provide them with high quality professional advice to improve the soundness of decisions from an actuarial perspective</a:t>
            </a:r>
          </a:p>
          <a:p>
            <a:pPr>
              <a:buClr>
                <a:schemeClr val="tx1"/>
              </a:buClr>
            </a:pPr>
            <a:r>
              <a:rPr lang="en-US" b="1" dirty="0">
                <a:solidFill>
                  <a:srgbClr val="7030A0"/>
                </a:solidFill>
              </a:rPr>
              <a:t>Strategic Objective 2: Promote Professionalism</a:t>
            </a:r>
          </a:p>
          <a:p>
            <a:pPr lvl="1">
              <a:buClr>
                <a:schemeClr val="tx1"/>
              </a:buClr>
            </a:pPr>
            <a:r>
              <a:rPr lang="en-US" dirty="0"/>
              <a:t>Promote consistent standards of education and professionalism among actuaries in Europe</a:t>
            </a:r>
          </a:p>
          <a:p>
            <a:pPr>
              <a:buClr>
                <a:schemeClr val="tx1"/>
              </a:buClr>
            </a:pPr>
            <a:r>
              <a:rPr lang="en-US" b="1" dirty="0">
                <a:solidFill>
                  <a:srgbClr val="7030A0"/>
                </a:solidFill>
              </a:rPr>
              <a:t>Strategic Objective 3: Promote a European community of actuaries</a:t>
            </a:r>
          </a:p>
          <a:p>
            <a:pPr lvl="1"/>
            <a:r>
              <a:rPr lang="en-US" dirty="0"/>
              <a:t>Promote a European community of actuaries between AAE member associations, their members and the AAE</a:t>
            </a:r>
          </a:p>
        </p:txBody>
      </p:sp>
      <p:sp>
        <p:nvSpPr>
          <p:cNvPr id="4" name="Segnaposto numero diapositiva 3"/>
          <p:cNvSpPr>
            <a:spLocks noGrp="1"/>
          </p:cNvSpPr>
          <p:nvPr>
            <p:ph type="sldNum" sz="quarter" idx="12"/>
          </p:nvPr>
        </p:nvSpPr>
        <p:spPr/>
        <p:txBody>
          <a:bodyPr/>
          <a:lstStyle/>
          <a:p>
            <a:fld id="{2BA1292A-03A9-4707-88A2-3F81F831B259}" type="slidenum">
              <a:rPr lang="it-IT" smtClean="0"/>
              <a:t>5</a:t>
            </a:fld>
            <a:endParaRPr lang="it-IT" dirty="0"/>
          </a:p>
        </p:txBody>
      </p:sp>
    </p:spTree>
    <p:extLst>
      <p:ext uri="{BB962C8B-B14F-4D97-AF65-F5344CB8AC3E}">
        <p14:creationId xmlns:p14="http://schemas.microsoft.com/office/powerpoint/2010/main" val="1549420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The AAE’s Committees</a:t>
            </a:r>
          </a:p>
        </p:txBody>
      </p:sp>
      <p:sp>
        <p:nvSpPr>
          <p:cNvPr id="3" name="Segnaposto contenuto 2"/>
          <p:cNvSpPr>
            <a:spLocks noGrp="1"/>
          </p:cNvSpPr>
          <p:nvPr>
            <p:ph idx="1"/>
          </p:nvPr>
        </p:nvSpPr>
        <p:spPr/>
        <p:txBody>
          <a:bodyPr/>
          <a:lstStyle/>
          <a:p>
            <a:r>
              <a:rPr lang="en-US" dirty="0"/>
              <a:t>Professionalism Committee</a:t>
            </a:r>
          </a:p>
          <a:p>
            <a:r>
              <a:rPr lang="en-US" dirty="0"/>
              <a:t>Insurance Committee</a:t>
            </a:r>
          </a:p>
          <a:p>
            <a:r>
              <a:rPr lang="en-US" dirty="0"/>
              <a:t>Pensions Committee</a:t>
            </a:r>
          </a:p>
          <a:p>
            <a:r>
              <a:rPr lang="en-US" dirty="0"/>
              <a:t>Risk Management Committee</a:t>
            </a:r>
          </a:p>
          <a:p>
            <a:r>
              <a:rPr lang="en-US" dirty="0"/>
              <a:t>Education Committee</a:t>
            </a:r>
          </a:p>
          <a:p>
            <a:endParaRPr lang="en-US" dirty="0"/>
          </a:p>
          <a:p>
            <a:r>
              <a:rPr lang="en-US" dirty="0"/>
              <a:t>All Committees report to the AAE Board. Member Associations are allowed to send delegates to the General Assembly and representatives to events and to meetings of the AAE’s Committees</a:t>
            </a:r>
          </a:p>
        </p:txBody>
      </p:sp>
      <p:sp>
        <p:nvSpPr>
          <p:cNvPr id="4" name="Segnaposto numero diapositiva 3"/>
          <p:cNvSpPr>
            <a:spLocks noGrp="1"/>
          </p:cNvSpPr>
          <p:nvPr>
            <p:ph type="sldNum" sz="quarter" idx="12"/>
          </p:nvPr>
        </p:nvSpPr>
        <p:spPr/>
        <p:txBody>
          <a:bodyPr/>
          <a:lstStyle/>
          <a:p>
            <a:fld id="{2BA1292A-03A9-4707-88A2-3F81F831B259}" type="slidenum">
              <a:rPr lang="it-IT" smtClean="0"/>
              <a:t>6</a:t>
            </a:fld>
            <a:endParaRPr lang="it-IT" dirty="0"/>
          </a:p>
        </p:txBody>
      </p:sp>
    </p:spTree>
    <p:extLst>
      <p:ext uri="{BB962C8B-B14F-4D97-AF65-F5344CB8AC3E}">
        <p14:creationId xmlns:p14="http://schemas.microsoft.com/office/powerpoint/2010/main" val="1752816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Agenda</a:t>
            </a:r>
          </a:p>
        </p:txBody>
      </p:sp>
      <p:sp>
        <p:nvSpPr>
          <p:cNvPr id="3" name="Segnaposto contenuto 2"/>
          <p:cNvSpPr>
            <a:spLocks noGrp="1"/>
          </p:cNvSpPr>
          <p:nvPr>
            <p:ph idx="1"/>
          </p:nvPr>
        </p:nvSpPr>
        <p:spPr/>
        <p:txBody>
          <a:bodyPr/>
          <a:lstStyle/>
          <a:p>
            <a:endParaRPr lang="en-US" dirty="0"/>
          </a:p>
          <a:p>
            <a:endParaRPr lang="en-US" dirty="0"/>
          </a:p>
          <a:p>
            <a:r>
              <a:rPr lang="en-US" dirty="0">
                <a:solidFill>
                  <a:schemeClr val="bg1">
                    <a:lumMod val="85000"/>
                  </a:schemeClr>
                </a:solidFill>
              </a:rPr>
              <a:t>The Actuarial Association of Europe (‘AAE’)</a:t>
            </a:r>
          </a:p>
          <a:p>
            <a:r>
              <a:rPr lang="en-US" dirty="0"/>
              <a:t>The AAE Risk Management Committee</a:t>
            </a:r>
          </a:p>
          <a:p>
            <a:r>
              <a:rPr lang="en-US" dirty="0">
                <a:solidFill>
                  <a:schemeClr val="bg1">
                    <a:lumMod val="85000"/>
                  </a:schemeClr>
                </a:solidFill>
              </a:rPr>
              <a:t>Examples of RMC current activities</a:t>
            </a:r>
          </a:p>
          <a:p>
            <a:pPr lvl="1"/>
            <a:r>
              <a:rPr lang="en-US" dirty="0">
                <a:solidFill>
                  <a:schemeClr val="bg1">
                    <a:lumMod val="85000"/>
                  </a:schemeClr>
                </a:solidFill>
              </a:rPr>
              <a:t>Promoting Actuaries in Risk Management</a:t>
            </a:r>
          </a:p>
          <a:p>
            <a:pPr lvl="1"/>
            <a:r>
              <a:rPr lang="en-US" dirty="0">
                <a:solidFill>
                  <a:schemeClr val="bg1">
                    <a:lumMod val="85000"/>
                  </a:schemeClr>
                </a:solidFill>
              </a:rPr>
              <a:t>Chief Risk Officer / Risk Management Function Holder Round Table</a:t>
            </a:r>
          </a:p>
          <a:p>
            <a:pPr lvl="1"/>
            <a:r>
              <a:rPr lang="en-US" dirty="0">
                <a:solidFill>
                  <a:schemeClr val="bg1">
                    <a:lumMod val="85000"/>
                  </a:schemeClr>
                </a:solidFill>
              </a:rPr>
              <a:t>Actuaries and Operational Risk Management</a:t>
            </a:r>
          </a:p>
        </p:txBody>
      </p:sp>
      <p:sp>
        <p:nvSpPr>
          <p:cNvPr id="4" name="Segnaposto numero diapositiva 3"/>
          <p:cNvSpPr>
            <a:spLocks noGrp="1"/>
          </p:cNvSpPr>
          <p:nvPr>
            <p:ph type="sldNum" sz="quarter" idx="12"/>
          </p:nvPr>
        </p:nvSpPr>
        <p:spPr/>
        <p:txBody>
          <a:bodyPr/>
          <a:lstStyle/>
          <a:p>
            <a:fld id="{2BA1292A-03A9-4707-88A2-3F81F831B259}" type="slidenum">
              <a:rPr lang="it-IT" smtClean="0"/>
              <a:t>7</a:t>
            </a:fld>
            <a:endParaRPr lang="it-IT" dirty="0"/>
          </a:p>
        </p:txBody>
      </p:sp>
    </p:spTree>
    <p:extLst>
      <p:ext uri="{BB962C8B-B14F-4D97-AF65-F5344CB8AC3E}">
        <p14:creationId xmlns:p14="http://schemas.microsoft.com/office/powerpoint/2010/main" val="3882620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The AAE Risk Management Committee</a:t>
            </a:r>
          </a:p>
        </p:txBody>
      </p:sp>
      <p:sp>
        <p:nvSpPr>
          <p:cNvPr id="3" name="Segnaposto contenuto 2"/>
          <p:cNvSpPr>
            <a:spLocks noGrp="1"/>
          </p:cNvSpPr>
          <p:nvPr>
            <p:ph idx="1"/>
          </p:nvPr>
        </p:nvSpPr>
        <p:spPr/>
        <p:txBody>
          <a:bodyPr>
            <a:normAutofit/>
          </a:bodyPr>
          <a:lstStyle/>
          <a:p>
            <a:r>
              <a:rPr lang="en-US" dirty="0"/>
              <a:t>Meets in person every six months (along with and sometimes in joint session with other AAE Committees), and sometimes also by conference call</a:t>
            </a:r>
          </a:p>
          <a:p>
            <a:r>
              <a:rPr lang="en-US" dirty="0"/>
              <a:t>Supports other AAE Committees and Working Groups</a:t>
            </a:r>
          </a:p>
          <a:p>
            <a:pPr lvl="1"/>
            <a:r>
              <a:rPr lang="en-US" dirty="0"/>
              <a:t>Including the AAE’s Solvency II Working Group which is currently very focused on the planned 2020 Review of Solvency II</a:t>
            </a:r>
          </a:p>
          <a:p>
            <a:r>
              <a:rPr lang="en-US" dirty="0"/>
              <a:t>Many different workstreams covering many topics, many likely to overlap with AFIR ERM areas of interest</a:t>
            </a:r>
          </a:p>
          <a:p>
            <a:pPr lvl="1"/>
            <a:r>
              <a:rPr lang="en-US" dirty="0"/>
              <a:t>All align in some way with AAE’s overall objective</a:t>
            </a:r>
          </a:p>
          <a:p>
            <a:pPr lvl="1"/>
            <a:r>
              <a:rPr lang="en-US" dirty="0"/>
              <a:t>Pace of progress depends on volunteer engagement</a:t>
            </a:r>
          </a:p>
          <a:p>
            <a:pPr lvl="1">
              <a:buClr>
                <a:schemeClr val="tx1"/>
              </a:buClr>
            </a:pPr>
            <a:r>
              <a:rPr lang="en-US" b="1" dirty="0">
                <a:solidFill>
                  <a:srgbClr val="7030A0"/>
                </a:solidFill>
              </a:rPr>
              <a:t>I would like to thank very much all the volunteers who contribute their valuable time to the work of the AAE RMC</a:t>
            </a:r>
          </a:p>
        </p:txBody>
      </p:sp>
      <p:sp>
        <p:nvSpPr>
          <p:cNvPr id="4" name="Segnaposto numero diapositiva 3"/>
          <p:cNvSpPr>
            <a:spLocks noGrp="1"/>
          </p:cNvSpPr>
          <p:nvPr>
            <p:ph type="sldNum" sz="quarter" idx="12"/>
          </p:nvPr>
        </p:nvSpPr>
        <p:spPr/>
        <p:txBody>
          <a:bodyPr/>
          <a:lstStyle/>
          <a:p>
            <a:fld id="{2BA1292A-03A9-4707-88A2-3F81F831B259}" type="slidenum">
              <a:rPr lang="it-IT" smtClean="0"/>
              <a:t>8</a:t>
            </a:fld>
            <a:endParaRPr lang="it-IT" dirty="0"/>
          </a:p>
        </p:txBody>
      </p:sp>
    </p:spTree>
    <p:extLst>
      <p:ext uri="{BB962C8B-B14F-4D97-AF65-F5344CB8AC3E}">
        <p14:creationId xmlns:p14="http://schemas.microsoft.com/office/powerpoint/2010/main" val="3803586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Engages in a wide range of activities</a:t>
            </a:r>
          </a:p>
        </p:txBody>
      </p:sp>
      <p:sp>
        <p:nvSpPr>
          <p:cNvPr id="4" name="Segnaposto numero diapositiva 3"/>
          <p:cNvSpPr>
            <a:spLocks noGrp="1"/>
          </p:cNvSpPr>
          <p:nvPr>
            <p:ph type="sldNum" sz="quarter" idx="12"/>
          </p:nvPr>
        </p:nvSpPr>
        <p:spPr/>
        <p:txBody>
          <a:bodyPr/>
          <a:lstStyle/>
          <a:p>
            <a:fld id="{2BA1292A-03A9-4707-88A2-3F81F831B259}" type="slidenum">
              <a:rPr lang="it-IT" smtClean="0"/>
              <a:t>9</a:t>
            </a:fld>
            <a:endParaRPr lang="it-IT" dirty="0"/>
          </a:p>
        </p:txBody>
      </p:sp>
      <p:graphicFrame>
        <p:nvGraphicFramePr>
          <p:cNvPr id="7" name="Table 6">
            <a:extLst>
              <a:ext uri="{FF2B5EF4-FFF2-40B4-BE49-F238E27FC236}">
                <a16:creationId xmlns:a16="http://schemas.microsoft.com/office/drawing/2014/main" id="{7A661FFE-26F3-4936-8846-F81C98296F6B}"/>
              </a:ext>
            </a:extLst>
          </p:cNvPr>
          <p:cNvGraphicFramePr>
            <a:graphicFrameLocks noGrp="1"/>
          </p:cNvGraphicFramePr>
          <p:nvPr>
            <p:extLst>
              <p:ext uri="{D42A27DB-BD31-4B8C-83A1-F6EECF244321}">
                <p14:modId xmlns:p14="http://schemas.microsoft.com/office/powerpoint/2010/main" val="1365412849"/>
              </p:ext>
            </p:extLst>
          </p:nvPr>
        </p:nvGraphicFramePr>
        <p:xfrm>
          <a:off x="691686" y="983136"/>
          <a:ext cx="10800597" cy="4404360"/>
        </p:xfrm>
        <a:graphic>
          <a:graphicData uri="http://schemas.openxmlformats.org/drawingml/2006/table">
            <a:tbl>
              <a:tblPr firstRow="1" bandRow="1">
                <a:tableStyleId>{5C22544A-7EE6-4342-B048-85BDC9FD1C3A}</a:tableStyleId>
              </a:tblPr>
              <a:tblGrid>
                <a:gridCol w="3600199">
                  <a:extLst>
                    <a:ext uri="{9D8B030D-6E8A-4147-A177-3AD203B41FA5}">
                      <a16:colId xmlns:a16="http://schemas.microsoft.com/office/drawing/2014/main" val="4130019187"/>
                    </a:ext>
                  </a:extLst>
                </a:gridCol>
                <a:gridCol w="3600199">
                  <a:extLst>
                    <a:ext uri="{9D8B030D-6E8A-4147-A177-3AD203B41FA5}">
                      <a16:colId xmlns:a16="http://schemas.microsoft.com/office/drawing/2014/main" val="975935293"/>
                    </a:ext>
                  </a:extLst>
                </a:gridCol>
                <a:gridCol w="3600199">
                  <a:extLst>
                    <a:ext uri="{9D8B030D-6E8A-4147-A177-3AD203B41FA5}">
                      <a16:colId xmlns:a16="http://schemas.microsoft.com/office/drawing/2014/main" val="122065108"/>
                    </a:ext>
                  </a:extLst>
                </a:gridCol>
              </a:tblGrid>
              <a:tr h="370840">
                <a:tc gridSpan="3">
                  <a:txBody>
                    <a:bodyPr/>
                    <a:lstStyle/>
                    <a:p>
                      <a:pPr algn="ctr"/>
                      <a:r>
                        <a:rPr lang="en-GB" sz="2400" dirty="0">
                          <a:solidFill>
                            <a:srgbClr val="7030A0"/>
                          </a:solidFill>
                        </a:rPr>
                        <a:t>Current and Recent Past Topics on Workplan include</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4236338"/>
                  </a:ext>
                </a:extLst>
              </a:tr>
              <a:tr h="370840">
                <a:tc>
                  <a:txBody>
                    <a:bodyPr/>
                    <a:lstStyle/>
                    <a:p>
                      <a:r>
                        <a:rPr lang="en-GB" dirty="0"/>
                        <a:t>2020 Review of Solvency 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Reaching out to other European risk management organisations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Promoting actuaries in risk management</a:t>
                      </a:r>
                    </a:p>
                  </a:txBody>
                  <a:tcPr/>
                </a:tc>
                <a:extLst>
                  <a:ext uri="{0D108BD9-81ED-4DB2-BD59-A6C34878D82A}">
                    <a16:rowId xmlns:a16="http://schemas.microsoft.com/office/drawing/2014/main" val="14073654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Promoting consistency amongst European RM actuaries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Adding value through ORSA / ORSA support material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Actuarial Chief Risk Officer / Risk Management Function Holder Round Table</a:t>
                      </a:r>
                    </a:p>
                  </a:txBody>
                  <a:tcPr/>
                </a:tc>
                <a:extLst>
                  <a:ext uri="{0D108BD9-81ED-4DB2-BD59-A6C34878D82A}">
                    <a16:rowId xmlns:a16="http://schemas.microsoft.com/office/drawing/2014/main" val="42486387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EAN on ESAP 3 (ORSA)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Risk management article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Actuaries and operational risk</a:t>
                      </a:r>
                    </a:p>
                  </a:txBody>
                  <a:tcPr/>
                </a:tc>
                <a:extLst>
                  <a:ext uri="{0D108BD9-81ED-4DB2-BD59-A6C34878D82A}">
                    <a16:rowId xmlns:a16="http://schemas.microsoft.com/office/drawing/2014/main" val="22519800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Solvency II Risk margin</a:t>
                      </a:r>
                    </a:p>
                  </a:txBody>
                  <a:tcPr/>
                </a:tc>
                <a:tc>
                  <a:txBody>
                    <a:bodyPr/>
                    <a:lstStyle/>
                    <a:p>
                      <a:r>
                        <a:rPr lang="en-GB" dirty="0"/>
                        <a:t>Reputational and conduct risk</a:t>
                      </a:r>
                    </a:p>
                  </a:txBody>
                  <a:tcPr/>
                </a:tc>
                <a:tc>
                  <a:txBody>
                    <a:bodyPr/>
                    <a:lstStyle/>
                    <a:p>
                      <a:r>
                        <a:rPr lang="en-GB" dirty="0"/>
                        <a:t>Remuneration policy</a:t>
                      </a:r>
                    </a:p>
                  </a:txBody>
                  <a:tcPr/>
                </a:tc>
                <a:extLst>
                  <a:ext uri="{0D108BD9-81ED-4DB2-BD59-A6C34878D82A}">
                    <a16:rowId xmlns:a16="http://schemas.microsoft.com/office/drawing/2014/main" val="18592398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IFRS 17 (including risk adjustment)</a:t>
                      </a:r>
                    </a:p>
                  </a:txBody>
                  <a:tcPr/>
                </a:tc>
                <a:tc>
                  <a:txBody>
                    <a:bodyPr/>
                    <a:lstStyle/>
                    <a:p>
                      <a:r>
                        <a:rPr lang="en-GB" dirty="0"/>
                        <a:t>Calibration of ESGs</a:t>
                      </a:r>
                    </a:p>
                  </a:txBody>
                  <a:tcPr/>
                </a:tc>
                <a:tc>
                  <a:txBody>
                    <a:bodyPr/>
                    <a:lstStyle/>
                    <a:p>
                      <a:r>
                        <a:rPr lang="en-GB" dirty="0"/>
                        <a:t>World beyond finance and insurance risks</a:t>
                      </a:r>
                    </a:p>
                  </a:txBody>
                  <a:tcPr/>
                </a:tc>
                <a:extLst>
                  <a:ext uri="{0D108BD9-81ED-4DB2-BD59-A6C34878D82A}">
                    <a16:rowId xmlns:a16="http://schemas.microsoft.com/office/drawing/2014/main" val="3893367294"/>
                  </a:ext>
                </a:extLst>
              </a:tr>
              <a:tr h="370840">
                <a:tc>
                  <a:txBody>
                    <a:bodyPr/>
                    <a:lstStyle/>
                    <a:p>
                      <a:r>
                        <a:rPr lang="en-GB" dirty="0"/>
                        <a:t>Systemic risk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Pension fund (IORP) risk management disciplines</a:t>
                      </a:r>
                    </a:p>
                  </a:txBody>
                  <a:tcPr/>
                </a:tc>
                <a:tc>
                  <a:txBody>
                    <a:bodyPr/>
                    <a:lstStyle/>
                    <a:p>
                      <a:r>
                        <a:rPr lang="en-GB" dirty="0"/>
                        <a:t>Sustainable finance</a:t>
                      </a:r>
                    </a:p>
                  </a:txBody>
                  <a:tcPr/>
                </a:tc>
                <a:extLst>
                  <a:ext uri="{0D108BD9-81ED-4DB2-BD59-A6C34878D82A}">
                    <a16:rowId xmlns:a16="http://schemas.microsoft.com/office/drawing/2014/main" val="15931713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IFRS 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Model risk</a:t>
                      </a:r>
                    </a:p>
                  </a:txBody>
                  <a:tcPr/>
                </a:tc>
                <a:tc>
                  <a:txBody>
                    <a:bodyPr/>
                    <a:lstStyle/>
                    <a:p>
                      <a:r>
                        <a:rPr lang="en-GB" dirty="0"/>
                        <a:t>Failures and near failures of insurers</a:t>
                      </a:r>
                    </a:p>
                  </a:txBody>
                  <a:tcPr/>
                </a:tc>
                <a:extLst>
                  <a:ext uri="{0D108BD9-81ED-4DB2-BD59-A6C34878D82A}">
                    <a16:rowId xmlns:a16="http://schemas.microsoft.com/office/drawing/2014/main" val="3055735520"/>
                  </a:ext>
                </a:extLst>
              </a:tr>
            </a:tbl>
          </a:graphicData>
        </a:graphic>
      </p:graphicFrame>
    </p:spTree>
    <p:extLst>
      <p:ext uri="{BB962C8B-B14F-4D97-AF65-F5344CB8AC3E}">
        <p14:creationId xmlns:p14="http://schemas.microsoft.com/office/powerpoint/2010/main" val="4127164220"/>
      </p:ext>
    </p:extLst>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1258</Words>
  <Application>Microsoft Office PowerPoint</Application>
  <PresentationFormat>Widescreen</PresentationFormat>
  <Paragraphs>187</Paragraphs>
  <Slides>18</Slides>
  <Notes>18</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18</vt:i4>
      </vt:variant>
    </vt:vector>
  </HeadingPairs>
  <TitlesOfParts>
    <vt:vector size="25" baseType="lpstr">
      <vt:lpstr>Arial</vt:lpstr>
      <vt:lpstr>Arial</vt:lpstr>
      <vt:lpstr>Calibri</vt:lpstr>
      <vt:lpstr>Calibri Light</vt:lpstr>
      <vt:lpstr>Georgia</vt:lpstr>
      <vt:lpstr>Times New Roman</vt:lpstr>
      <vt:lpstr>Tema di Office</vt:lpstr>
      <vt:lpstr>The Actuarial Association of Europe and its Risk Management Committee</vt:lpstr>
      <vt:lpstr>Agenda</vt:lpstr>
      <vt:lpstr>Agenda</vt:lpstr>
      <vt:lpstr>About the AAE</vt:lpstr>
      <vt:lpstr>AAE Strategic Objectives</vt:lpstr>
      <vt:lpstr>The AAE’s Committees</vt:lpstr>
      <vt:lpstr>Agenda</vt:lpstr>
      <vt:lpstr>The AAE Risk Management Committee</vt:lpstr>
      <vt:lpstr>Engages in a wide range of activities</vt:lpstr>
      <vt:lpstr>Agenda</vt:lpstr>
      <vt:lpstr>Promoting Actuaries in Risk Management</vt:lpstr>
      <vt:lpstr>Proposed Position Paper: Promoting Actuaries in Risk Management (1)</vt:lpstr>
      <vt:lpstr>Proposed Position Paper: Promoting Actuaries in Risk Management (2)</vt:lpstr>
      <vt:lpstr>CRO / RMFH Round Table</vt:lpstr>
      <vt:lpstr>Actuaries and Operational Risk Management</vt:lpstr>
      <vt:lpstr>Main roles of an operational risk manager</vt:lpstr>
      <vt:lpstr>E.g. Coping with limited data</vt:lpstr>
      <vt:lpstr>Summary</vt:lpstr>
    </vt:vector>
  </TitlesOfParts>
  <Company>GBS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Alfieri Cristina</dc:creator>
  <cp:keywords>Public</cp:keywords>
  <cp:lastModifiedBy>Giampaolo Crenca</cp:lastModifiedBy>
  <cp:revision>44</cp:revision>
  <cp:lastPrinted>2019-04-23T18:23:34Z</cp:lastPrinted>
  <dcterms:created xsi:type="dcterms:W3CDTF">2018-10-12T10:26:33Z</dcterms:created>
  <dcterms:modified xsi:type="dcterms:W3CDTF">2019-05-04T13:15:16Z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27429932-283b-412a-8fe8-e7d3608de0d5</vt:lpwstr>
  </property>
  <property fmtid="{D5CDD505-2E9C-101B-9397-08002B2CF9AE}" pid="3" name="Classification">
    <vt:lpwstr>Public</vt:lpwstr>
  </property>
</Properties>
</file>