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79" r:id="rId3"/>
    <p:sldId id="257" r:id="rId4"/>
    <p:sldId id="283" r:id="rId5"/>
    <p:sldId id="302" r:id="rId6"/>
    <p:sldId id="300" r:id="rId7"/>
    <p:sldId id="301" r:id="rId8"/>
    <p:sldId id="308" r:id="rId9"/>
    <p:sldId id="282" r:id="rId10"/>
    <p:sldId id="285" r:id="rId11"/>
    <p:sldId id="297" r:id="rId12"/>
    <p:sldId id="264" r:id="rId13"/>
    <p:sldId id="303" r:id="rId14"/>
    <p:sldId id="298" r:id="rId15"/>
    <p:sldId id="292" r:id="rId16"/>
    <p:sldId id="309" r:id="rId17"/>
    <p:sldId id="305" r:id="rId18"/>
    <p:sldId id="295" r:id="rId19"/>
    <p:sldId id="306" r:id="rId20"/>
    <p:sldId id="307" r:id="rId21"/>
  </p:sldIdLst>
  <p:sldSz cx="9144000" cy="6858000" type="screen4x3"/>
  <p:notesSz cx="6669088" cy="97536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7A7"/>
    <a:srgbClr val="F6F69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8768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7607" y="0"/>
            <a:ext cx="2889938" cy="487680"/>
          </a:xfrm>
          <a:prstGeom prst="rect">
            <a:avLst/>
          </a:prstGeom>
        </p:spPr>
        <p:txBody>
          <a:bodyPr vert="horz" lIns="91440" tIns="45720" rIns="91440" bIns="45720" rtlCol="0"/>
          <a:lstStyle>
            <a:lvl1pPr algn="r">
              <a:defRPr sz="1200"/>
            </a:lvl1pPr>
          </a:lstStyle>
          <a:p>
            <a:fld id="{7C53EF44-9077-4F22-B9C0-12461522F505}" type="datetimeFigureOut">
              <a:rPr lang="it-IT" smtClean="0"/>
              <a:pPr/>
              <a:t>24/11/2011</a:t>
            </a:fld>
            <a:endParaRPr lang="it-IT"/>
          </a:p>
        </p:txBody>
      </p:sp>
      <p:sp>
        <p:nvSpPr>
          <p:cNvPr id="4" name="Segnaposto immagine diapositiva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909" y="4632960"/>
            <a:ext cx="5335270" cy="438912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264227"/>
            <a:ext cx="2889938" cy="48768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7607" y="9264227"/>
            <a:ext cx="2889938" cy="487680"/>
          </a:xfrm>
          <a:prstGeom prst="rect">
            <a:avLst/>
          </a:prstGeom>
        </p:spPr>
        <p:txBody>
          <a:bodyPr vert="horz" lIns="91440" tIns="45720" rIns="91440" bIns="45720" rtlCol="0" anchor="b"/>
          <a:lstStyle>
            <a:lvl1pPr algn="r">
              <a:defRPr sz="1200"/>
            </a:lvl1pPr>
          </a:lstStyle>
          <a:p>
            <a:fld id="{E6E409D0-6E60-428A-B32E-0F04C84B515E}" type="slidenum">
              <a:rPr lang="it-IT" smtClean="0"/>
              <a:pPr/>
              <a:t>‹N›</a:t>
            </a:fld>
            <a:endParaRPr lang="it-IT"/>
          </a:p>
        </p:txBody>
      </p:sp>
    </p:spTree>
    <p:extLst>
      <p:ext uri="{BB962C8B-B14F-4D97-AF65-F5344CB8AC3E}">
        <p14:creationId xmlns:p14="http://schemas.microsoft.com/office/powerpoint/2010/main" xmlns="" val="42902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7AA9DF6-7103-4D78-94F1-189F5800211E}" type="datetime1">
              <a:rPr lang="it-IT" smtClean="0"/>
              <a:pPr/>
              <a:t>24/11/2011</a:t>
            </a:fld>
            <a:endParaRPr lang="it-IT"/>
          </a:p>
        </p:txBody>
      </p:sp>
      <p:sp>
        <p:nvSpPr>
          <p:cNvPr id="5" name="Segnaposto piè di pagina 4"/>
          <p:cNvSpPr>
            <a:spLocks noGrp="1"/>
          </p:cNvSpPr>
          <p:nvPr>
            <p:ph type="ftr" sz="quarter" idx="11"/>
          </p:nvPr>
        </p:nvSpPr>
        <p:spPr/>
        <p:txBody>
          <a:bodyPr/>
          <a:lstStyle/>
          <a:p>
            <a:r>
              <a:rPr lang="it-IT" smtClean="0"/>
              <a:t>Servizio Vigilanza I - Sezione Attuariato</a:t>
            </a:r>
            <a:endParaRPr lang="it-IT" dirty="0"/>
          </a:p>
        </p:txBody>
      </p:sp>
      <p:sp>
        <p:nvSpPr>
          <p:cNvPr id="6" name="Segnaposto numero diapositiva 5"/>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314821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399CA3B-312E-44F3-8642-DA8D5EE9D9F3}" type="datetime1">
              <a:rPr lang="it-IT" smtClean="0"/>
              <a:pPr/>
              <a:t>24/11/2011</a:t>
            </a:fld>
            <a:endParaRPr lang="it-IT"/>
          </a:p>
        </p:txBody>
      </p:sp>
      <p:sp>
        <p:nvSpPr>
          <p:cNvPr id="5" name="Segnaposto piè di pagina 4"/>
          <p:cNvSpPr>
            <a:spLocks noGrp="1"/>
          </p:cNvSpPr>
          <p:nvPr>
            <p:ph type="ftr" sz="quarter" idx="11"/>
          </p:nvPr>
        </p:nvSpPr>
        <p:spPr/>
        <p:txBody>
          <a:bodyPr/>
          <a:lstStyle/>
          <a:p>
            <a:r>
              <a:rPr lang="it-IT" smtClean="0"/>
              <a:t>Servizio Vigilanza I - Sezione Attuariato</a:t>
            </a:r>
            <a:endParaRPr lang="it-IT"/>
          </a:p>
        </p:txBody>
      </p:sp>
      <p:sp>
        <p:nvSpPr>
          <p:cNvPr id="6" name="Segnaposto numero diapositiva 5"/>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147853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1A692A2-0099-4015-83EB-8025143B14D7}" type="datetime1">
              <a:rPr lang="it-IT" smtClean="0"/>
              <a:pPr/>
              <a:t>24/11/2011</a:t>
            </a:fld>
            <a:endParaRPr lang="it-IT"/>
          </a:p>
        </p:txBody>
      </p:sp>
      <p:sp>
        <p:nvSpPr>
          <p:cNvPr id="5" name="Segnaposto piè di pagina 4"/>
          <p:cNvSpPr>
            <a:spLocks noGrp="1"/>
          </p:cNvSpPr>
          <p:nvPr>
            <p:ph type="ftr" sz="quarter" idx="11"/>
          </p:nvPr>
        </p:nvSpPr>
        <p:spPr/>
        <p:txBody>
          <a:bodyPr/>
          <a:lstStyle/>
          <a:p>
            <a:r>
              <a:rPr lang="it-IT" smtClean="0"/>
              <a:t>Servizio Vigilanza I - Sezione Attuariato</a:t>
            </a:r>
            <a:endParaRPr lang="it-IT"/>
          </a:p>
        </p:txBody>
      </p:sp>
      <p:sp>
        <p:nvSpPr>
          <p:cNvPr id="6" name="Segnaposto numero diapositiva 5"/>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903100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3CBDFD-888C-4ECF-A690-898F52DEFB94}" type="datetime1">
              <a:rPr lang="it-IT" smtClean="0"/>
              <a:pPr/>
              <a:t>24/11/2011</a:t>
            </a:fld>
            <a:endParaRPr lang="it-IT"/>
          </a:p>
        </p:txBody>
      </p:sp>
      <p:sp>
        <p:nvSpPr>
          <p:cNvPr id="5" name="Segnaposto piè di pagina 4"/>
          <p:cNvSpPr>
            <a:spLocks noGrp="1"/>
          </p:cNvSpPr>
          <p:nvPr>
            <p:ph type="ftr" sz="quarter" idx="11"/>
          </p:nvPr>
        </p:nvSpPr>
        <p:spPr/>
        <p:txBody>
          <a:bodyPr/>
          <a:lstStyle/>
          <a:p>
            <a:r>
              <a:rPr lang="it-IT" smtClean="0"/>
              <a:t>Servizio Vigilanza I - Sezione Attuariato</a:t>
            </a:r>
            <a:endParaRPr lang="it-IT"/>
          </a:p>
        </p:txBody>
      </p:sp>
      <p:sp>
        <p:nvSpPr>
          <p:cNvPr id="6" name="Segnaposto numero diapositiva 5"/>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3132465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618B4C4-E3BE-4F7C-B9F7-B05DC06F6AA9}" type="datetime1">
              <a:rPr lang="it-IT" smtClean="0"/>
              <a:pPr/>
              <a:t>24/11/2011</a:t>
            </a:fld>
            <a:endParaRPr lang="it-IT"/>
          </a:p>
        </p:txBody>
      </p:sp>
      <p:sp>
        <p:nvSpPr>
          <p:cNvPr id="5" name="Segnaposto piè di pagina 4"/>
          <p:cNvSpPr>
            <a:spLocks noGrp="1"/>
          </p:cNvSpPr>
          <p:nvPr>
            <p:ph type="ftr" sz="quarter" idx="11"/>
          </p:nvPr>
        </p:nvSpPr>
        <p:spPr/>
        <p:txBody>
          <a:bodyPr/>
          <a:lstStyle/>
          <a:p>
            <a:r>
              <a:rPr lang="it-IT" smtClean="0"/>
              <a:t>Servizio Vigilanza I - Sezione Attuariato</a:t>
            </a:r>
            <a:endParaRPr lang="it-IT"/>
          </a:p>
        </p:txBody>
      </p:sp>
      <p:sp>
        <p:nvSpPr>
          <p:cNvPr id="6" name="Segnaposto numero diapositiva 5"/>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93146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CD49B86-60CB-43BD-9887-11C488F6808D}" type="datetime1">
              <a:rPr lang="it-IT" smtClean="0"/>
              <a:pPr/>
              <a:t>24/11/2011</a:t>
            </a:fld>
            <a:endParaRPr lang="it-IT"/>
          </a:p>
        </p:txBody>
      </p:sp>
      <p:sp>
        <p:nvSpPr>
          <p:cNvPr id="6" name="Segnaposto piè di pagina 5"/>
          <p:cNvSpPr>
            <a:spLocks noGrp="1"/>
          </p:cNvSpPr>
          <p:nvPr>
            <p:ph type="ftr" sz="quarter" idx="11"/>
          </p:nvPr>
        </p:nvSpPr>
        <p:spPr/>
        <p:txBody>
          <a:bodyPr/>
          <a:lstStyle/>
          <a:p>
            <a:r>
              <a:rPr lang="it-IT" smtClean="0"/>
              <a:t>Servizio Vigilanza I - Sezione Attuariato</a:t>
            </a:r>
            <a:endParaRPr lang="it-IT"/>
          </a:p>
        </p:txBody>
      </p:sp>
      <p:sp>
        <p:nvSpPr>
          <p:cNvPr id="7" name="Segnaposto numero diapositiva 6"/>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1062302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A444B22-351A-4CC2-BF90-69EBC3CA4807}" type="datetime1">
              <a:rPr lang="it-IT" smtClean="0"/>
              <a:pPr/>
              <a:t>24/11/2011</a:t>
            </a:fld>
            <a:endParaRPr lang="it-IT"/>
          </a:p>
        </p:txBody>
      </p:sp>
      <p:sp>
        <p:nvSpPr>
          <p:cNvPr id="8" name="Segnaposto piè di pagina 7"/>
          <p:cNvSpPr>
            <a:spLocks noGrp="1"/>
          </p:cNvSpPr>
          <p:nvPr>
            <p:ph type="ftr" sz="quarter" idx="11"/>
          </p:nvPr>
        </p:nvSpPr>
        <p:spPr/>
        <p:txBody>
          <a:bodyPr/>
          <a:lstStyle/>
          <a:p>
            <a:r>
              <a:rPr lang="it-IT" smtClean="0"/>
              <a:t>Servizio Vigilanza I - Sezione Attuariato</a:t>
            </a:r>
            <a:endParaRPr lang="it-IT"/>
          </a:p>
        </p:txBody>
      </p:sp>
      <p:sp>
        <p:nvSpPr>
          <p:cNvPr id="9" name="Segnaposto numero diapositiva 8"/>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1695723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ADA45A2-2EF4-4B73-A519-964A3A660F93}" type="datetime1">
              <a:rPr lang="it-IT" smtClean="0"/>
              <a:pPr/>
              <a:t>24/11/2011</a:t>
            </a:fld>
            <a:endParaRPr lang="it-IT"/>
          </a:p>
        </p:txBody>
      </p:sp>
      <p:sp>
        <p:nvSpPr>
          <p:cNvPr id="4" name="Segnaposto piè di pagina 3"/>
          <p:cNvSpPr>
            <a:spLocks noGrp="1"/>
          </p:cNvSpPr>
          <p:nvPr>
            <p:ph type="ftr" sz="quarter" idx="11"/>
          </p:nvPr>
        </p:nvSpPr>
        <p:spPr/>
        <p:txBody>
          <a:bodyPr/>
          <a:lstStyle/>
          <a:p>
            <a:r>
              <a:rPr lang="it-IT" smtClean="0"/>
              <a:t>Servizio Vigilanza I - Sezione Attuariato</a:t>
            </a:r>
            <a:endParaRPr lang="it-IT"/>
          </a:p>
        </p:txBody>
      </p:sp>
      <p:sp>
        <p:nvSpPr>
          <p:cNvPr id="5" name="Segnaposto numero diapositiva 4"/>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2841955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5CE04D0-7BCA-4B6F-9B2E-E3D9BD03B572}" type="datetime1">
              <a:rPr lang="it-IT" smtClean="0"/>
              <a:pPr/>
              <a:t>24/11/2011</a:t>
            </a:fld>
            <a:endParaRPr lang="it-IT"/>
          </a:p>
        </p:txBody>
      </p:sp>
      <p:sp>
        <p:nvSpPr>
          <p:cNvPr id="3" name="Segnaposto piè di pagina 2"/>
          <p:cNvSpPr>
            <a:spLocks noGrp="1"/>
          </p:cNvSpPr>
          <p:nvPr>
            <p:ph type="ftr" sz="quarter" idx="11"/>
          </p:nvPr>
        </p:nvSpPr>
        <p:spPr/>
        <p:txBody>
          <a:bodyPr/>
          <a:lstStyle/>
          <a:p>
            <a:r>
              <a:rPr lang="it-IT" smtClean="0"/>
              <a:t>Servizio Vigilanza I - Sezione Attuariato</a:t>
            </a:r>
            <a:endParaRPr lang="it-IT"/>
          </a:p>
        </p:txBody>
      </p:sp>
      <p:sp>
        <p:nvSpPr>
          <p:cNvPr id="4" name="Segnaposto numero diapositiva 3"/>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35884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AA412A0-CC53-40A8-BBB7-55A36B142441}" type="datetime1">
              <a:rPr lang="it-IT" smtClean="0"/>
              <a:pPr/>
              <a:t>24/11/2011</a:t>
            </a:fld>
            <a:endParaRPr lang="it-IT"/>
          </a:p>
        </p:txBody>
      </p:sp>
      <p:sp>
        <p:nvSpPr>
          <p:cNvPr id="6" name="Segnaposto piè di pagina 5"/>
          <p:cNvSpPr>
            <a:spLocks noGrp="1"/>
          </p:cNvSpPr>
          <p:nvPr>
            <p:ph type="ftr" sz="quarter" idx="11"/>
          </p:nvPr>
        </p:nvSpPr>
        <p:spPr/>
        <p:txBody>
          <a:bodyPr/>
          <a:lstStyle/>
          <a:p>
            <a:r>
              <a:rPr lang="it-IT" smtClean="0"/>
              <a:t>Servizio Vigilanza I - Sezione Attuariato</a:t>
            </a:r>
            <a:endParaRPr lang="it-IT"/>
          </a:p>
        </p:txBody>
      </p:sp>
      <p:sp>
        <p:nvSpPr>
          <p:cNvPr id="7" name="Segnaposto numero diapositiva 6"/>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3870686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22B9D85-290C-4AC1-AD66-CD951058083B}" type="datetime1">
              <a:rPr lang="it-IT" smtClean="0"/>
              <a:pPr/>
              <a:t>24/11/2011</a:t>
            </a:fld>
            <a:endParaRPr lang="it-IT"/>
          </a:p>
        </p:txBody>
      </p:sp>
      <p:sp>
        <p:nvSpPr>
          <p:cNvPr id="6" name="Segnaposto piè di pagina 5"/>
          <p:cNvSpPr>
            <a:spLocks noGrp="1"/>
          </p:cNvSpPr>
          <p:nvPr>
            <p:ph type="ftr" sz="quarter" idx="11"/>
          </p:nvPr>
        </p:nvSpPr>
        <p:spPr/>
        <p:txBody>
          <a:bodyPr/>
          <a:lstStyle/>
          <a:p>
            <a:r>
              <a:rPr lang="it-IT" smtClean="0"/>
              <a:t>Servizio Vigilanza I - Sezione Attuariato</a:t>
            </a:r>
            <a:endParaRPr lang="it-IT"/>
          </a:p>
        </p:txBody>
      </p:sp>
      <p:sp>
        <p:nvSpPr>
          <p:cNvPr id="7" name="Segnaposto numero diapositiva 6"/>
          <p:cNvSpPr>
            <a:spLocks noGrp="1"/>
          </p:cNvSpPr>
          <p:nvPr>
            <p:ph type="sldNum" sz="quarter" idx="12"/>
          </p:nvPr>
        </p:nvSpPr>
        <p:spPr/>
        <p:txBody>
          <a:body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4056782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B255B-2507-4CBB-B8E8-C384C7A8DC07}" type="datetime1">
              <a:rPr lang="it-IT" smtClean="0"/>
              <a:pPr/>
              <a:t>24/11/2011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Servizio Vigilanza I - Sezione Attuariato</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BD328-9557-4B59-8345-F981876C1C81}" type="slidenum">
              <a:rPr lang="it-IT" smtClean="0"/>
              <a:pPr/>
              <a:t>‹N›</a:t>
            </a:fld>
            <a:endParaRPr lang="it-IT"/>
          </a:p>
        </p:txBody>
      </p:sp>
    </p:spTree>
    <p:extLst>
      <p:ext uri="{BB962C8B-B14F-4D97-AF65-F5344CB8AC3E}">
        <p14:creationId xmlns:p14="http://schemas.microsoft.com/office/powerpoint/2010/main" xmlns="" val="17675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3"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369332"/>
          </a:xfrm>
          <a:prstGeom prst="rect">
            <a:avLst/>
          </a:prstGeom>
          <a:noFill/>
        </p:spPr>
        <p:txBody>
          <a:bodyPr wrap="square" rtlCol="0">
            <a:spAutoFit/>
          </a:bodyPr>
          <a:lstStyle/>
          <a:p>
            <a:endParaRPr lang="it-IT"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graphicFrame>
        <p:nvGraphicFramePr>
          <p:cNvPr id="37" name="Oggetto 36"/>
          <p:cNvGraphicFramePr>
            <a:graphicFrameLocks noChangeAspect="1"/>
          </p:cNvGraphicFramePr>
          <p:nvPr>
            <p:extLst>
              <p:ext uri="{D42A27DB-BD31-4B8C-83A1-F6EECF244321}">
                <p14:modId xmlns:p14="http://schemas.microsoft.com/office/powerpoint/2010/main" xmlns="" val="2994256847"/>
              </p:ext>
            </p:extLst>
          </p:nvPr>
        </p:nvGraphicFramePr>
        <p:xfrm>
          <a:off x="836687" y="2348880"/>
          <a:ext cx="2428875" cy="2482850"/>
        </p:xfrm>
        <a:graphic>
          <a:graphicData uri="http://schemas.openxmlformats.org/presentationml/2006/ole">
            <p:oleObj spid="_x0000_s1127" name="Fotografia Photo Editor" r:id="rId4" imgW="1762371" imgH="2010056" progId="">
              <p:embed/>
            </p:oleObj>
          </a:graphicData>
        </a:graphic>
      </p:graphicFrame>
      <p:sp>
        <p:nvSpPr>
          <p:cNvPr id="38" name="Rectangle 10"/>
          <p:cNvSpPr txBox="1">
            <a:spLocks noChangeArrowheads="1"/>
          </p:cNvSpPr>
          <p:nvPr/>
        </p:nvSpPr>
        <p:spPr bwMode="auto">
          <a:xfrm>
            <a:off x="3643313" y="4643438"/>
            <a:ext cx="5072062" cy="1071562"/>
          </a:xfrm>
          <a:prstGeom prst="rect">
            <a:avLst/>
          </a:prstGeom>
          <a:noFill/>
          <a:ln w="9525">
            <a:noFill/>
            <a:miter lim="800000"/>
            <a:headEnd/>
            <a:tailEnd/>
          </a:ln>
        </p:spPr>
        <p:txBody>
          <a:bodyPr/>
          <a:lstStyle/>
          <a:p>
            <a:pPr algn="ctr" eaLnBrk="1" hangingPunct="1">
              <a:lnSpc>
                <a:spcPct val="80000"/>
              </a:lnSpc>
              <a:buFontTx/>
              <a:buNone/>
              <a:defRPr/>
            </a:pPr>
            <a:r>
              <a:rPr lang="it-IT" b="1" kern="0" dirty="0" smtClean="0"/>
              <a:t>Milano, 23 novembre 2011</a:t>
            </a:r>
            <a:endParaRPr lang="it-IT" b="1" kern="0" dirty="0"/>
          </a:p>
          <a:p>
            <a:pPr algn="ctr" eaLnBrk="1" hangingPunct="1">
              <a:lnSpc>
                <a:spcPct val="80000"/>
              </a:lnSpc>
              <a:buFontTx/>
              <a:buNone/>
              <a:defRPr/>
            </a:pPr>
            <a:endParaRPr lang="it-IT" sz="1600" b="1" kern="0" dirty="0" smtClean="0"/>
          </a:p>
          <a:p>
            <a:pPr algn="ctr" eaLnBrk="1" hangingPunct="1">
              <a:lnSpc>
                <a:spcPct val="80000"/>
              </a:lnSpc>
              <a:spcAft>
                <a:spcPts val="600"/>
              </a:spcAft>
              <a:buFontTx/>
              <a:buNone/>
              <a:defRPr/>
            </a:pPr>
            <a:r>
              <a:rPr lang="it-IT" sz="1600" b="1" kern="0" dirty="0" smtClean="0"/>
              <a:t>Marina Mieli</a:t>
            </a:r>
          </a:p>
          <a:p>
            <a:pPr algn="ctr" eaLnBrk="1" hangingPunct="1">
              <a:lnSpc>
                <a:spcPct val="80000"/>
              </a:lnSpc>
              <a:buFontTx/>
              <a:buNone/>
              <a:defRPr/>
            </a:pPr>
            <a:r>
              <a:rPr lang="it-IT" sz="1600" b="1" kern="0" dirty="0" smtClean="0"/>
              <a:t>ISVAP – Sezione </a:t>
            </a:r>
            <a:r>
              <a:rPr lang="it-IT" sz="1600" b="1" kern="0" dirty="0" err="1" smtClean="0"/>
              <a:t>Attuariato</a:t>
            </a:r>
            <a:endParaRPr lang="it-IT" sz="1600" b="1" kern="0" dirty="0"/>
          </a:p>
        </p:txBody>
      </p:sp>
      <p:sp>
        <p:nvSpPr>
          <p:cNvPr id="2" name="Rettangolo 1"/>
          <p:cNvSpPr/>
          <p:nvPr/>
        </p:nvSpPr>
        <p:spPr>
          <a:xfrm>
            <a:off x="4595168" y="2564903"/>
            <a:ext cx="3168352" cy="1772793"/>
          </a:xfrm>
          <a:prstGeom prst="rect">
            <a:avLst/>
          </a:prstGeom>
        </p:spPr>
        <p:txBody>
          <a:bodyPr wrap="square">
            <a:spAutoFit/>
          </a:bodyPr>
          <a:lstStyle/>
          <a:p>
            <a:pPr algn="ctr" fontAlgn="base">
              <a:lnSpc>
                <a:spcPct val="130000"/>
              </a:lnSpc>
              <a:spcBef>
                <a:spcPct val="0"/>
              </a:spcBef>
              <a:spcAft>
                <a:spcPct val="0"/>
              </a:spcAft>
              <a:defRPr/>
            </a:pPr>
            <a:r>
              <a:rPr lang="it-IT" sz="2400" b="1" kern="0" dirty="0" err="1" smtClean="0">
                <a:solidFill>
                  <a:srgbClr val="CC0000"/>
                </a:solidFill>
                <a:effectLst>
                  <a:outerShdw blurRad="38100" dist="38100" dir="2700000" algn="tl">
                    <a:srgbClr val="C0C0C0"/>
                  </a:outerShdw>
                </a:effectLst>
                <a:latin typeface="Arial" charset="0"/>
                <a:ea typeface="+mj-ea"/>
                <a:cs typeface="+mj-cs"/>
              </a:rPr>
              <a:t>Solvency</a:t>
            </a:r>
            <a:r>
              <a:rPr lang="it-IT" sz="2400" b="1" kern="0" dirty="0" smtClean="0">
                <a:solidFill>
                  <a:srgbClr val="CC0000"/>
                </a:solidFill>
                <a:effectLst>
                  <a:outerShdw blurRad="38100" dist="38100" dir="2700000" algn="tl">
                    <a:srgbClr val="C0C0C0"/>
                  </a:outerShdw>
                </a:effectLst>
                <a:latin typeface="Arial" charset="0"/>
                <a:ea typeface="+mj-ea"/>
                <a:cs typeface="+mj-cs"/>
              </a:rPr>
              <a:t> II</a:t>
            </a:r>
          </a:p>
          <a:p>
            <a:pPr algn="ctr" fontAlgn="base">
              <a:lnSpc>
                <a:spcPct val="130000"/>
              </a:lnSpc>
              <a:spcBef>
                <a:spcPct val="0"/>
              </a:spcBef>
              <a:spcAft>
                <a:spcPct val="0"/>
              </a:spcAft>
              <a:defRPr/>
            </a:pPr>
            <a:r>
              <a:rPr lang="it-IT" sz="2000" b="1" kern="0" dirty="0" smtClean="0">
                <a:solidFill>
                  <a:srgbClr val="CC0000"/>
                </a:solidFill>
                <a:effectLst>
                  <a:outerShdw blurRad="38100" dist="38100" dir="2700000" algn="tl">
                    <a:srgbClr val="C0C0C0"/>
                  </a:outerShdw>
                </a:effectLst>
                <a:latin typeface="Arial" charset="0"/>
                <a:ea typeface="+mj-ea"/>
                <a:cs typeface="+mj-cs"/>
              </a:rPr>
              <a:t>Struttura della </a:t>
            </a:r>
            <a:r>
              <a:rPr lang="it-IT" sz="2000" b="1" kern="0" dirty="0">
                <a:solidFill>
                  <a:srgbClr val="CC0000"/>
                </a:solidFill>
                <a:effectLst>
                  <a:outerShdw blurRad="38100" dist="38100" dir="2700000" algn="tl">
                    <a:srgbClr val="C0C0C0"/>
                  </a:outerShdw>
                </a:effectLst>
                <a:latin typeface="Arial" charset="0"/>
                <a:ea typeface="+mj-ea"/>
                <a:cs typeface="+mj-cs"/>
              </a:rPr>
              <a:t>Vigilanza Finanziaria in </a:t>
            </a:r>
            <a:r>
              <a:rPr lang="it-IT" sz="2000" b="1" kern="0" dirty="0" smtClean="0">
                <a:solidFill>
                  <a:srgbClr val="CC0000"/>
                </a:solidFill>
                <a:effectLst>
                  <a:outerShdw blurRad="38100" dist="38100" dir="2700000" algn="tl">
                    <a:srgbClr val="C0C0C0"/>
                  </a:outerShdw>
                </a:effectLst>
                <a:latin typeface="Arial" charset="0"/>
                <a:ea typeface="+mj-ea"/>
                <a:cs typeface="+mj-cs"/>
              </a:rPr>
              <a:t>Europa:</a:t>
            </a:r>
          </a:p>
          <a:p>
            <a:pPr algn="ctr" fontAlgn="base">
              <a:lnSpc>
                <a:spcPct val="130000"/>
              </a:lnSpc>
              <a:spcBef>
                <a:spcPct val="0"/>
              </a:spcBef>
              <a:spcAft>
                <a:spcPct val="0"/>
              </a:spcAft>
              <a:defRPr/>
            </a:pPr>
            <a:r>
              <a:rPr lang="it-IT" sz="2000" b="1" kern="0" dirty="0" smtClean="0">
                <a:solidFill>
                  <a:srgbClr val="CC0000"/>
                </a:solidFill>
                <a:effectLst>
                  <a:outerShdw blurRad="38100" dist="38100" dir="2700000" algn="tl">
                    <a:srgbClr val="C0C0C0"/>
                  </a:outerShdw>
                </a:effectLst>
                <a:latin typeface="Arial" charset="0"/>
                <a:ea typeface="+mj-ea"/>
                <a:cs typeface="+mj-cs"/>
              </a:rPr>
              <a:t>stato dell’arte</a:t>
            </a:r>
            <a:endParaRPr lang="it-IT" sz="2000" b="1" kern="0" dirty="0">
              <a:solidFill>
                <a:srgbClr val="CC0000"/>
              </a:solidFill>
              <a:effectLst>
                <a:outerShdw blurRad="38100" dist="38100" dir="2700000" algn="tl">
                  <a:srgbClr val="C0C0C0"/>
                </a:outerShdw>
              </a:effectLst>
              <a:latin typeface="Arial" charset="0"/>
              <a:ea typeface="+mj-ea"/>
              <a:cs typeface="+mj-cs"/>
            </a:endParaRPr>
          </a:p>
        </p:txBody>
      </p:sp>
    </p:spTree>
    <p:extLst>
      <p:ext uri="{BB962C8B-B14F-4D97-AF65-F5344CB8AC3E}">
        <p14:creationId xmlns:p14="http://schemas.microsoft.com/office/powerpoint/2010/main" xmlns="" val="550845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2000" b="1" i="1" dirty="0" smtClean="0">
                  <a:solidFill>
                    <a:srgbClr val="FFFFCA"/>
                  </a:solidFill>
                  <a:effectLst>
                    <a:outerShdw blurRad="38100" dist="38100" dir="2700000" algn="tl">
                      <a:srgbClr val="000000"/>
                    </a:outerShdw>
                  </a:effectLst>
                  <a:cs typeface="Arial" charset="0"/>
                </a:rPr>
                <a:t>ESFS</a:t>
              </a:r>
              <a:r>
                <a:rPr lang="it-IT" b="1" i="1" dirty="0" smtClean="0">
                  <a:solidFill>
                    <a:srgbClr val="FFFFCA"/>
                  </a:solidFill>
                  <a:effectLst>
                    <a:outerShdw blurRad="38100" dist="38100" dir="2700000" algn="tl">
                      <a:srgbClr val="000000"/>
                    </a:outerShdw>
                  </a:effectLst>
                  <a:cs typeface="Arial" charset="0"/>
                </a:rPr>
                <a:t>     </a:t>
              </a:r>
            </a:p>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La struttura</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179512" y="1988840"/>
            <a:ext cx="2736304" cy="2862322"/>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r>
              <a:rPr lang="it-IT" dirty="0" smtClean="0"/>
              <a:t>una robusta rete di autorità nazionali di vigilanza finanziaria che </a:t>
            </a:r>
            <a:r>
              <a:rPr lang="it-IT" u="sng" dirty="0" smtClean="0"/>
              <a:t>cooperano in tandem con le nuove autorità europee di vigilanza</a:t>
            </a:r>
            <a:r>
              <a:rPr lang="it-IT" dirty="0" smtClean="0"/>
              <a:t> per salvaguardare la solidità finanziaria delle singole imprese e proteggere gli utenti dei servizi finanziari</a:t>
            </a:r>
            <a:endParaRPr lang="it-IT"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4"/>
          <p:cNvSpPr>
            <a:spLocks noChangeArrowheads="1"/>
          </p:cNvSpPr>
          <p:nvPr/>
        </p:nvSpPr>
        <p:spPr bwMode="auto">
          <a:xfrm>
            <a:off x="683667" y="1052513"/>
            <a:ext cx="7639050" cy="5400675"/>
          </a:xfrm>
          <a:prstGeom prst="rect">
            <a:avLst/>
          </a:prstGeom>
          <a:noFill/>
          <a:ln w="9525">
            <a:noFill/>
            <a:miter lim="800000"/>
            <a:headEnd/>
            <a:tailEnd/>
          </a:ln>
        </p:spPr>
        <p:txBody>
          <a:bodyPr/>
          <a:lstStyle/>
          <a:p>
            <a:pPr marL="342900" indent="-342900">
              <a:spcBef>
                <a:spcPts val="1200"/>
              </a:spcBef>
              <a:buClr>
                <a:srgbClr val="C00000"/>
              </a:buClr>
              <a:buFont typeface="Arial" charset="0"/>
              <a:buChar char="•"/>
            </a:pPr>
            <a:endParaRPr lang="it-IT"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699792" y="1340768"/>
            <a:ext cx="6700837" cy="4687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084168" y="1700808"/>
            <a:ext cx="45719" cy="450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1" name="Freccia a destra 10"/>
          <p:cNvSpPr/>
          <p:nvPr/>
        </p:nvSpPr>
        <p:spPr>
          <a:xfrm>
            <a:off x="2915816" y="3356992"/>
            <a:ext cx="978408" cy="484632"/>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it-IT" dirty="0">
              <a:solidFill>
                <a:schemeClr val="bg1"/>
              </a:solidFill>
            </a:endParaRPr>
          </a:p>
        </p:txBody>
      </p:sp>
    </p:spTree>
    <p:extLst>
      <p:ext uri="{BB962C8B-B14F-4D97-AF65-F5344CB8AC3E}">
        <p14:creationId xmlns:p14="http://schemas.microsoft.com/office/powerpoint/2010/main" xmlns="" val="2853948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err="1">
                  <a:solidFill>
                    <a:srgbClr val="FFFFCA"/>
                  </a:solidFill>
                  <a:effectLst>
                    <a:outerShdw blurRad="38100" dist="38100" dir="2700000" algn="tl">
                      <a:srgbClr val="000000"/>
                    </a:outerShdw>
                  </a:effectLst>
                  <a:cs typeface="Arial" charset="0"/>
                </a:rPr>
                <a:t>Solvency</a:t>
              </a:r>
              <a:r>
                <a:rPr lang="it-IT" b="1" i="1" dirty="0">
                  <a:solidFill>
                    <a:srgbClr val="FFFFCA"/>
                  </a:solidFill>
                  <a:effectLst>
                    <a:outerShdw blurRad="38100" dist="38100" dir="2700000" algn="tl">
                      <a:srgbClr val="000000"/>
                    </a:outerShdw>
                  </a:effectLst>
                  <a:cs typeface="Arial" charset="0"/>
                </a:rPr>
                <a:t> II : il processo</a:t>
              </a: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369332"/>
          </a:xfrm>
          <a:prstGeom prst="rect">
            <a:avLst/>
          </a:prstGeom>
          <a:noFill/>
        </p:spPr>
        <p:txBody>
          <a:bodyPr wrap="square" rtlCol="0">
            <a:spAutoFit/>
          </a:bodyPr>
          <a:lstStyle/>
          <a:p>
            <a:endParaRPr lang="it-IT"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34" name="Rettangolo 33"/>
          <p:cNvSpPr/>
          <p:nvPr/>
        </p:nvSpPr>
        <p:spPr>
          <a:xfrm>
            <a:off x="395288" y="1052513"/>
            <a:ext cx="8001000" cy="1354217"/>
          </a:xfrm>
          <a:prstGeom prst="rect">
            <a:avLst/>
          </a:prstGeom>
        </p:spPr>
        <p:txBody>
          <a:bodyPr>
            <a:spAutoFit/>
          </a:bodyPr>
          <a:lstStyle/>
          <a:p>
            <a:pPr marL="722313" lvl="1" indent="-361950" eaLnBrk="1" hangingPunct="1">
              <a:spcBef>
                <a:spcPts val="1800"/>
              </a:spcBef>
              <a:buClr>
                <a:srgbClr val="C00000"/>
              </a:buClr>
              <a:buFont typeface="Wingdings" pitchFamily="2" charset="2"/>
              <a:buChar char="Ø"/>
              <a:defRPr/>
            </a:pPr>
            <a:endParaRPr lang="it-IT" sz="3200" dirty="0">
              <a:solidFill>
                <a:srgbClr val="002060"/>
              </a:solidFill>
              <a:latin typeface="Arial" pitchFamily="34" charset="0"/>
            </a:endParaRPr>
          </a:p>
          <a:p>
            <a:pPr marL="1179513" lvl="3" indent="-361950" eaLnBrk="1" hangingPunct="1">
              <a:buClr>
                <a:srgbClr val="969696"/>
              </a:buClr>
              <a:buSzTx/>
              <a:buFont typeface="Wingdings" pitchFamily="2" charset="2"/>
              <a:buChar char="Ø"/>
              <a:defRPr/>
            </a:pPr>
            <a:endParaRPr lang="it-IT" sz="3200" i="1" dirty="0" err="1">
              <a:solidFill>
                <a:schemeClr val="bg1">
                  <a:lumMod val="65000"/>
                </a:schemeClr>
              </a:solidFill>
              <a:latin typeface="Arial" pitchFamily="34" charset="0"/>
            </a:endParaRPr>
          </a:p>
          <a:p>
            <a:pPr marL="1179513" lvl="3" indent="-361950" eaLnBrk="1" hangingPunct="1">
              <a:buClr>
                <a:srgbClr val="969696"/>
              </a:buClr>
              <a:buSzTx/>
              <a:buFont typeface="Wingdings" pitchFamily="2" charset="2"/>
              <a:buChar char="Ø"/>
              <a:defRPr/>
            </a:pPr>
            <a:endParaRPr lang="it-IT" dirty="0">
              <a:solidFill>
                <a:srgbClr val="969696"/>
              </a:solidFill>
              <a:latin typeface="Arial" pitchFamily="34" charset="0"/>
            </a:endParaRPr>
          </a:p>
        </p:txBody>
      </p:sp>
      <p:sp>
        <p:nvSpPr>
          <p:cNvPr id="12" name="Titolo 11"/>
          <p:cNvSpPr>
            <a:spLocks noGrp="1"/>
          </p:cNvSpPr>
          <p:nvPr>
            <p:ph type="ctrTitle"/>
          </p:nvPr>
        </p:nvSpPr>
        <p:spPr/>
        <p:txBody>
          <a:bodyPr>
            <a:normAutofit fontScale="90000"/>
          </a:bodyPr>
          <a:lstStyle/>
          <a:p>
            <a:r>
              <a:rPr lang="it-IT" sz="3600" dirty="0" smtClean="0"/>
              <a:t/>
            </a:r>
            <a:br>
              <a:rPr lang="it-IT" sz="3600" dirty="0" smtClean="0"/>
            </a:br>
            <a:r>
              <a:rPr lang="it-IT" sz="3600" dirty="0" smtClean="0"/>
              <a:t>L’ Autorità Europea delle Assicurazioni e  delle Pensioni Aziendali e Professionali (EIOPA)</a:t>
            </a:r>
            <a:endParaRPr lang="it-IT" sz="3600" dirty="0"/>
          </a:p>
        </p:txBody>
      </p:sp>
      <p:sp>
        <p:nvSpPr>
          <p:cNvPr id="13" name="Sottotitolo 12"/>
          <p:cNvSpPr>
            <a:spLocks noGrp="1"/>
          </p:cNvSpPr>
          <p:nvPr>
            <p:ph type="subTitle" idx="1"/>
          </p:nvPr>
        </p:nvSpPr>
        <p:spPr/>
        <p:txBody>
          <a:bodyPr>
            <a:normAutofit/>
          </a:bodyPr>
          <a:lstStyle/>
          <a:p>
            <a:pPr algn="l"/>
            <a:endParaRPr lang="it-IT" sz="2400" dirty="0" smtClean="0"/>
          </a:p>
          <a:p>
            <a:pPr algn="l"/>
            <a:endParaRPr lang="it-IT" sz="2400" dirty="0"/>
          </a:p>
        </p:txBody>
      </p:sp>
    </p:spTree>
    <p:extLst>
      <p:ext uri="{BB962C8B-B14F-4D97-AF65-F5344CB8AC3E}">
        <p14:creationId xmlns:p14="http://schemas.microsoft.com/office/powerpoint/2010/main" xmlns="" val="12981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i="1" dirty="0" smtClean="0">
                  <a:solidFill>
                    <a:srgbClr val="FFFFCA"/>
                  </a:solidFill>
                  <a:effectLst>
                    <a:outerShdw blurRad="38100" dist="38100" dir="2700000" algn="tl">
                      <a:srgbClr val="000000"/>
                    </a:outerShdw>
                  </a:effectLst>
                  <a:cs typeface="Arial" charset="0"/>
                </a:rPr>
                <a:t>EIOPA</a:t>
              </a:r>
              <a:br>
                <a:rPr lang="en-US" b="1" i="1" dirty="0" smtClean="0">
                  <a:solidFill>
                    <a:srgbClr val="FFFFCA"/>
                  </a:solidFill>
                  <a:effectLst>
                    <a:outerShdw blurRad="38100" dist="38100" dir="2700000" algn="tl">
                      <a:srgbClr val="000000"/>
                    </a:outerShdw>
                  </a:effectLst>
                  <a:cs typeface="Arial" charset="0"/>
                </a:rPr>
              </a:br>
              <a:r>
                <a:rPr lang="en-US" b="1" i="1" dirty="0" err="1" smtClean="0">
                  <a:solidFill>
                    <a:srgbClr val="FFFFCA"/>
                  </a:solidFill>
                  <a:effectLst>
                    <a:outerShdw blurRad="38100" dist="38100" dir="2700000" algn="tl">
                      <a:srgbClr val="000000"/>
                    </a:outerShdw>
                  </a:effectLst>
                  <a:cs typeface="Arial" charset="0"/>
                </a:rPr>
                <a:t>Obiettivi</a:t>
              </a:r>
              <a:r>
                <a:rPr lang="en-US" b="1" i="1" dirty="0" smtClean="0">
                  <a:solidFill>
                    <a:srgbClr val="FFFFCA"/>
                  </a:solidFill>
                  <a:effectLst>
                    <a:outerShdw blurRad="38100" dist="38100" dir="2700000" algn="tl">
                      <a:srgbClr val="000000"/>
                    </a:outerShdw>
                  </a:effectLst>
                  <a:cs typeface="Arial" charset="0"/>
                </a:rPr>
                <a:t> </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369332"/>
          </a:xfrm>
          <a:prstGeom prst="rect">
            <a:avLst/>
          </a:prstGeom>
          <a:noFill/>
        </p:spPr>
        <p:txBody>
          <a:bodyPr wrap="square" rtlCol="0">
            <a:spAutoFit/>
          </a:bodyPr>
          <a:lstStyle/>
          <a:p>
            <a:endParaRPr lang="it-IT"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8"/>
          <p:cNvSpPr txBox="1">
            <a:spLocks noChangeArrowheads="1"/>
          </p:cNvSpPr>
          <p:nvPr/>
        </p:nvSpPr>
        <p:spPr>
          <a:xfrm>
            <a:off x="395536" y="980728"/>
            <a:ext cx="8181975" cy="486568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lgn="ctr">
              <a:lnSpc>
                <a:spcPct val="140000"/>
              </a:lnSpc>
              <a:spcBef>
                <a:spcPts val="1200"/>
              </a:spcBef>
              <a:spcAft>
                <a:spcPts val="300"/>
              </a:spcAft>
              <a:buClr>
                <a:srgbClr val="C00000"/>
              </a:buClr>
              <a:buNone/>
            </a:pPr>
            <a:r>
              <a:rPr lang="it-IT" sz="2400" i="1" dirty="0" smtClean="0"/>
              <a:t>Regolamento UE n. 1094/2010 Art 1 (6)</a:t>
            </a:r>
          </a:p>
          <a:p>
            <a:pPr fontAlgn="base">
              <a:lnSpc>
                <a:spcPct val="80000"/>
              </a:lnSpc>
              <a:spcBef>
                <a:spcPts val="0"/>
              </a:spcBef>
              <a:spcAft>
                <a:spcPct val="0"/>
              </a:spcAft>
              <a:buNone/>
              <a:defRPr/>
            </a:pPr>
            <a:endParaRPr lang="en-GB" sz="1800" dirty="0" smtClean="0"/>
          </a:p>
          <a:p>
            <a:pPr marL="0" indent="0" algn="just">
              <a:lnSpc>
                <a:spcPct val="90000"/>
              </a:lnSpc>
              <a:spcBef>
                <a:spcPts val="0"/>
              </a:spcBef>
              <a:buNone/>
            </a:pPr>
            <a:r>
              <a:rPr lang="en-GB" sz="2400" dirty="0" err="1" smtClean="0"/>
              <a:t>Obiettivo</a:t>
            </a:r>
            <a:r>
              <a:rPr lang="en-GB" sz="2400" dirty="0" smtClean="0"/>
              <a:t> </a:t>
            </a:r>
            <a:r>
              <a:rPr lang="en-GB" sz="2400" dirty="0" err="1" smtClean="0"/>
              <a:t>dell’EIOPA</a:t>
            </a:r>
            <a:r>
              <a:rPr lang="en-GB" sz="2400" dirty="0" smtClean="0"/>
              <a:t> è la </a:t>
            </a:r>
            <a:r>
              <a:rPr lang="en-GB" sz="2400" dirty="0" err="1" smtClean="0"/>
              <a:t>protezione</a:t>
            </a:r>
            <a:r>
              <a:rPr lang="en-GB" sz="2400" dirty="0" smtClean="0"/>
              <a:t> </a:t>
            </a:r>
            <a:r>
              <a:rPr lang="en-GB" sz="2400" dirty="0" err="1" smtClean="0"/>
              <a:t>dell’interesse</a:t>
            </a:r>
            <a:r>
              <a:rPr lang="en-GB" sz="2400" dirty="0" smtClean="0"/>
              <a:t> </a:t>
            </a:r>
            <a:r>
              <a:rPr lang="en-GB" sz="2400" dirty="0" err="1" smtClean="0"/>
              <a:t>pubblico</a:t>
            </a:r>
            <a:r>
              <a:rPr lang="en-GB" sz="2400" dirty="0" smtClean="0"/>
              <a:t> </a:t>
            </a:r>
            <a:r>
              <a:rPr lang="en-GB" sz="2400" dirty="0" err="1" smtClean="0"/>
              <a:t>contribuendo</a:t>
            </a:r>
            <a:r>
              <a:rPr lang="en-GB" sz="2400" dirty="0" smtClean="0"/>
              <a:t>, in </a:t>
            </a:r>
            <a:r>
              <a:rPr lang="en-GB" sz="2400" dirty="0" err="1" smtClean="0"/>
              <a:t>particolare</a:t>
            </a:r>
            <a:r>
              <a:rPr lang="en-GB" sz="2400" dirty="0" smtClean="0"/>
              <a:t>, </a:t>
            </a:r>
            <a:r>
              <a:rPr lang="en-GB" sz="2400" dirty="0" err="1" smtClean="0"/>
              <a:t>alla</a:t>
            </a:r>
            <a:r>
              <a:rPr lang="en-GB" sz="2400" dirty="0" smtClean="0"/>
              <a:t> </a:t>
            </a:r>
            <a:r>
              <a:rPr lang="en-GB" sz="2400" dirty="0" err="1" smtClean="0"/>
              <a:t>stabilità</a:t>
            </a:r>
            <a:r>
              <a:rPr lang="en-GB" sz="2400" dirty="0" smtClean="0"/>
              <a:t> e </a:t>
            </a:r>
            <a:r>
              <a:rPr lang="en-GB" sz="2400" dirty="0" err="1" smtClean="0"/>
              <a:t>all’efficacia</a:t>
            </a:r>
            <a:r>
              <a:rPr lang="en-GB" sz="2400" dirty="0" smtClean="0"/>
              <a:t>  del </a:t>
            </a:r>
            <a:r>
              <a:rPr lang="en-GB" sz="2400" dirty="0" err="1" smtClean="0"/>
              <a:t>sistema</a:t>
            </a:r>
            <a:r>
              <a:rPr lang="en-GB" sz="2400" dirty="0" smtClean="0"/>
              <a:t> </a:t>
            </a:r>
            <a:r>
              <a:rPr lang="en-GB" sz="2400" dirty="0" err="1" smtClean="0"/>
              <a:t>finanziario</a:t>
            </a:r>
            <a:r>
              <a:rPr lang="en-GB" sz="2400" dirty="0" smtClean="0"/>
              <a:t> </a:t>
            </a:r>
            <a:r>
              <a:rPr lang="en-GB" sz="2400" dirty="0" err="1" smtClean="0"/>
              <a:t>della</a:t>
            </a:r>
            <a:r>
              <a:rPr lang="en-GB" sz="2400" dirty="0" smtClean="0"/>
              <a:t> UE</a:t>
            </a:r>
          </a:p>
          <a:p>
            <a:pPr marL="0" indent="0">
              <a:lnSpc>
                <a:spcPct val="90000"/>
              </a:lnSpc>
              <a:spcBef>
                <a:spcPts val="0"/>
              </a:spcBef>
              <a:buNone/>
            </a:pPr>
            <a:endParaRPr lang="en-GB" sz="2400" dirty="0" smtClean="0"/>
          </a:p>
          <a:p>
            <a:pPr marL="0" indent="0">
              <a:lnSpc>
                <a:spcPct val="80000"/>
              </a:lnSpc>
              <a:spcBef>
                <a:spcPts val="0"/>
              </a:spcBef>
              <a:spcAft>
                <a:spcPts val="600"/>
              </a:spcAft>
              <a:buNone/>
            </a:pPr>
            <a:r>
              <a:rPr lang="en-GB" sz="2400" dirty="0" err="1" smtClean="0"/>
              <a:t>Tra</a:t>
            </a:r>
            <a:r>
              <a:rPr lang="en-GB" sz="2400" dirty="0" smtClean="0"/>
              <a:t> </a:t>
            </a:r>
            <a:r>
              <a:rPr lang="en-GB" sz="2400" dirty="0" err="1" smtClean="0"/>
              <a:t>i</a:t>
            </a:r>
            <a:r>
              <a:rPr lang="en-GB" sz="2400" dirty="0" smtClean="0"/>
              <a:t> </a:t>
            </a:r>
            <a:r>
              <a:rPr lang="en-GB" sz="2400" dirty="0" err="1" smtClean="0"/>
              <a:t>principali</a:t>
            </a:r>
            <a:r>
              <a:rPr lang="en-GB" sz="2400" dirty="0" smtClean="0"/>
              <a:t> </a:t>
            </a:r>
            <a:r>
              <a:rPr lang="en-GB" sz="2400" dirty="0" err="1" smtClean="0"/>
              <a:t>obiettivi</a:t>
            </a:r>
            <a:r>
              <a:rPr lang="en-GB" sz="2400" dirty="0" smtClean="0"/>
              <a:t> </a:t>
            </a:r>
            <a:r>
              <a:rPr lang="en-GB" sz="2400" dirty="0" err="1" smtClean="0"/>
              <a:t>dell’EIOPA</a:t>
            </a:r>
            <a:r>
              <a:rPr lang="en-GB" sz="2400" dirty="0" smtClean="0"/>
              <a:t> </a:t>
            </a:r>
            <a:r>
              <a:rPr lang="en-GB" sz="2400" dirty="0" err="1" smtClean="0"/>
              <a:t>troviamo</a:t>
            </a:r>
            <a:r>
              <a:rPr lang="en-GB" sz="2400" dirty="0" smtClean="0"/>
              <a:t>:</a:t>
            </a:r>
          </a:p>
          <a:p>
            <a:pPr>
              <a:lnSpc>
                <a:spcPct val="80000"/>
              </a:lnSpc>
              <a:spcBef>
                <a:spcPts val="1200"/>
              </a:spcBef>
            </a:pPr>
            <a:r>
              <a:rPr lang="en-GB" sz="2000" dirty="0" err="1" smtClean="0"/>
              <a:t>Migliorare</a:t>
            </a:r>
            <a:r>
              <a:rPr lang="en-GB" sz="2000" dirty="0" smtClean="0"/>
              <a:t> </a:t>
            </a:r>
            <a:r>
              <a:rPr lang="en-GB" sz="2000" dirty="0" err="1" smtClean="0"/>
              <a:t>il</a:t>
            </a:r>
            <a:r>
              <a:rPr lang="en-GB" sz="2000" dirty="0" smtClean="0"/>
              <a:t> </a:t>
            </a:r>
            <a:r>
              <a:rPr lang="en-GB" sz="2000" dirty="0" err="1" smtClean="0"/>
              <a:t>funzionamento</a:t>
            </a:r>
            <a:r>
              <a:rPr lang="en-GB" sz="2000" dirty="0" smtClean="0"/>
              <a:t> del </a:t>
            </a:r>
            <a:r>
              <a:rPr lang="en-GB" sz="2000" dirty="0" err="1" smtClean="0"/>
              <a:t>mercato</a:t>
            </a:r>
            <a:r>
              <a:rPr lang="en-GB" sz="2000" dirty="0" smtClean="0"/>
              <a:t> </a:t>
            </a:r>
            <a:r>
              <a:rPr lang="en-GB" sz="2000" dirty="0" err="1" smtClean="0"/>
              <a:t>interno</a:t>
            </a:r>
            <a:r>
              <a:rPr lang="en-GB" sz="2000" dirty="0" smtClean="0"/>
              <a:t>, </a:t>
            </a:r>
            <a:r>
              <a:rPr lang="en-GB" sz="2000" dirty="0" err="1" smtClean="0"/>
              <a:t>contribuendo</a:t>
            </a:r>
            <a:r>
              <a:rPr lang="en-GB" sz="2000" dirty="0" smtClean="0"/>
              <a:t> a un </a:t>
            </a:r>
            <a:r>
              <a:rPr lang="en-GB" sz="2000" dirty="0" err="1" smtClean="0"/>
              <a:t>livello</a:t>
            </a:r>
            <a:r>
              <a:rPr lang="en-GB" sz="2000" dirty="0" smtClean="0"/>
              <a:t> </a:t>
            </a:r>
            <a:r>
              <a:rPr lang="en-GB" sz="2000" dirty="0" err="1" smtClean="0"/>
              <a:t>di</a:t>
            </a:r>
            <a:r>
              <a:rPr lang="en-GB" sz="2000" dirty="0" smtClean="0"/>
              <a:t> </a:t>
            </a:r>
            <a:r>
              <a:rPr lang="en-GB" sz="2000" dirty="0" err="1" smtClean="0"/>
              <a:t>regolamentazione</a:t>
            </a:r>
            <a:r>
              <a:rPr lang="en-GB" sz="2000" dirty="0" smtClean="0"/>
              <a:t> e </a:t>
            </a:r>
            <a:r>
              <a:rPr lang="en-GB" sz="2000" dirty="0" err="1" smtClean="0"/>
              <a:t>di</a:t>
            </a:r>
            <a:r>
              <a:rPr lang="en-GB" sz="2000" dirty="0" smtClean="0"/>
              <a:t> </a:t>
            </a:r>
            <a:r>
              <a:rPr lang="en-GB" sz="2000" dirty="0" err="1" smtClean="0"/>
              <a:t>vigilanza</a:t>
            </a:r>
            <a:r>
              <a:rPr lang="en-GB" sz="2000" dirty="0" smtClean="0"/>
              <a:t>  </a:t>
            </a:r>
            <a:r>
              <a:rPr lang="en-GB" sz="2000" dirty="0" err="1" smtClean="0"/>
              <a:t>valido</a:t>
            </a:r>
            <a:r>
              <a:rPr lang="en-GB" sz="2000" dirty="0" smtClean="0"/>
              <a:t>, </a:t>
            </a:r>
            <a:r>
              <a:rPr lang="en-GB" sz="2000" dirty="0" err="1" smtClean="0"/>
              <a:t>efficace</a:t>
            </a:r>
            <a:r>
              <a:rPr lang="en-GB" sz="2000" dirty="0" smtClean="0"/>
              <a:t> e </a:t>
            </a:r>
            <a:r>
              <a:rPr lang="en-GB" sz="2000" dirty="0" err="1" smtClean="0"/>
              <a:t>uniforme</a:t>
            </a:r>
            <a:r>
              <a:rPr lang="en-GB" sz="2000" dirty="0" smtClean="0"/>
              <a:t/>
            </a:r>
            <a:br>
              <a:rPr lang="en-GB" sz="2000" dirty="0" smtClean="0"/>
            </a:br>
            <a:endParaRPr lang="en-GB" sz="2000" dirty="0" smtClean="0"/>
          </a:p>
          <a:p>
            <a:pPr>
              <a:lnSpc>
                <a:spcPct val="80000"/>
              </a:lnSpc>
              <a:spcBef>
                <a:spcPts val="0"/>
              </a:spcBef>
            </a:pPr>
            <a:r>
              <a:rPr lang="en-GB" sz="2000" dirty="0" err="1" smtClean="0"/>
              <a:t>Garantire</a:t>
            </a:r>
            <a:r>
              <a:rPr lang="en-GB" sz="2000" dirty="0" smtClean="0"/>
              <a:t> </a:t>
            </a:r>
            <a:r>
              <a:rPr lang="en-GB" sz="2000" dirty="0" err="1" smtClean="0"/>
              <a:t>l’integrità</a:t>
            </a:r>
            <a:r>
              <a:rPr lang="en-GB" sz="2000" dirty="0" smtClean="0"/>
              <a:t>, la </a:t>
            </a:r>
            <a:r>
              <a:rPr lang="en-GB" sz="2000" dirty="0" err="1" smtClean="0"/>
              <a:t>trasparenza</a:t>
            </a:r>
            <a:r>
              <a:rPr lang="en-GB" sz="2000" dirty="0" smtClean="0"/>
              <a:t>, </a:t>
            </a:r>
            <a:r>
              <a:rPr lang="en-GB" sz="2000" dirty="0" err="1" smtClean="0"/>
              <a:t>l’efficienza</a:t>
            </a:r>
            <a:r>
              <a:rPr lang="en-GB" sz="2000" dirty="0" smtClean="0"/>
              <a:t> e </a:t>
            </a:r>
            <a:r>
              <a:rPr lang="en-GB" sz="2000" dirty="0" err="1" smtClean="0"/>
              <a:t>il</a:t>
            </a:r>
            <a:r>
              <a:rPr lang="en-GB" sz="2000" dirty="0" smtClean="0"/>
              <a:t> </a:t>
            </a:r>
            <a:r>
              <a:rPr lang="en-GB" sz="2000" dirty="0" err="1" smtClean="0"/>
              <a:t>regolare</a:t>
            </a:r>
            <a:r>
              <a:rPr lang="en-GB" sz="2000" dirty="0" smtClean="0"/>
              <a:t> </a:t>
            </a:r>
            <a:r>
              <a:rPr lang="en-GB" sz="2000" dirty="0" err="1" smtClean="0"/>
              <a:t>funzionamento</a:t>
            </a:r>
            <a:r>
              <a:rPr lang="en-GB" sz="2000" dirty="0" smtClean="0"/>
              <a:t> </a:t>
            </a:r>
            <a:r>
              <a:rPr lang="en-GB" sz="2000" dirty="0" err="1" smtClean="0"/>
              <a:t>dei</a:t>
            </a:r>
            <a:r>
              <a:rPr lang="en-GB" sz="2000" dirty="0" smtClean="0"/>
              <a:t> </a:t>
            </a:r>
            <a:r>
              <a:rPr lang="en-GB" sz="2000" dirty="0" err="1" smtClean="0"/>
              <a:t>mercati</a:t>
            </a:r>
            <a:r>
              <a:rPr lang="en-GB" sz="2000" dirty="0" smtClean="0"/>
              <a:t> </a:t>
            </a:r>
            <a:r>
              <a:rPr lang="en-GB" sz="2000" dirty="0" err="1" smtClean="0"/>
              <a:t>finanziari</a:t>
            </a:r>
            <a:endParaRPr lang="en-GB" sz="2000" dirty="0" smtClean="0"/>
          </a:p>
          <a:p>
            <a:pPr>
              <a:lnSpc>
                <a:spcPct val="80000"/>
              </a:lnSpc>
              <a:spcBef>
                <a:spcPts val="0"/>
              </a:spcBef>
            </a:pPr>
            <a:endParaRPr lang="en-GB" sz="2000" dirty="0" smtClean="0"/>
          </a:p>
          <a:p>
            <a:pPr>
              <a:lnSpc>
                <a:spcPct val="80000"/>
              </a:lnSpc>
              <a:spcBef>
                <a:spcPts val="0"/>
              </a:spcBef>
            </a:pPr>
            <a:r>
              <a:rPr lang="en-GB" sz="2000" dirty="0" err="1" smtClean="0"/>
              <a:t>Rafforzare</a:t>
            </a:r>
            <a:r>
              <a:rPr lang="en-GB" sz="2000" dirty="0" smtClean="0"/>
              <a:t> </a:t>
            </a:r>
            <a:r>
              <a:rPr lang="en-GB" sz="2000" dirty="0" err="1" smtClean="0"/>
              <a:t>il</a:t>
            </a:r>
            <a:r>
              <a:rPr lang="en-GB" sz="2000" dirty="0" smtClean="0"/>
              <a:t> </a:t>
            </a:r>
            <a:r>
              <a:rPr lang="en-GB" sz="2000" dirty="0" err="1" smtClean="0"/>
              <a:t>coordinamento</a:t>
            </a:r>
            <a:r>
              <a:rPr lang="en-GB" sz="2000" dirty="0" smtClean="0"/>
              <a:t> </a:t>
            </a:r>
            <a:r>
              <a:rPr lang="en-GB" sz="2000" dirty="0" err="1" smtClean="0"/>
              <a:t>internazionale</a:t>
            </a:r>
            <a:r>
              <a:rPr lang="en-GB" sz="2000" dirty="0" smtClean="0"/>
              <a:t> in </a:t>
            </a:r>
            <a:r>
              <a:rPr lang="en-GB" sz="2000" dirty="0" err="1" smtClean="0"/>
              <a:t>materia</a:t>
            </a:r>
            <a:r>
              <a:rPr lang="en-GB" sz="2000" dirty="0" smtClean="0"/>
              <a:t> </a:t>
            </a:r>
            <a:r>
              <a:rPr lang="en-GB" sz="2000" dirty="0" err="1" smtClean="0"/>
              <a:t>di</a:t>
            </a:r>
            <a:r>
              <a:rPr lang="en-GB" sz="2000" dirty="0" smtClean="0"/>
              <a:t> </a:t>
            </a:r>
            <a:r>
              <a:rPr lang="en-GB" sz="2000" dirty="0" err="1" smtClean="0"/>
              <a:t>vigilanza</a:t>
            </a:r>
            <a:endParaRPr lang="en-GB" sz="2000" dirty="0" smtClean="0"/>
          </a:p>
          <a:p>
            <a:pPr>
              <a:lnSpc>
                <a:spcPct val="80000"/>
              </a:lnSpc>
              <a:spcBef>
                <a:spcPts val="0"/>
              </a:spcBef>
            </a:pPr>
            <a:endParaRPr lang="en-GB" sz="1800" dirty="0" smtClean="0"/>
          </a:p>
          <a:p>
            <a:pPr fontAlgn="base">
              <a:spcBef>
                <a:spcPts val="0"/>
              </a:spcBef>
              <a:spcAft>
                <a:spcPct val="0"/>
              </a:spcAft>
              <a:buFont typeface="Wingdings" pitchFamily="2" charset="2"/>
              <a:buChar char="Ø"/>
              <a:defRPr/>
            </a:pPr>
            <a:endParaRPr lang="en-GB" sz="2000" dirty="0" smtClean="0"/>
          </a:p>
          <a:p>
            <a:pPr marL="0" indent="0" fontAlgn="base">
              <a:spcAft>
                <a:spcPct val="0"/>
              </a:spcAft>
              <a:buFont typeface="Arial" pitchFamily="34" charset="0"/>
              <a:buNone/>
              <a:defRPr/>
            </a:pPr>
            <a:endParaRPr lang="en-GB" sz="2000" dirty="0" smtClean="0"/>
          </a:p>
          <a:p>
            <a:pPr marL="0" indent="0">
              <a:lnSpc>
                <a:spcPct val="80000"/>
              </a:lnSpc>
              <a:spcAft>
                <a:spcPts val="300"/>
              </a:spcAft>
              <a:buFont typeface="Arial" pitchFamily="34" charset="0"/>
              <a:buNone/>
            </a:pPr>
            <a:endParaRPr lang="en-GB" sz="2000" dirty="0" smtClean="0"/>
          </a:p>
          <a:p>
            <a:pPr marL="0" indent="0" fontAlgn="base">
              <a:buFont typeface="Arial" pitchFamily="34" charset="0"/>
              <a:buNone/>
            </a:pPr>
            <a:endParaRPr lang="en-GB" sz="2000" dirty="0"/>
          </a:p>
        </p:txBody>
      </p:sp>
    </p:spTree>
    <p:extLst>
      <p:ext uri="{BB962C8B-B14F-4D97-AF65-F5344CB8AC3E}">
        <p14:creationId xmlns:p14="http://schemas.microsoft.com/office/powerpoint/2010/main" xmlns="" val="4170981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i="1" dirty="0" smtClean="0">
                  <a:solidFill>
                    <a:srgbClr val="FFFFCA"/>
                  </a:solidFill>
                  <a:effectLst>
                    <a:outerShdw blurRad="38100" dist="38100" dir="2700000" algn="tl">
                      <a:srgbClr val="000000"/>
                    </a:outerShdw>
                  </a:effectLst>
                  <a:cs typeface="Arial" charset="0"/>
                </a:rPr>
                <a:t>EIOPA</a:t>
              </a:r>
              <a:r>
                <a:rPr lang="en-US" b="1" i="1" dirty="0">
                  <a:solidFill>
                    <a:srgbClr val="FFFFCA"/>
                  </a:solidFill>
                  <a:effectLst>
                    <a:outerShdw blurRad="38100" dist="38100" dir="2700000" algn="tl">
                      <a:srgbClr val="000000"/>
                    </a:outerShdw>
                  </a:effectLst>
                  <a:cs typeface="Arial" charset="0"/>
                </a:rPr>
                <a:t/>
              </a:r>
              <a:br>
                <a:rPr lang="en-US" b="1" i="1" dirty="0">
                  <a:solidFill>
                    <a:srgbClr val="FFFFCA"/>
                  </a:solidFill>
                  <a:effectLst>
                    <a:outerShdw blurRad="38100" dist="38100" dir="2700000" algn="tl">
                      <a:srgbClr val="000000"/>
                    </a:outerShdw>
                  </a:effectLst>
                  <a:cs typeface="Arial" charset="0"/>
                </a:rPr>
              </a:br>
              <a:r>
                <a:rPr lang="en-US" b="1" i="1" dirty="0" err="1">
                  <a:solidFill>
                    <a:srgbClr val="FFFFCA"/>
                  </a:solidFill>
                  <a:effectLst>
                    <a:outerShdw blurRad="38100" dist="38100" dir="2700000" algn="tl">
                      <a:srgbClr val="000000"/>
                    </a:outerShdw>
                  </a:effectLst>
                  <a:cs typeface="Arial" charset="0"/>
                </a:rPr>
                <a:t>Principali</a:t>
              </a:r>
              <a:r>
                <a:rPr lang="en-US" b="1" i="1" dirty="0">
                  <a:solidFill>
                    <a:srgbClr val="FFFFCA"/>
                  </a:solidFill>
                  <a:effectLst>
                    <a:outerShdw blurRad="38100" dist="38100" dir="2700000" algn="tl">
                      <a:srgbClr val="000000"/>
                    </a:outerShdw>
                  </a:effectLst>
                  <a:cs typeface="Arial" charset="0"/>
                </a:rPr>
                <a:t> </a:t>
              </a:r>
              <a:r>
                <a:rPr lang="en-US" b="1" i="1" dirty="0" err="1">
                  <a:solidFill>
                    <a:srgbClr val="FFFFCA"/>
                  </a:solidFill>
                  <a:effectLst>
                    <a:outerShdw blurRad="38100" dist="38100" dir="2700000" algn="tl">
                      <a:srgbClr val="000000"/>
                    </a:outerShdw>
                  </a:effectLst>
                  <a:cs typeface="Arial" charset="0"/>
                </a:rPr>
                <a:t>compiti</a:t>
              </a:r>
              <a:r>
                <a:rPr lang="en-US" b="1" i="1" dirty="0">
                  <a:solidFill>
                    <a:srgbClr val="FFFFCA"/>
                  </a:solidFill>
                  <a:effectLst>
                    <a:outerShdw blurRad="38100" dist="38100" dir="2700000" algn="tl">
                      <a:srgbClr val="000000"/>
                    </a:outerShdw>
                  </a:effectLst>
                  <a:cs typeface="Arial" charset="0"/>
                </a:rPr>
                <a:t> </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369332"/>
          </a:xfrm>
          <a:prstGeom prst="rect">
            <a:avLst/>
          </a:prstGeom>
          <a:noFill/>
        </p:spPr>
        <p:txBody>
          <a:bodyPr wrap="square" rtlCol="0">
            <a:spAutoFit/>
          </a:bodyPr>
          <a:lstStyle/>
          <a:p>
            <a:endParaRPr lang="it-IT"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8"/>
          <p:cNvSpPr txBox="1">
            <a:spLocks noChangeArrowheads="1"/>
          </p:cNvSpPr>
          <p:nvPr/>
        </p:nvSpPr>
        <p:spPr>
          <a:xfrm>
            <a:off x="395536" y="980728"/>
            <a:ext cx="8181975" cy="486568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lgn="ctr">
              <a:lnSpc>
                <a:spcPct val="140000"/>
              </a:lnSpc>
              <a:spcBef>
                <a:spcPts val="1200"/>
              </a:spcBef>
              <a:spcAft>
                <a:spcPts val="300"/>
              </a:spcAft>
              <a:buClr>
                <a:srgbClr val="C00000"/>
              </a:buClr>
              <a:buNone/>
            </a:pPr>
            <a:r>
              <a:rPr lang="it-IT" sz="2400" i="1" dirty="0" smtClean="0"/>
              <a:t>Regolamento UE n. 1094/2010 Art 8 (1)</a:t>
            </a:r>
          </a:p>
          <a:p>
            <a:pPr fontAlgn="base">
              <a:lnSpc>
                <a:spcPct val="80000"/>
              </a:lnSpc>
              <a:spcBef>
                <a:spcPts val="0"/>
              </a:spcBef>
              <a:spcAft>
                <a:spcPct val="0"/>
              </a:spcAft>
              <a:buNone/>
              <a:defRPr/>
            </a:pPr>
            <a:endParaRPr lang="en-GB" sz="2400" i="1" dirty="0" smtClean="0"/>
          </a:p>
          <a:p>
            <a:pPr marL="0" indent="0" fontAlgn="base">
              <a:lnSpc>
                <a:spcPct val="90000"/>
              </a:lnSpc>
              <a:spcBef>
                <a:spcPts val="0"/>
              </a:spcBef>
              <a:spcAft>
                <a:spcPct val="0"/>
              </a:spcAft>
              <a:buNone/>
              <a:defRPr/>
            </a:pPr>
            <a:r>
              <a:rPr lang="en-GB" sz="2400" dirty="0" err="1" smtClean="0"/>
              <a:t>Tra</a:t>
            </a:r>
            <a:r>
              <a:rPr lang="en-GB" sz="2400" dirty="0" smtClean="0"/>
              <a:t> </a:t>
            </a:r>
            <a:r>
              <a:rPr lang="en-GB" sz="2400" dirty="0" err="1" smtClean="0"/>
              <a:t>i</a:t>
            </a:r>
            <a:r>
              <a:rPr lang="en-GB" sz="2400" dirty="0" smtClean="0"/>
              <a:t> </a:t>
            </a:r>
            <a:r>
              <a:rPr lang="en-GB" sz="2400" dirty="0" err="1" smtClean="0"/>
              <a:t>principali</a:t>
            </a:r>
            <a:r>
              <a:rPr lang="en-GB" sz="2400" dirty="0" smtClean="0"/>
              <a:t> </a:t>
            </a:r>
            <a:r>
              <a:rPr lang="en-GB" sz="2400" dirty="0" err="1" smtClean="0"/>
              <a:t>compiti</a:t>
            </a:r>
            <a:r>
              <a:rPr lang="en-GB" sz="2400" dirty="0" smtClean="0"/>
              <a:t> </a:t>
            </a:r>
            <a:r>
              <a:rPr lang="en-GB" sz="2400" dirty="0" err="1" smtClean="0"/>
              <a:t>dell’EIOPA</a:t>
            </a:r>
            <a:r>
              <a:rPr lang="en-GB" sz="2400" dirty="0" smtClean="0"/>
              <a:t> </a:t>
            </a:r>
            <a:r>
              <a:rPr lang="en-GB" sz="2400" dirty="0" err="1" smtClean="0"/>
              <a:t>troviamo</a:t>
            </a:r>
            <a:r>
              <a:rPr lang="en-GB" sz="2400" dirty="0" smtClean="0"/>
              <a:t>:</a:t>
            </a:r>
          </a:p>
          <a:p>
            <a:pPr fontAlgn="base">
              <a:lnSpc>
                <a:spcPct val="80000"/>
              </a:lnSpc>
              <a:spcBef>
                <a:spcPts val="0"/>
              </a:spcBef>
              <a:spcAft>
                <a:spcPct val="0"/>
              </a:spcAft>
              <a:buNone/>
              <a:defRPr/>
            </a:pPr>
            <a:endParaRPr lang="en-GB" sz="1800" dirty="0"/>
          </a:p>
          <a:p>
            <a:pPr algn="just" fontAlgn="base">
              <a:lnSpc>
                <a:spcPct val="80000"/>
              </a:lnSpc>
              <a:spcBef>
                <a:spcPts val="0"/>
              </a:spcBef>
              <a:spcAft>
                <a:spcPct val="0"/>
              </a:spcAft>
              <a:defRPr/>
            </a:pPr>
            <a:r>
              <a:rPr lang="en-GB" sz="2000" dirty="0" err="1" smtClean="0"/>
              <a:t>Contribuisce</a:t>
            </a:r>
            <a:r>
              <a:rPr lang="en-GB" sz="2000" dirty="0" smtClean="0"/>
              <a:t> </a:t>
            </a:r>
            <a:r>
              <a:rPr lang="en-GB" sz="2000" dirty="0" err="1"/>
              <a:t>all’applicazione</a:t>
            </a:r>
            <a:r>
              <a:rPr lang="en-GB" sz="2000" dirty="0"/>
              <a:t> </a:t>
            </a:r>
            <a:r>
              <a:rPr lang="en-GB" sz="2000" dirty="0" err="1"/>
              <a:t>uniforme</a:t>
            </a:r>
            <a:r>
              <a:rPr lang="en-GB" sz="2000" dirty="0"/>
              <a:t> </a:t>
            </a:r>
            <a:r>
              <a:rPr lang="en-GB" sz="2000" dirty="0" err="1"/>
              <a:t>degli</a:t>
            </a:r>
            <a:r>
              <a:rPr lang="en-GB" sz="2000" dirty="0"/>
              <a:t> </a:t>
            </a:r>
            <a:r>
              <a:rPr lang="en-GB" sz="2000" dirty="0" err="1"/>
              <a:t>atti</a:t>
            </a:r>
            <a:r>
              <a:rPr lang="en-GB" sz="2000" dirty="0"/>
              <a:t> </a:t>
            </a:r>
            <a:r>
              <a:rPr lang="en-GB" sz="2000" dirty="0" err="1" smtClean="0"/>
              <a:t>giuridicamente</a:t>
            </a:r>
            <a:r>
              <a:rPr lang="en-GB" sz="2000" dirty="0" smtClean="0"/>
              <a:t> </a:t>
            </a:r>
            <a:r>
              <a:rPr lang="en-GB" sz="2000" dirty="0" err="1" smtClean="0"/>
              <a:t>vincolanti</a:t>
            </a:r>
            <a:r>
              <a:rPr lang="en-GB" sz="2000" dirty="0" smtClean="0"/>
              <a:t> </a:t>
            </a:r>
            <a:r>
              <a:rPr lang="en-GB" sz="2000" dirty="0" err="1" smtClean="0"/>
              <a:t>dell’Unione</a:t>
            </a:r>
            <a:r>
              <a:rPr lang="en-GB" sz="2000" dirty="0" smtClean="0"/>
              <a:t> </a:t>
            </a:r>
            <a:endParaRPr lang="en-GB" sz="2000" dirty="0"/>
          </a:p>
          <a:p>
            <a:pPr algn="just" fontAlgn="base">
              <a:lnSpc>
                <a:spcPct val="80000"/>
              </a:lnSpc>
              <a:spcBef>
                <a:spcPts val="0"/>
              </a:spcBef>
              <a:spcAft>
                <a:spcPct val="0"/>
              </a:spcAft>
              <a:defRPr/>
            </a:pPr>
            <a:endParaRPr lang="en-GB" sz="2000" dirty="0"/>
          </a:p>
          <a:p>
            <a:pPr algn="just" fontAlgn="base">
              <a:lnSpc>
                <a:spcPct val="80000"/>
              </a:lnSpc>
              <a:spcBef>
                <a:spcPts val="0"/>
              </a:spcBef>
              <a:spcAft>
                <a:spcPct val="0"/>
              </a:spcAft>
              <a:defRPr/>
            </a:pPr>
            <a:r>
              <a:rPr lang="en-GB" sz="2000" dirty="0" err="1" smtClean="0"/>
              <a:t>Coopera</a:t>
            </a:r>
            <a:r>
              <a:rPr lang="en-GB" sz="2000" dirty="0" smtClean="0"/>
              <a:t> </a:t>
            </a:r>
            <a:r>
              <a:rPr lang="en-GB" sz="2000" dirty="0" err="1"/>
              <a:t>strettamente</a:t>
            </a:r>
            <a:r>
              <a:rPr lang="en-GB" sz="2000" dirty="0"/>
              <a:t> con </a:t>
            </a:r>
            <a:r>
              <a:rPr lang="en-GB" sz="2000" dirty="0" err="1" smtClean="0"/>
              <a:t>l’ESRB</a:t>
            </a:r>
            <a:r>
              <a:rPr lang="en-GB" sz="2000" dirty="0" smtClean="0"/>
              <a:t> in </a:t>
            </a:r>
            <a:r>
              <a:rPr lang="en-GB" sz="2000" dirty="0" err="1" smtClean="0"/>
              <a:t>particolare</a:t>
            </a:r>
            <a:r>
              <a:rPr lang="en-GB" sz="2000" dirty="0" smtClean="0"/>
              <a:t> </a:t>
            </a:r>
            <a:r>
              <a:rPr lang="en-GB" sz="2000" dirty="0" err="1" smtClean="0"/>
              <a:t>fornendogli</a:t>
            </a:r>
            <a:r>
              <a:rPr lang="en-GB" sz="2000" dirty="0" smtClean="0"/>
              <a:t> le </a:t>
            </a:r>
            <a:r>
              <a:rPr lang="en-GB" sz="2000" dirty="0" err="1" smtClean="0"/>
              <a:t>informazioni</a:t>
            </a:r>
            <a:r>
              <a:rPr lang="en-GB" sz="2000" dirty="0" smtClean="0"/>
              <a:t> </a:t>
            </a:r>
            <a:r>
              <a:rPr lang="en-GB" sz="2000" dirty="0" err="1" smtClean="0"/>
              <a:t>necessarie</a:t>
            </a:r>
            <a:r>
              <a:rPr lang="en-GB" sz="2000" dirty="0" smtClean="0"/>
              <a:t> per </a:t>
            </a:r>
            <a:r>
              <a:rPr lang="en-GB" sz="2000" dirty="0" err="1" smtClean="0"/>
              <a:t>l’assolvimento</a:t>
            </a:r>
            <a:r>
              <a:rPr lang="en-GB" sz="2000" dirty="0" smtClean="0"/>
              <a:t> </a:t>
            </a:r>
            <a:r>
              <a:rPr lang="en-GB" sz="2000" dirty="0" err="1" smtClean="0"/>
              <a:t>dei</a:t>
            </a:r>
            <a:r>
              <a:rPr lang="en-GB" sz="2000" dirty="0" smtClean="0"/>
              <a:t> </a:t>
            </a:r>
            <a:r>
              <a:rPr lang="en-GB" sz="2000" dirty="0" err="1" smtClean="0"/>
              <a:t>suoi</a:t>
            </a:r>
            <a:r>
              <a:rPr lang="en-GB" sz="2000" dirty="0" smtClean="0"/>
              <a:t> </a:t>
            </a:r>
            <a:r>
              <a:rPr lang="en-GB" sz="2000" dirty="0" err="1" smtClean="0"/>
              <a:t>compiti</a:t>
            </a:r>
            <a:r>
              <a:rPr lang="en-GB" sz="2000" dirty="0" smtClean="0"/>
              <a:t> e </a:t>
            </a:r>
            <a:r>
              <a:rPr lang="en-GB" sz="2000" dirty="0" err="1" smtClean="0"/>
              <a:t>assicurando</a:t>
            </a:r>
            <a:r>
              <a:rPr lang="en-GB" sz="2000" dirty="0" smtClean="0"/>
              <a:t> un </a:t>
            </a:r>
            <a:r>
              <a:rPr lang="en-GB" sz="2000" dirty="0" err="1" smtClean="0"/>
              <a:t>seguito</a:t>
            </a:r>
            <a:r>
              <a:rPr lang="en-GB" sz="2000" dirty="0" smtClean="0"/>
              <a:t> </a:t>
            </a:r>
            <a:r>
              <a:rPr lang="en-GB" sz="2000" dirty="0" err="1" smtClean="0"/>
              <a:t>adeguato</a:t>
            </a:r>
            <a:r>
              <a:rPr lang="en-GB" sz="2000" dirty="0" smtClean="0"/>
              <a:t> </a:t>
            </a:r>
            <a:r>
              <a:rPr lang="en-GB" sz="2000" dirty="0" err="1" smtClean="0"/>
              <a:t>alle</a:t>
            </a:r>
            <a:r>
              <a:rPr lang="en-GB" sz="2000" dirty="0" smtClean="0"/>
              <a:t> sue </a:t>
            </a:r>
            <a:r>
              <a:rPr lang="en-GB" sz="2000" dirty="0" err="1" smtClean="0"/>
              <a:t>segnalazioni</a:t>
            </a:r>
            <a:r>
              <a:rPr lang="en-GB" sz="2000" dirty="0" smtClean="0"/>
              <a:t> e </a:t>
            </a:r>
            <a:r>
              <a:rPr lang="en-GB" sz="2000" dirty="0" err="1" smtClean="0"/>
              <a:t>raccomandazioni</a:t>
            </a:r>
            <a:r>
              <a:rPr lang="en-GB" sz="2000" dirty="0" smtClean="0"/>
              <a:t> </a:t>
            </a:r>
            <a:r>
              <a:rPr lang="en-GB" sz="2000" dirty="0"/>
              <a:t/>
            </a:r>
            <a:br>
              <a:rPr lang="en-GB" sz="2000" dirty="0"/>
            </a:br>
            <a:endParaRPr lang="en-GB" sz="2000" dirty="0"/>
          </a:p>
          <a:p>
            <a:pPr algn="just" fontAlgn="base">
              <a:lnSpc>
                <a:spcPct val="80000"/>
              </a:lnSpc>
              <a:spcBef>
                <a:spcPts val="0"/>
              </a:spcBef>
              <a:spcAft>
                <a:spcPct val="0"/>
              </a:spcAft>
              <a:defRPr/>
            </a:pPr>
            <a:r>
              <a:rPr lang="it-IT" sz="2000" dirty="0" smtClean="0"/>
              <a:t>Contribuisce </a:t>
            </a:r>
            <a:r>
              <a:rPr lang="it-IT" sz="2000" dirty="0"/>
              <a:t>al funzionamento uniforme del </a:t>
            </a:r>
            <a:r>
              <a:rPr lang="it-IT" sz="2000" dirty="0" err="1"/>
              <a:t>Colleges</a:t>
            </a:r>
            <a:r>
              <a:rPr lang="it-IT" sz="2000" dirty="0"/>
              <a:t> of </a:t>
            </a:r>
            <a:r>
              <a:rPr lang="it-IT" sz="2000" dirty="0" err="1" smtClean="0"/>
              <a:t>Supervisors</a:t>
            </a:r>
            <a:r>
              <a:rPr lang="it-IT" sz="2000" dirty="0" smtClean="0"/>
              <a:t>, alla sorveglianza, valutazione e misurazione del rischio sistemico, allo sviluppo e al coordinamento dei piani di risanamento e di risoluzione delle crisi </a:t>
            </a:r>
            <a:endParaRPr lang="it-IT" sz="2000" dirty="0"/>
          </a:p>
          <a:p>
            <a:pPr fontAlgn="base">
              <a:spcBef>
                <a:spcPts val="0"/>
              </a:spcBef>
              <a:spcAft>
                <a:spcPct val="0"/>
              </a:spcAft>
              <a:buFont typeface="Wingdings" pitchFamily="2" charset="2"/>
              <a:buChar char="Ø"/>
              <a:defRPr/>
            </a:pPr>
            <a:endParaRPr lang="en-GB" sz="2000" dirty="0" smtClean="0"/>
          </a:p>
          <a:p>
            <a:pPr marL="0" indent="0" fontAlgn="base">
              <a:spcAft>
                <a:spcPct val="0"/>
              </a:spcAft>
              <a:buFont typeface="Arial" pitchFamily="34" charset="0"/>
              <a:buNone/>
              <a:defRPr/>
            </a:pPr>
            <a:endParaRPr lang="en-GB" sz="2000" dirty="0" smtClean="0"/>
          </a:p>
          <a:p>
            <a:pPr marL="0" indent="0">
              <a:lnSpc>
                <a:spcPct val="80000"/>
              </a:lnSpc>
              <a:spcAft>
                <a:spcPts val="300"/>
              </a:spcAft>
              <a:buFont typeface="Arial" pitchFamily="34" charset="0"/>
              <a:buNone/>
            </a:pPr>
            <a:endParaRPr lang="en-GB" sz="2000" dirty="0" smtClean="0"/>
          </a:p>
          <a:p>
            <a:pPr marL="0" indent="0" fontAlgn="base">
              <a:buFont typeface="Arial" pitchFamily="34" charset="0"/>
              <a:buNone/>
            </a:pPr>
            <a:endParaRPr lang="en-GB" sz="2000" dirty="0"/>
          </a:p>
        </p:txBody>
      </p:sp>
    </p:spTree>
    <p:extLst>
      <p:ext uri="{BB962C8B-B14F-4D97-AF65-F5344CB8AC3E}">
        <p14:creationId xmlns:p14="http://schemas.microsoft.com/office/powerpoint/2010/main" xmlns="" val="4170981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369332"/>
          </a:xfrm>
          <a:prstGeom prst="rect">
            <a:avLst/>
          </a:prstGeom>
          <a:noFill/>
        </p:spPr>
        <p:txBody>
          <a:bodyPr wrap="square" rtlCol="0">
            <a:spAutoFit/>
          </a:bodyPr>
          <a:lstStyle/>
          <a:p>
            <a:endParaRPr lang="it-IT"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34" name="Rettangolo 33"/>
          <p:cNvSpPr/>
          <p:nvPr/>
        </p:nvSpPr>
        <p:spPr>
          <a:xfrm>
            <a:off x="395288" y="1052513"/>
            <a:ext cx="8001000" cy="1354217"/>
          </a:xfrm>
          <a:prstGeom prst="rect">
            <a:avLst/>
          </a:prstGeom>
        </p:spPr>
        <p:txBody>
          <a:bodyPr>
            <a:spAutoFit/>
          </a:bodyPr>
          <a:lstStyle/>
          <a:p>
            <a:pPr marL="722313" lvl="1" indent="-361950" eaLnBrk="1" hangingPunct="1">
              <a:spcBef>
                <a:spcPts val="1800"/>
              </a:spcBef>
              <a:buClr>
                <a:srgbClr val="C00000"/>
              </a:buClr>
              <a:buFont typeface="Wingdings" pitchFamily="2" charset="2"/>
              <a:buChar char="Ø"/>
              <a:defRPr/>
            </a:pPr>
            <a:endParaRPr lang="it-IT" sz="3200" dirty="0">
              <a:solidFill>
                <a:srgbClr val="002060"/>
              </a:solidFill>
              <a:latin typeface="Arial" pitchFamily="34" charset="0"/>
            </a:endParaRPr>
          </a:p>
          <a:p>
            <a:pPr marL="1179513" lvl="3" indent="-361950" eaLnBrk="1" hangingPunct="1">
              <a:buClr>
                <a:srgbClr val="969696"/>
              </a:buClr>
              <a:buSzTx/>
              <a:buFont typeface="Wingdings" pitchFamily="2" charset="2"/>
              <a:buChar char="Ø"/>
              <a:defRPr/>
            </a:pPr>
            <a:endParaRPr lang="it-IT" sz="3200" i="1" dirty="0" err="1">
              <a:solidFill>
                <a:schemeClr val="bg1">
                  <a:lumMod val="65000"/>
                </a:schemeClr>
              </a:solidFill>
              <a:latin typeface="Arial" pitchFamily="34" charset="0"/>
            </a:endParaRPr>
          </a:p>
          <a:p>
            <a:pPr marL="1179513" lvl="3" indent="-361950" eaLnBrk="1" hangingPunct="1">
              <a:buClr>
                <a:srgbClr val="969696"/>
              </a:buClr>
              <a:buSzTx/>
              <a:buFont typeface="Wingdings" pitchFamily="2" charset="2"/>
              <a:buChar char="Ø"/>
              <a:defRPr/>
            </a:pPr>
            <a:endParaRPr lang="it-IT" dirty="0">
              <a:solidFill>
                <a:srgbClr val="969696"/>
              </a:solidFill>
              <a:latin typeface="Arial" pitchFamily="34" charset="0"/>
            </a:endParaRPr>
          </a:p>
        </p:txBody>
      </p:sp>
      <p:sp>
        <p:nvSpPr>
          <p:cNvPr id="12" name="Titolo 11"/>
          <p:cNvSpPr>
            <a:spLocks noGrp="1"/>
          </p:cNvSpPr>
          <p:nvPr>
            <p:ph type="ctrTitle"/>
          </p:nvPr>
        </p:nvSpPr>
        <p:spPr/>
        <p:txBody>
          <a:bodyPr>
            <a:normAutofit/>
          </a:bodyPr>
          <a:lstStyle/>
          <a:p>
            <a:r>
              <a:rPr lang="it-IT" sz="3600" dirty="0" smtClean="0"/>
              <a:t/>
            </a:r>
            <a:br>
              <a:rPr lang="it-IT" sz="3600" dirty="0" smtClean="0"/>
            </a:br>
            <a:r>
              <a:rPr lang="it-IT" sz="3600" dirty="0" err="1" smtClean="0"/>
              <a:t>Solvency</a:t>
            </a:r>
            <a:r>
              <a:rPr lang="it-IT" sz="3600" dirty="0" smtClean="0"/>
              <a:t> II</a:t>
            </a:r>
            <a:endParaRPr lang="it-IT" sz="3600" dirty="0"/>
          </a:p>
        </p:txBody>
      </p:sp>
      <p:sp>
        <p:nvSpPr>
          <p:cNvPr id="13" name="Sottotitolo 12"/>
          <p:cNvSpPr>
            <a:spLocks noGrp="1"/>
          </p:cNvSpPr>
          <p:nvPr>
            <p:ph type="subTitle" idx="1"/>
          </p:nvPr>
        </p:nvSpPr>
        <p:spPr/>
        <p:txBody>
          <a:bodyPr>
            <a:normAutofit/>
          </a:bodyPr>
          <a:lstStyle/>
          <a:p>
            <a:pPr algn="l"/>
            <a:endParaRPr lang="it-IT" sz="2400" dirty="0" smtClean="0"/>
          </a:p>
          <a:p>
            <a:pPr algn="l"/>
            <a:endParaRPr lang="it-IT" sz="2400" dirty="0"/>
          </a:p>
        </p:txBody>
      </p:sp>
    </p:spTree>
    <p:extLst>
      <p:ext uri="{BB962C8B-B14F-4D97-AF65-F5344CB8AC3E}">
        <p14:creationId xmlns:p14="http://schemas.microsoft.com/office/powerpoint/2010/main" xmlns="" val="1298115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78371" y="332656"/>
            <a:ext cx="8254752" cy="642938"/>
            <a:chOff x="357158" y="428604"/>
            <a:chExt cx="8254809" cy="642942"/>
          </a:xfrm>
        </p:grpSpPr>
        <p:sp>
          <p:nvSpPr>
            <p:cNvPr id="5" name="Rectangle 9"/>
            <p:cNvSpPr>
              <a:spLocks noChangeArrowheads="1"/>
            </p:cNvSpPr>
            <p:nvPr/>
          </p:nvSpPr>
          <p:spPr bwMode="auto">
            <a:xfrm>
              <a:off x="357158" y="428604"/>
              <a:ext cx="8254809" cy="642942"/>
            </a:xfrm>
            <a:prstGeom prst="rect">
              <a:avLst/>
            </a:prstGeom>
            <a:solidFill>
              <a:srgbClr val="A50021"/>
            </a:solidFill>
            <a:ln w="9525">
              <a:noFill/>
              <a:miter lim="800000"/>
              <a:headEnd/>
              <a:tailEnd/>
            </a:ln>
          </p:spPr>
          <p:txBody>
            <a:bodyPr anchor="ctr"/>
            <a:lstStyle/>
            <a:p>
              <a:pPr algn="r" defTabSz="449263">
                <a:spcBef>
                  <a:spcPct val="0"/>
                </a:spcBef>
                <a:buSzPct val="111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it-IT" b="1" i="1" dirty="0" smtClean="0">
                <a:solidFill>
                  <a:srgbClr val="FFFFCA"/>
                </a:solidFill>
                <a:effectLst>
                  <a:outerShdw blurRad="38100" dist="38100" dir="2700000" algn="tl">
                    <a:srgbClr val="000000"/>
                  </a:outerShdw>
                </a:effectLst>
                <a:cs typeface="Arial" charset="0"/>
              </a:endParaRPr>
            </a:p>
            <a:p>
              <a:pPr algn="r" defTabSz="449263">
                <a:spcBef>
                  <a:spcPct val="0"/>
                </a:spcBef>
                <a:buSzPct val="111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err="1">
                  <a:solidFill>
                    <a:srgbClr val="FFFFCA"/>
                  </a:solidFill>
                  <a:effectLst>
                    <a:outerShdw blurRad="38100" dist="38100" dir="2700000" algn="tl">
                      <a:srgbClr val="000000"/>
                    </a:outerShdw>
                  </a:effectLst>
                  <a:cs typeface="Arial" charset="0"/>
                </a:rPr>
                <a:t>Solvency</a:t>
              </a:r>
              <a:r>
                <a:rPr lang="it-IT" b="1" i="1" dirty="0">
                  <a:solidFill>
                    <a:srgbClr val="FFFFCA"/>
                  </a:solidFill>
                  <a:effectLst>
                    <a:outerShdw blurRad="38100" dist="38100" dir="2700000" algn="tl">
                      <a:srgbClr val="000000"/>
                    </a:outerShdw>
                  </a:effectLst>
                  <a:cs typeface="Arial" charset="0"/>
                </a:rPr>
                <a:t> </a:t>
              </a:r>
              <a:r>
                <a:rPr lang="it-IT" b="1" i="1" dirty="0" smtClean="0">
                  <a:solidFill>
                    <a:srgbClr val="FFFFCA"/>
                  </a:solidFill>
                  <a:effectLst>
                    <a:outerShdw blurRad="38100" dist="38100" dir="2700000" algn="tl">
                      <a:srgbClr val="000000"/>
                    </a:outerShdw>
                  </a:effectLst>
                  <a:cs typeface="Arial" charset="0"/>
                </a:rPr>
                <a:t>II:il processo</a:t>
              </a:r>
            </a:p>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8"/>
          <p:cNvSpPr txBox="1">
            <a:spLocks noChangeArrowheads="1"/>
          </p:cNvSpPr>
          <p:nvPr/>
        </p:nvSpPr>
        <p:spPr>
          <a:xfrm>
            <a:off x="488950" y="975594"/>
            <a:ext cx="8181975" cy="51125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lgn="ctr">
              <a:lnSpc>
                <a:spcPct val="130000"/>
              </a:lnSpc>
              <a:spcBef>
                <a:spcPts val="1200"/>
              </a:spcBef>
              <a:spcAft>
                <a:spcPts val="300"/>
              </a:spcAft>
              <a:buClr>
                <a:srgbClr val="C00000"/>
              </a:buClr>
              <a:buNone/>
            </a:pPr>
            <a:r>
              <a:rPr lang="it-IT" sz="2400" i="1" dirty="0"/>
              <a:t>La procedura </a:t>
            </a:r>
            <a:r>
              <a:rPr lang="it-IT" sz="2400" i="1" dirty="0" err="1" smtClean="0"/>
              <a:t>Lamfalussy</a:t>
            </a:r>
            <a:endParaRPr lang="it-IT" sz="2400" i="1" dirty="0" smtClean="0"/>
          </a:p>
          <a:p>
            <a:pPr marL="0" algn="ctr">
              <a:lnSpc>
                <a:spcPct val="130000"/>
              </a:lnSpc>
              <a:spcBef>
                <a:spcPts val="1200"/>
              </a:spcBef>
              <a:spcAft>
                <a:spcPts val="300"/>
              </a:spcAft>
              <a:buClr>
                <a:srgbClr val="C00000"/>
              </a:buClr>
              <a:buNone/>
            </a:pPr>
            <a:endParaRPr lang="it-IT" sz="2400" i="1" dirty="0" smtClean="0"/>
          </a:p>
        </p:txBody>
      </p:sp>
      <p:sp>
        <p:nvSpPr>
          <p:cNvPr id="9" name="AutoShape 3"/>
          <p:cNvSpPr>
            <a:spLocks noChangeArrowheads="1"/>
          </p:cNvSpPr>
          <p:nvPr/>
        </p:nvSpPr>
        <p:spPr bwMode="auto">
          <a:xfrm>
            <a:off x="857250" y="1500188"/>
            <a:ext cx="7418388" cy="1152525"/>
          </a:xfrm>
          <a:prstGeom prst="downArrowCallout">
            <a:avLst>
              <a:gd name="adj1" fmla="val 36295"/>
              <a:gd name="adj2" fmla="val 91573"/>
              <a:gd name="adj3" fmla="val 16667"/>
              <a:gd name="adj4" fmla="val 66667"/>
            </a:avLst>
          </a:prstGeom>
          <a:solidFill>
            <a:srgbClr val="66FF66"/>
          </a:solidFill>
          <a:ln w="9525">
            <a:solidFill>
              <a:schemeClr val="tx1"/>
            </a:solidFill>
            <a:miter lim="800000"/>
            <a:headEnd/>
            <a:tailEnd/>
          </a:ln>
        </p:spPr>
        <p:txBody>
          <a:bodyPr lIns="89459" tIns="44729" rIns="89459" bIns="44729" anchor="ctr"/>
          <a:lstStyle/>
          <a:p>
            <a:pPr algn="ctr" defTabSz="890588"/>
            <a:r>
              <a:rPr lang="en-GB" sz="2300" b="1" dirty="0"/>
              <a:t>Level 1:</a:t>
            </a:r>
            <a:r>
              <a:rPr lang="en-GB" sz="2300" dirty="0"/>
              <a:t> Framework Directive</a:t>
            </a:r>
            <a:endParaRPr lang="en-GB" sz="2300" dirty="0">
              <a:solidFill>
                <a:schemeClr val="bg2"/>
              </a:solidFill>
            </a:endParaRPr>
          </a:p>
        </p:txBody>
      </p:sp>
      <p:sp>
        <p:nvSpPr>
          <p:cNvPr id="10" name="AutoShape 4"/>
          <p:cNvSpPr>
            <a:spLocks noChangeArrowheads="1"/>
          </p:cNvSpPr>
          <p:nvPr/>
        </p:nvSpPr>
        <p:spPr bwMode="auto">
          <a:xfrm>
            <a:off x="928688" y="2857500"/>
            <a:ext cx="7345362" cy="1079500"/>
          </a:xfrm>
          <a:prstGeom prst="downArrowCallout">
            <a:avLst>
              <a:gd name="adj1" fmla="val 38369"/>
              <a:gd name="adj2" fmla="val 96805"/>
              <a:gd name="adj3" fmla="val 16667"/>
              <a:gd name="adj4" fmla="val 66667"/>
            </a:avLst>
          </a:prstGeom>
          <a:solidFill>
            <a:srgbClr val="00CCFF"/>
          </a:solidFill>
          <a:ln w="9525">
            <a:solidFill>
              <a:schemeClr val="tx1"/>
            </a:solidFill>
            <a:miter lim="800000"/>
            <a:headEnd/>
            <a:tailEnd/>
          </a:ln>
        </p:spPr>
        <p:txBody>
          <a:bodyPr lIns="89459" tIns="44729" rIns="89459" bIns="44729" anchor="ctr"/>
          <a:lstStyle/>
          <a:p>
            <a:pPr algn="ctr" defTabSz="890588"/>
            <a:r>
              <a:rPr lang="en-GB" sz="2300" b="1" dirty="0"/>
              <a:t> Level 2:</a:t>
            </a:r>
            <a:r>
              <a:rPr lang="en-GB" sz="2300" dirty="0"/>
              <a:t> Implementing Measures</a:t>
            </a:r>
            <a:endParaRPr lang="en-GB" sz="2300" dirty="0">
              <a:solidFill>
                <a:schemeClr val="bg2"/>
              </a:solidFill>
            </a:endParaRPr>
          </a:p>
          <a:p>
            <a:pPr defTabSz="890588"/>
            <a:endParaRPr lang="en-GB" sz="2300" dirty="0"/>
          </a:p>
        </p:txBody>
      </p:sp>
      <p:sp>
        <p:nvSpPr>
          <p:cNvPr id="11" name="AutoShape 5"/>
          <p:cNvSpPr>
            <a:spLocks noChangeArrowheads="1"/>
          </p:cNvSpPr>
          <p:nvPr/>
        </p:nvSpPr>
        <p:spPr bwMode="auto">
          <a:xfrm>
            <a:off x="857250" y="4000500"/>
            <a:ext cx="7345363" cy="1081088"/>
          </a:xfrm>
          <a:prstGeom prst="downArrowCallout">
            <a:avLst>
              <a:gd name="adj1" fmla="val 36740"/>
              <a:gd name="adj2" fmla="val 92794"/>
              <a:gd name="adj3" fmla="val 14306"/>
              <a:gd name="adj4" fmla="val 66667"/>
            </a:avLst>
          </a:prstGeom>
          <a:solidFill>
            <a:srgbClr val="FF9966"/>
          </a:solidFill>
          <a:ln w="9525">
            <a:solidFill>
              <a:schemeClr val="tx1"/>
            </a:solidFill>
            <a:miter lim="800000"/>
            <a:headEnd/>
            <a:tailEnd/>
          </a:ln>
        </p:spPr>
        <p:txBody>
          <a:bodyPr lIns="89459" tIns="44729" rIns="89459" bIns="44729" anchor="ctr"/>
          <a:lstStyle/>
          <a:p>
            <a:pPr algn="ctr" defTabSz="890588"/>
            <a:r>
              <a:rPr lang="en-GB" sz="2300" b="1"/>
              <a:t>Level 3:</a:t>
            </a:r>
            <a:r>
              <a:rPr lang="en-GB" sz="2300"/>
              <a:t> Convergent implementation assisted by close co-operation between national authorities</a:t>
            </a:r>
          </a:p>
        </p:txBody>
      </p:sp>
      <p:sp>
        <p:nvSpPr>
          <p:cNvPr id="12" name="Rectangle 6"/>
          <p:cNvSpPr>
            <a:spLocks noChangeArrowheads="1"/>
          </p:cNvSpPr>
          <p:nvPr/>
        </p:nvSpPr>
        <p:spPr bwMode="auto">
          <a:xfrm>
            <a:off x="857250" y="5286375"/>
            <a:ext cx="7345363" cy="800100"/>
          </a:xfrm>
          <a:prstGeom prst="rect">
            <a:avLst/>
          </a:prstGeom>
          <a:solidFill>
            <a:srgbClr val="FF99CC"/>
          </a:solidFill>
          <a:ln w="9525">
            <a:solidFill>
              <a:schemeClr val="tx1"/>
            </a:solidFill>
            <a:miter lim="800000"/>
            <a:headEnd/>
            <a:tailEnd/>
          </a:ln>
        </p:spPr>
        <p:txBody>
          <a:bodyPr lIns="89459" tIns="44729" rIns="89459" bIns="44729" anchor="ctr">
            <a:spAutoFit/>
          </a:bodyPr>
          <a:lstStyle/>
          <a:p>
            <a:pPr algn="ctr" defTabSz="890588"/>
            <a:r>
              <a:rPr lang="en-GB" sz="2300" b="1"/>
              <a:t>Level 4:</a:t>
            </a:r>
            <a:r>
              <a:rPr lang="en-GB" sz="2300"/>
              <a:t> Rigorous enforcement of Community legislation by the Commission</a:t>
            </a:r>
          </a:p>
        </p:txBody>
      </p:sp>
    </p:spTree>
    <p:extLst>
      <p:ext uri="{BB962C8B-B14F-4D97-AF65-F5344CB8AC3E}">
        <p14:creationId xmlns:p14="http://schemas.microsoft.com/office/powerpoint/2010/main" xmlns="" val="2819082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err="1" smtClean="0">
                  <a:solidFill>
                    <a:srgbClr val="FFFFCA"/>
                  </a:solidFill>
                  <a:effectLst>
                    <a:outerShdw blurRad="38100" dist="38100" dir="2700000" algn="tl">
                      <a:srgbClr val="000000"/>
                    </a:outerShdw>
                  </a:effectLst>
                  <a:cs typeface="Arial" charset="0"/>
                </a:rPr>
                <a:t>Solvency</a:t>
              </a:r>
              <a:r>
                <a:rPr lang="it-IT" b="1" i="1" dirty="0" smtClean="0">
                  <a:solidFill>
                    <a:srgbClr val="FFFFCA"/>
                  </a:solidFill>
                  <a:effectLst>
                    <a:outerShdw blurRad="38100" dist="38100" dir="2700000" algn="tl">
                      <a:srgbClr val="000000"/>
                    </a:outerShdw>
                  </a:effectLst>
                  <a:cs typeface="Arial" charset="0"/>
                </a:rPr>
                <a:t> II : il processo</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4"/>
          <p:cNvSpPr>
            <a:spLocks noChangeArrowheads="1"/>
          </p:cNvSpPr>
          <p:nvPr/>
        </p:nvSpPr>
        <p:spPr bwMode="auto">
          <a:xfrm>
            <a:off x="683667" y="1052513"/>
            <a:ext cx="7639050" cy="5400675"/>
          </a:xfrm>
          <a:prstGeom prst="rect">
            <a:avLst/>
          </a:prstGeom>
          <a:noFill/>
          <a:ln w="9525">
            <a:noFill/>
            <a:miter lim="800000"/>
            <a:headEnd/>
            <a:tailEnd/>
          </a:ln>
        </p:spPr>
        <p:txBody>
          <a:bodyPr/>
          <a:lstStyle/>
          <a:p>
            <a:pPr indent="-342900" algn="ctr">
              <a:lnSpc>
                <a:spcPct val="130000"/>
              </a:lnSpc>
              <a:spcBef>
                <a:spcPts val="1200"/>
              </a:spcBef>
              <a:buClr>
                <a:srgbClr val="C00000"/>
              </a:buClr>
            </a:pPr>
            <a:r>
              <a:rPr lang="it-IT" sz="2400" i="1" dirty="0" smtClean="0"/>
              <a:t>Stato attuale dell’arte</a:t>
            </a:r>
          </a:p>
          <a:p>
            <a:pPr marL="342900" indent="-342900">
              <a:spcBef>
                <a:spcPts val="1200"/>
              </a:spcBef>
              <a:buFont typeface="Arial" charset="0"/>
              <a:buChar char="•"/>
            </a:pPr>
            <a:r>
              <a:rPr lang="it-IT" sz="2400" dirty="0" smtClean="0"/>
              <a:t>Direttiva Quadro adottata nel 2009: l’applicazione è prevista in direttiva a decorrere dal 1 novembre 2012</a:t>
            </a:r>
            <a:endParaRPr lang="it-IT" sz="2400" u="sng" dirty="0" smtClean="0"/>
          </a:p>
          <a:p>
            <a:pPr marL="342900" indent="-342900">
              <a:spcBef>
                <a:spcPts val="1200"/>
              </a:spcBef>
              <a:buFont typeface="Arial" charset="0"/>
              <a:buChar char="•"/>
            </a:pPr>
            <a:r>
              <a:rPr lang="it-IT" sz="2400" i="1" dirty="0" err="1" smtClean="0"/>
              <a:t>Draft</a:t>
            </a:r>
            <a:r>
              <a:rPr lang="it-IT" sz="2400" i="1" dirty="0" smtClean="0"/>
              <a:t> </a:t>
            </a:r>
            <a:r>
              <a:rPr lang="it-IT" sz="2400" i="1" dirty="0" err="1" smtClean="0"/>
              <a:t>implementing</a:t>
            </a:r>
            <a:r>
              <a:rPr lang="it-IT" sz="2400" i="1" dirty="0" smtClean="0"/>
              <a:t> </a:t>
            </a:r>
            <a:r>
              <a:rPr lang="it-IT" sz="2400" i="1" dirty="0" err="1" smtClean="0"/>
              <a:t>measure</a:t>
            </a:r>
            <a:r>
              <a:rPr lang="it-IT" sz="2400" i="1" dirty="0" smtClean="0"/>
              <a:t> </a:t>
            </a:r>
            <a:r>
              <a:rPr lang="it-IT" sz="2400" i="1" dirty="0" err="1" smtClean="0"/>
              <a:t>Solvency</a:t>
            </a:r>
            <a:r>
              <a:rPr lang="it-IT" sz="2400" i="1" dirty="0" smtClean="0"/>
              <a:t> II</a:t>
            </a:r>
            <a:r>
              <a:rPr lang="it-IT" sz="2400" dirty="0" smtClean="0"/>
              <a:t>: versione consolidata di bozze di misure tecniche (31 ottobre 2011) </a:t>
            </a:r>
          </a:p>
          <a:p>
            <a:pPr marL="342900" indent="-342900">
              <a:spcBef>
                <a:spcPts val="1200"/>
              </a:spcBef>
              <a:buFont typeface="Arial" charset="0"/>
              <a:buChar char="•"/>
            </a:pPr>
            <a:r>
              <a:rPr lang="it-IT" sz="2400" dirty="0" smtClean="0"/>
              <a:t>La Commissione Europea proporrà l’atto delegato (ma solo dopo adozione Omnibus II)  al </a:t>
            </a:r>
            <a:r>
              <a:rPr lang="it-IT" sz="2400" i="1" dirty="0" err="1" smtClean="0"/>
              <a:t>Level</a:t>
            </a:r>
            <a:r>
              <a:rPr lang="it-IT" sz="2400" i="1" dirty="0" smtClean="0"/>
              <a:t> 2 </a:t>
            </a:r>
            <a:r>
              <a:rPr lang="it-IT" sz="2400" i="1" dirty="0" err="1" smtClean="0"/>
              <a:t>Committee</a:t>
            </a:r>
            <a:endParaRPr lang="it-IT" sz="2400" i="1" dirty="0" smtClean="0"/>
          </a:p>
          <a:p>
            <a:pPr marL="342900" indent="-342900">
              <a:spcBef>
                <a:spcPts val="1200"/>
              </a:spcBef>
              <a:buFont typeface="Arial" charset="0"/>
              <a:buChar char="•"/>
            </a:pPr>
            <a:r>
              <a:rPr lang="it-IT" sz="2400" dirty="0" smtClean="0"/>
              <a:t>Impact </a:t>
            </a:r>
            <a:r>
              <a:rPr lang="it-IT" sz="2400" dirty="0" err="1" smtClean="0"/>
              <a:t>Assessment</a:t>
            </a:r>
            <a:endParaRPr lang="it-IT" sz="2400" dirty="0" smtClean="0"/>
          </a:p>
          <a:p>
            <a:pPr marL="342900" indent="-342900">
              <a:spcBef>
                <a:spcPts val="1200"/>
              </a:spcBef>
              <a:buFont typeface="Arial" charset="0"/>
              <a:buChar char="•"/>
            </a:pPr>
            <a:r>
              <a:rPr lang="it-IT" sz="2400" dirty="0" smtClean="0"/>
              <a:t>Consiglio e Parlamento Europeo hanno diritto di obiezione entro un termine indicato nell’atto di delega</a:t>
            </a:r>
          </a:p>
          <a:p>
            <a:pPr>
              <a:spcBef>
                <a:spcPts val="1200"/>
              </a:spcBef>
              <a:buClr>
                <a:srgbClr val="C00000"/>
              </a:buClr>
            </a:pPr>
            <a:endParaRPr lang="it-IT" dirty="0"/>
          </a:p>
        </p:txBody>
      </p:sp>
    </p:spTree>
    <p:extLst>
      <p:ext uri="{BB962C8B-B14F-4D97-AF65-F5344CB8AC3E}">
        <p14:creationId xmlns:p14="http://schemas.microsoft.com/office/powerpoint/2010/main" xmlns="" val="242407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err="1" smtClean="0">
                  <a:solidFill>
                    <a:srgbClr val="FFFFCA"/>
                  </a:solidFill>
                  <a:effectLst>
                    <a:outerShdw blurRad="38100" dist="38100" dir="2700000" algn="tl">
                      <a:srgbClr val="000000"/>
                    </a:outerShdw>
                  </a:effectLst>
                  <a:cs typeface="Arial" charset="0"/>
                </a:rPr>
                <a:t>Solvency</a:t>
              </a:r>
              <a:r>
                <a:rPr lang="it-IT" b="1" i="1" dirty="0" smtClean="0">
                  <a:solidFill>
                    <a:srgbClr val="FFFFCA"/>
                  </a:solidFill>
                  <a:effectLst>
                    <a:outerShdw blurRad="38100" dist="38100" dir="2700000" algn="tl">
                      <a:srgbClr val="000000"/>
                    </a:outerShdw>
                  </a:effectLst>
                  <a:cs typeface="Arial" charset="0"/>
                </a:rPr>
                <a:t> II</a:t>
              </a:r>
            </a:p>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La direttiva Omnibus II</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4"/>
          <p:cNvSpPr>
            <a:spLocks noChangeArrowheads="1"/>
          </p:cNvSpPr>
          <p:nvPr/>
        </p:nvSpPr>
        <p:spPr bwMode="auto">
          <a:xfrm>
            <a:off x="683667" y="1052513"/>
            <a:ext cx="7639050" cy="5400675"/>
          </a:xfrm>
          <a:prstGeom prst="rect">
            <a:avLst/>
          </a:prstGeom>
          <a:noFill/>
          <a:ln w="9525">
            <a:noFill/>
            <a:miter lim="800000"/>
            <a:headEnd/>
            <a:tailEnd/>
          </a:ln>
        </p:spPr>
        <p:txBody>
          <a:bodyPr/>
          <a:lstStyle/>
          <a:p>
            <a:pPr algn="ctr">
              <a:spcBef>
                <a:spcPts val="1200"/>
              </a:spcBef>
              <a:buClr>
                <a:srgbClr val="C00000"/>
              </a:buClr>
            </a:pPr>
            <a:r>
              <a:rPr lang="it-IT" sz="2400" i="1" dirty="0" smtClean="0"/>
              <a:t>La direttiva Omnibus II</a:t>
            </a:r>
            <a:endParaRPr lang="it-IT" sz="2400" i="1" dirty="0"/>
          </a:p>
          <a:p>
            <a:pPr marL="285750" indent="-285750" algn="just">
              <a:spcBef>
                <a:spcPts val="1200"/>
              </a:spcBef>
            </a:pPr>
            <a:r>
              <a:rPr lang="it-IT" dirty="0" smtClean="0"/>
              <a:t>	</a:t>
            </a:r>
          </a:p>
          <a:p>
            <a:pPr algn="just">
              <a:lnSpc>
                <a:spcPct val="80000"/>
              </a:lnSpc>
              <a:spcBef>
                <a:spcPct val="20000"/>
              </a:spcBef>
              <a:spcAft>
                <a:spcPts val="300"/>
              </a:spcAft>
            </a:pPr>
            <a:endParaRPr lang="it-IT" sz="2400" dirty="0" smtClean="0"/>
          </a:p>
          <a:p>
            <a:pPr algn="just">
              <a:lnSpc>
                <a:spcPct val="80000"/>
              </a:lnSpc>
              <a:spcBef>
                <a:spcPct val="20000"/>
              </a:spcBef>
              <a:spcAft>
                <a:spcPts val="300"/>
              </a:spcAft>
            </a:pPr>
            <a:endParaRPr lang="it-IT" sz="2400" dirty="0"/>
          </a:p>
          <a:p>
            <a:pPr algn="just">
              <a:lnSpc>
                <a:spcPct val="80000"/>
              </a:lnSpc>
              <a:spcBef>
                <a:spcPct val="20000"/>
              </a:spcBef>
              <a:spcAft>
                <a:spcPts val="300"/>
              </a:spcAft>
            </a:pPr>
            <a:r>
              <a:rPr lang="it-IT" sz="2400" dirty="0" smtClean="0"/>
              <a:t>La Direttiva Omnibus si colloca nel processo di costituzione della nuova architettura europea di vigilanza finanziaria, avviato dalla comunicazione della Commissione del maggio 2009, che ha condotto come primo passo alla costituzione dell'EBA </a:t>
            </a:r>
            <a:r>
              <a:rPr lang="it-IT" sz="2400" dirty="0"/>
              <a:t>dell’EIOPA e dell’ESMA. </a:t>
            </a:r>
            <a:endParaRPr lang="it-IT" sz="2400" dirty="0" smtClean="0"/>
          </a:p>
          <a:p>
            <a:pPr>
              <a:spcBef>
                <a:spcPts val="1200"/>
              </a:spcBef>
              <a:buClr>
                <a:srgbClr val="C00000"/>
              </a:buClr>
            </a:pPr>
            <a:endParaRPr lang="it-IT" dirty="0"/>
          </a:p>
        </p:txBody>
      </p:sp>
    </p:spTree>
    <p:extLst>
      <p:ext uri="{BB962C8B-B14F-4D97-AF65-F5344CB8AC3E}">
        <p14:creationId xmlns:p14="http://schemas.microsoft.com/office/powerpoint/2010/main" xmlns="" val="3127159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err="1">
                  <a:solidFill>
                    <a:srgbClr val="FFFFCA"/>
                  </a:solidFill>
                  <a:effectLst>
                    <a:outerShdw blurRad="38100" dist="38100" dir="2700000" algn="tl">
                      <a:srgbClr val="000000"/>
                    </a:outerShdw>
                  </a:effectLst>
                  <a:cs typeface="Arial" charset="0"/>
                </a:rPr>
                <a:t>Solvency</a:t>
              </a:r>
              <a:r>
                <a:rPr lang="it-IT" b="1" i="1" dirty="0">
                  <a:solidFill>
                    <a:srgbClr val="FFFFCA"/>
                  </a:solidFill>
                  <a:effectLst>
                    <a:outerShdw blurRad="38100" dist="38100" dir="2700000" algn="tl">
                      <a:srgbClr val="000000"/>
                    </a:outerShdw>
                  </a:effectLst>
                  <a:cs typeface="Arial" charset="0"/>
                </a:rPr>
                <a:t> </a:t>
              </a:r>
              <a:r>
                <a:rPr lang="it-IT" b="1" i="1" dirty="0" smtClean="0">
                  <a:solidFill>
                    <a:srgbClr val="FFFFCA"/>
                  </a:solidFill>
                  <a:effectLst>
                    <a:outerShdw blurRad="38100" dist="38100" dir="2700000" algn="tl">
                      <a:srgbClr val="000000"/>
                    </a:outerShdw>
                  </a:effectLst>
                  <a:cs typeface="Arial" charset="0"/>
                </a:rPr>
                <a:t>II</a:t>
              </a:r>
            </a:p>
            <a:p>
              <a:pPr algn="r" defTabSz="449263">
                <a:spcBef>
                  <a:spcPct val="0"/>
                </a:spcBef>
                <a:buSzPct val="111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La direttiva Omnibus II</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4"/>
          <p:cNvSpPr>
            <a:spLocks noChangeArrowheads="1"/>
          </p:cNvSpPr>
          <p:nvPr/>
        </p:nvSpPr>
        <p:spPr bwMode="auto">
          <a:xfrm>
            <a:off x="683667" y="1052513"/>
            <a:ext cx="7639050" cy="5400675"/>
          </a:xfrm>
          <a:prstGeom prst="rect">
            <a:avLst/>
          </a:prstGeom>
          <a:noFill/>
          <a:ln w="9525">
            <a:noFill/>
            <a:miter lim="800000"/>
            <a:headEnd/>
            <a:tailEnd/>
          </a:ln>
        </p:spPr>
        <p:txBody>
          <a:bodyPr/>
          <a:lstStyle/>
          <a:p>
            <a:pPr algn="ctr">
              <a:spcBef>
                <a:spcPts val="1200"/>
              </a:spcBef>
              <a:buClr>
                <a:srgbClr val="C00000"/>
              </a:buClr>
            </a:pPr>
            <a:r>
              <a:rPr lang="it-IT" sz="2400" i="1" dirty="0" smtClean="0"/>
              <a:t>La direttiva Omnibus II</a:t>
            </a:r>
            <a:endParaRPr lang="it-IT" sz="2400" i="1" dirty="0"/>
          </a:p>
          <a:p>
            <a:pPr algn="just">
              <a:spcBef>
                <a:spcPts val="1200"/>
              </a:spcBef>
              <a:buClr>
                <a:srgbClr val="C00000"/>
              </a:buClr>
            </a:pPr>
            <a:r>
              <a:rPr lang="it-IT" sz="2400" dirty="0" smtClean="0"/>
              <a:t>La proposta di direttiva Omnibus II del 19 gennaio 2011:</a:t>
            </a:r>
          </a:p>
          <a:p>
            <a:pPr algn="just">
              <a:spcAft>
                <a:spcPts val="600"/>
              </a:spcAft>
              <a:buClr>
                <a:srgbClr val="C00000"/>
              </a:buClr>
            </a:pPr>
            <a:endParaRPr lang="it-IT" sz="2400" dirty="0" smtClean="0"/>
          </a:p>
          <a:p>
            <a:pPr marL="342900" indent="-342900">
              <a:buFont typeface="Arial" charset="0"/>
              <a:buChar char="•"/>
            </a:pPr>
            <a:r>
              <a:rPr lang="it-IT" sz="2400" dirty="0" smtClean="0"/>
              <a:t>definisce le aree in cui l’EIOPA avrà</a:t>
            </a:r>
            <a:r>
              <a:rPr lang="it-IT" sz="2400" dirty="0"/>
              <a:t> </a:t>
            </a:r>
            <a:r>
              <a:rPr lang="it-IT" sz="2400" dirty="0" smtClean="0"/>
              <a:t>potere  di sviluppare standard tecnici vincolanti , poteri di mediazione vincolanti  e compiti </a:t>
            </a:r>
            <a:r>
              <a:rPr lang="it-IT" sz="2400" dirty="0"/>
              <a:t>specifici </a:t>
            </a:r>
            <a:endParaRPr lang="it-IT" sz="2400" dirty="0" smtClean="0"/>
          </a:p>
          <a:p>
            <a:endParaRPr lang="it-IT" sz="2400" dirty="0" smtClean="0"/>
          </a:p>
          <a:p>
            <a:pPr marL="342900" indent="-342900">
              <a:buFont typeface="Arial" charset="0"/>
              <a:buChar char="•"/>
            </a:pPr>
            <a:r>
              <a:rPr lang="it-IT" sz="2400" dirty="0" smtClean="0"/>
              <a:t>Introduce una serie di modifiche aggiuntive al sistema SII:</a:t>
            </a:r>
          </a:p>
          <a:p>
            <a:pPr marL="800100" lvl="1" indent="-342900">
              <a:buFontTx/>
              <a:buChar char="-"/>
            </a:pPr>
            <a:r>
              <a:rPr lang="it-IT" sz="2400" dirty="0" smtClean="0"/>
              <a:t>definisce una serie di misure transitorie</a:t>
            </a:r>
          </a:p>
          <a:p>
            <a:pPr marL="800100" lvl="1" indent="-342900">
              <a:buFontTx/>
              <a:buChar char="-"/>
            </a:pPr>
            <a:r>
              <a:rPr lang="it-IT" sz="2400" dirty="0" smtClean="0"/>
              <a:t>modifica le competenze della Commissione a Livello 2 </a:t>
            </a:r>
          </a:p>
          <a:p>
            <a:pPr marL="800100" lvl="1" indent="-342900">
              <a:buFontTx/>
              <a:buChar char="-"/>
            </a:pPr>
            <a:r>
              <a:rPr lang="it-IT" sz="2400" dirty="0" smtClean="0"/>
              <a:t>proroga </a:t>
            </a:r>
            <a:r>
              <a:rPr lang="it-IT" sz="2400" dirty="0"/>
              <a:t>di due mesi il termine di entrata in vigore </a:t>
            </a:r>
            <a:r>
              <a:rPr lang="it-IT" sz="2400" dirty="0" smtClean="0"/>
              <a:t>(</a:t>
            </a:r>
            <a:r>
              <a:rPr lang="it-IT" sz="2400" dirty="0"/>
              <a:t>1 </a:t>
            </a:r>
            <a:r>
              <a:rPr lang="it-IT" sz="2400" dirty="0" smtClean="0"/>
              <a:t>gennaio </a:t>
            </a:r>
            <a:r>
              <a:rPr lang="it-IT" sz="2400" dirty="0"/>
              <a:t>2013)</a:t>
            </a:r>
          </a:p>
          <a:p>
            <a:pPr marL="342900" indent="-342900">
              <a:spcBef>
                <a:spcPts val="1200"/>
              </a:spcBef>
              <a:buClr>
                <a:srgbClr val="C00000"/>
              </a:buClr>
              <a:buFont typeface="Arial" charset="0"/>
              <a:buChar char="•"/>
            </a:pPr>
            <a:endParaRPr lang="it-IT" dirty="0"/>
          </a:p>
          <a:p>
            <a:pPr marL="342900" indent="-342900">
              <a:spcBef>
                <a:spcPts val="1200"/>
              </a:spcBef>
              <a:buClr>
                <a:srgbClr val="C00000"/>
              </a:buClr>
              <a:buFont typeface="Arial" charset="0"/>
              <a:buChar char="•"/>
            </a:pPr>
            <a:endParaRPr lang="it-IT" dirty="0"/>
          </a:p>
        </p:txBody>
      </p:sp>
    </p:spTree>
    <p:extLst>
      <p:ext uri="{BB962C8B-B14F-4D97-AF65-F5344CB8AC3E}">
        <p14:creationId xmlns:p14="http://schemas.microsoft.com/office/powerpoint/2010/main" xmlns="" val="2158990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err="1">
                  <a:solidFill>
                    <a:srgbClr val="FFFFCA"/>
                  </a:solidFill>
                  <a:effectLst>
                    <a:outerShdw blurRad="38100" dist="38100" dir="2700000" algn="tl">
                      <a:srgbClr val="000000"/>
                    </a:outerShdw>
                  </a:effectLst>
                  <a:cs typeface="Arial" charset="0"/>
                </a:rPr>
                <a:t>Solvency</a:t>
              </a:r>
              <a:r>
                <a:rPr lang="it-IT" b="1" i="1" dirty="0">
                  <a:solidFill>
                    <a:srgbClr val="FFFFCA"/>
                  </a:solidFill>
                  <a:effectLst>
                    <a:outerShdw blurRad="38100" dist="38100" dir="2700000" algn="tl">
                      <a:srgbClr val="000000"/>
                    </a:outerShdw>
                  </a:effectLst>
                  <a:cs typeface="Arial" charset="0"/>
                </a:rPr>
                <a:t> II </a:t>
              </a:r>
              <a:endParaRPr lang="it-IT" b="1" i="1" dirty="0" smtClean="0">
                <a:solidFill>
                  <a:srgbClr val="FFFFCA"/>
                </a:solidFill>
                <a:effectLst>
                  <a:outerShdw blurRad="38100" dist="38100" dir="2700000" algn="tl">
                    <a:srgbClr val="000000"/>
                  </a:outerShdw>
                </a:effectLst>
                <a:cs typeface="Arial" charset="0"/>
              </a:endParaRPr>
            </a:p>
            <a:p>
              <a:pPr algn="r" defTabSz="449263">
                <a:spcBef>
                  <a:spcPct val="0"/>
                </a:spcBef>
                <a:buSzPct val="111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La direttiva Omnibus II</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4"/>
          <p:cNvSpPr>
            <a:spLocks noChangeArrowheads="1"/>
          </p:cNvSpPr>
          <p:nvPr/>
        </p:nvSpPr>
        <p:spPr bwMode="auto">
          <a:xfrm>
            <a:off x="683667" y="1052513"/>
            <a:ext cx="7639050" cy="5400675"/>
          </a:xfrm>
          <a:prstGeom prst="rect">
            <a:avLst/>
          </a:prstGeom>
          <a:noFill/>
          <a:ln w="9525">
            <a:noFill/>
            <a:miter lim="800000"/>
            <a:headEnd/>
            <a:tailEnd/>
          </a:ln>
        </p:spPr>
        <p:txBody>
          <a:bodyPr/>
          <a:lstStyle/>
          <a:p>
            <a:pPr algn="ctr">
              <a:spcBef>
                <a:spcPts val="1200"/>
              </a:spcBef>
              <a:buClr>
                <a:srgbClr val="C00000"/>
              </a:buClr>
            </a:pPr>
            <a:r>
              <a:rPr lang="it-IT" sz="2400" i="1" dirty="0" smtClean="0"/>
              <a:t>La direttiva Omnibus II</a:t>
            </a:r>
            <a:endParaRPr lang="it-IT" sz="2400" i="1" dirty="0"/>
          </a:p>
          <a:p>
            <a:pPr algn="just">
              <a:spcBef>
                <a:spcPts val="1200"/>
              </a:spcBef>
              <a:spcAft>
                <a:spcPts val="600"/>
              </a:spcAft>
              <a:buClr>
                <a:srgbClr val="C00000"/>
              </a:buClr>
            </a:pPr>
            <a:r>
              <a:rPr lang="it-IT" sz="2400" dirty="0" smtClean="0"/>
              <a:t>In base all’ultimo testo della direttiva </a:t>
            </a:r>
            <a:r>
              <a:rPr lang="it-IT" sz="2400" dirty="0" err="1" smtClean="0"/>
              <a:t>Omibus</a:t>
            </a:r>
            <a:r>
              <a:rPr lang="it-IT" sz="2400" dirty="0" smtClean="0"/>
              <a:t> II è previsto il seguente sistema in merito </a:t>
            </a:r>
            <a:r>
              <a:rPr lang="it-IT" sz="2400" b="1" dirty="0" smtClean="0"/>
              <a:t>alla data di entrata in vigore di </a:t>
            </a:r>
            <a:r>
              <a:rPr lang="it-IT" sz="2400" b="1" dirty="0" err="1" smtClean="0"/>
              <a:t>Solvency</a:t>
            </a:r>
            <a:r>
              <a:rPr lang="it-IT" sz="2400" b="1" dirty="0" smtClean="0"/>
              <a:t> II:</a:t>
            </a:r>
          </a:p>
          <a:p>
            <a:pPr marL="285750" indent="-285750" algn="just">
              <a:spcBef>
                <a:spcPts val="1800"/>
              </a:spcBef>
              <a:buFont typeface="Arial" pitchFamily="34" charset="0"/>
              <a:buChar char="•"/>
            </a:pPr>
            <a:r>
              <a:rPr lang="it-IT" sz="2400" dirty="0" smtClean="0"/>
              <a:t> Trasposizione da parte degli Stati Membri entro il 31 marzo 2013</a:t>
            </a:r>
          </a:p>
          <a:p>
            <a:pPr algn="just"/>
            <a:endParaRPr lang="it-IT" sz="2400" dirty="0" smtClean="0"/>
          </a:p>
          <a:p>
            <a:pPr marL="285750" indent="-285750" algn="just">
              <a:buFont typeface="Arial" pitchFamily="34" charset="0"/>
              <a:buChar char="•"/>
            </a:pPr>
            <a:r>
              <a:rPr lang="it-IT" sz="2400" dirty="0" smtClean="0"/>
              <a:t>Periodo di “preparazione” per l’introduzione del nuovo sistema </a:t>
            </a:r>
          </a:p>
          <a:p>
            <a:pPr algn="just"/>
            <a:endParaRPr lang="it-IT" sz="2400" dirty="0" smtClean="0"/>
          </a:p>
          <a:p>
            <a:pPr marL="284400" lvl="1" indent="-285750" algn="just">
              <a:buFont typeface="Arial" pitchFamily="34" charset="0"/>
              <a:buChar char="•"/>
            </a:pPr>
            <a:r>
              <a:rPr lang="it-IT" sz="2400" dirty="0" smtClean="0"/>
              <a:t>Data di applicazione della nuova normativa </a:t>
            </a:r>
            <a:r>
              <a:rPr lang="it-IT" sz="2400" smtClean="0"/>
              <a:t>Solvency</a:t>
            </a:r>
            <a:r>
              <a:rPr lang="it-IT" sz="2400" dirty="0" smtClean="0"/>
              <a:t>  </a:t>
            </a:r>
            <a:r>
              <a:rPr lang="it-IT" sz="2400" dirty="0" smtClean="0"/>
              <a:t>II  “completa”: 1 gennaio 2014    </a:t>
            </a:r>
          </a:p>
          <a:p>
            <a:pPr marL="742950" lvl="1" indent="-285750" algn="just"/>
            <a:endParaRPr lang="it-IT" dirty="0"/>
          </a:p>
          <a:p>
            <a:pPr marL="342900" indent="-342900">
              <a:spcBef>
                <a:spcPts val="1200"/>
              </a:spcBef>
              <a:buClr>
                <a:srgbClr val="C00000"/>
              </a:buClr>
              <a:buFont typeface="Arial" charset="0"/>
              <a:buChar char="•"/>
            </a:pPr>
            <a:endParaRPr lang="it-IT" dirty="0"/>
          </a:p>
        </p:txBody>
      </p:sp>
    </p:spTree>
    <p:extLst>
      <p:ext uri="{BB962C8B-B14F-4D97-AF65-F5344CB8AC3E}">
        <p14:creationId xmlns:p14="http://schemas.microsoft.com/office/powerpoint/2010/main" xmlns="" val="2158990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95535" y="332656"/>
            <a:ext cx="8215313" cy="642938"/>
            <a:chOff x="357157" y="428604"/>
            <a:chExt cx="8215370" cy="642942"/>
          </a:xfrm>
        </p:grpSpPr>
        <p:sp>
          <p:nvSpPr>
            <p:cNvPr id="5" name="Rectangle 9"/>
            <p:cNvSpPr>
              <a:spLocks noChangeArrowheads="1"/>
            </p:cNvSpPr>
            <p:nvPr/>
          </p:nvSpPr>
          <p:spPr bwMode="auto">
            <a:xfrm>
              <a:off x="357157"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a:solidFill>
                    <a:srgbClr val="FFFFCA"/>
                  </a:solidFill>
                  <a:effectLst>
                    <a:outerShdw blurRad="38100" dist="38100" dir="2700000" algn="tl">
                      <a:srgbClr val="000000"/>
                    </a:outerShdw>
                  </a:effectLst>
                  <a:cs typeface="Arial" charset="0"/>
                </a:rPr>
                <a:t>La </a:t>
              </a:r>
              <a:r>
                <a:rPr lang="it-IT" b="1" i="1" dirty="0" smtClean="0">
                  <a:solidFill>
                    <a:srgbClr val="FFFFCA"/>
                  </a:solidFill>
                  <a:effectLst>
                    <a:outerShdw blurRad="38100" dist="38100" dir="2700000" algn="tl">
                      <a:srgbClr val="000000"/>
                    </a:outerShdw>
                  </a:effectLst>
                  <a:cs typeface="Arial" charset="0"/>
                </a:rPr>
                <a:t>Vigilanza Finanziaria Europea</a:t>
              </a:r>
              <a:endParaRPr lang="it-IT" b="1" i="1" dirty="0">
                <a:solidFill>
                  <a:srgbClr val="FFFFCA"/>
                </a:solidFill>
                <a:effectLst>
                  <a:outerShdw blurRad="38100" dist="38100" dir="2700000" algn="tl">
                    <a:srgbClr val="000000"/>
                  </a:outerShdw>
                </a:effectLst>
                <a:cs typeface="Arial" charset="0"/>
              </a:endParaRPr>
            </a:p>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27 </a:t>
              </a:r>
              <a:r>
                <a:rPr lang="it-IT" b="1" i="1" dirty="0">
                  <a:solidFill>
                    <a:srgbClr val="FFFFCA"/>
                  </a:solidFill>
                  <a:effectLst>
                    <a:outerShdw blurRad="38100" dist="38100" dir="2700000" algn="tl">
                      <a:srgbClr val="000000"/>
                    </a:outerShdw>
                  </a:effectLst>
                  <a:cs typeface="Arial" charset="0"/>
                </a:rPr>
                <a:t>maggio 2009</a:t>
              </a: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369332"/>
          </a:xfrm>
          <a:prstGeom prst="rect">
            <a:avLst/>
          </a:prstGeom>
          <a:noFill/>
        </p:spPr>
        <p:txBody>
          <a:bodyPr wrap="square" rtlCol="0">
            <a:spAutoFit/>
          </a:bodyPr>
          <a:lstStyle/>
          <a:p>
            <a:endParaRPr lang="it-IT"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7" name="Rettangolo 6"/>
          <p:cNvSpPr/>
          <p:nvPr/>
        </p:nvSpPr>
        <p:spPr>
          <a:xfrm>
            <a:off x="614760" y="1209069"/>
            <a:ext cx="7776864" cy="5893921"/>
          </a:xfrm>
          <a:prstGeom prst="rect">
            <a:avLst/>
          </a:prstGeom>
        </p:spPr>
        <p:txBody>
          <a:bodyPr wrap="square">
            <a:spAutoFit/>
          </a:bodyPr>
          <a:lstStyle/>
          <a:p>
            <a:pPr>
              <a:spcAft>
                <a:spcPts val="600"/>
              </a:spcAft>
            </a:pPr>
            <a:r>
              <a:rPr lang="it-IT" sz="2400" i="1" dirty="0" smtClean="0"/>
              <a:t>Di che cosa parleremo:</a:t>
            </a:r>
          </a:p>
          <a:p>
            <a:pPr marL="457200" indent="-457200">
              <a:spcBef>
                <a:spcPts val="1200"/>
              </a:spcBef>
              <a:buFont typeface="+mj-lt"/>
              <a:buAutoNum type="arabicPeriod"/>
            </a:pPr>
            <a:r>
              <a:rPr lang="it-IT" sz="2000" b="1" i="1" dirty="0" smtClean="0"/>
              <a:t>La Vigilanza Finanziaria Europea</a:t>
            </a:r>
          </a:p>
          <a:p>
            <a:pPr marL="914400" lvl="1" indent="-457200">
              <a:buFont typeface="+mj-lt"/>
              <a:buAutoNum type="alphaLcPeriod"/>
            </a:pPr>
            <a:r>
              <a:rPr lang="it-IT" sz="2000" dirty="0" smtClean="0"/>
              <a:t>La comunicazione della Commissione Europea del 27 maggio 2009</a:t>
            </a:r>
          </a:p>
          <a:p>
            <a:pPr marL="914400" lvl="1" indent="-457200">
              <a:buFont typeface="+mj-lt"/>
              <a:buAutoNum type="alphaLcPeriod"/>
            </a:pPr>
            <a:r>
              <a:rPr lang="it-IT" sz="2000" dirty="0" smtClean="0"/>
              <a:t>Il Comitato Europeo per Rischio Sistemico (ESRB)</a:t>
            </a:r>
          </a:p>
          <a:p>
            <a:pPr marL="914400" lvl="1" indent="-457200">
              <a:spcAft>
                <a:spcPts val="600"/>
              </a:spcAft>
              <a:buFont typeface="+mj-lt"/>
              <a:buAutoNum type="alphaLcPeriod"/>
            </a:pPr>
            <a:r>
              <a:rPr lang="it-IT" sz="2000" dirty="0" smtClean="0"/>
              <a:t>Il Sistema Europeo delle Autorità di Vigilanza Finanziaria (ESFS)</a:t>
            </a:r>
          </a:p>
          <a:p>
            <a:pPr marL="457200" indent="-457200">
              <a:buFont typeface="+mj-lt"/>
              <a:buAutoNum type="arabicPeriod"/>
            </a:pPr>
            <a:endParaRPr lang="it-IT" sz="2000" b="1" i="1" dirty="0" smtClean="0"/>
          </a:p>
          <a:p>
            <a:pPr marL="457200" indent="-457200">
              <a:buFont typeface="+mj-lt"/>
              <a:buAutoNum type="arabicPeriod"/>
            </a:pPr>
            <a:r>
              <a:rPr lang="it-IT" sz="2000" b="1" i="1" dirty="0" smtClean="0"/>
              <a:t>L’EIOPA</a:t>
            </a:r>
          </a:p>
          <a:p>
            <a:pPr marL="914400" lvl="1" indent="-457200">
              <a:buFont typeface="+mj-lt"/>
              <a:buAutoNum type="alphaLcPeriod"/>
            </a:pPr>
            <a:r>
              <a:rPr lang="it-IT" sz="2000" dirty="0" smtClean="0"/>
              <a:t>Obiettivi</a:t>
            </a:r>
          </a:p>
          <a:p>
            <a:pPr marL="914400" lvl="1" indent="-457200">
              <a:spcAft>
                <a:spcPts val="600"/>
              </a:spcAft>
              <a:buFont typeface="+mj-lt"/>
              <a:buAutoNum type="alphaLcPeriod"/>
            </a:pPr>
            <a:r>
              <a:rPr lang="it-IT" sz="2000" dirty="0" smtClean="0"/>
              <a:t>Principali compiti</a:t>
            </a:r>
          </a:p>
          <a:p>
            <a:pPr lvl="1" indent="-457200">
              <a:buAutoNum type="arabicPeriod" startAt="3"/>
            </a:pPr>
            <a:endParaRPr lang="it-IT" sz="2000" b="1" i="1" dirty="0" smtClean="0"/>
          </a:p>
          <a:p>
            <a:pPr lvl="1" indent="-457200">
              <a:buAutoNum type="arabicPeriod" startAt="3"/>
            </a:pPr>
            <a:r>
              <a:rPr lang="it-IT" sz="2000" b="1" i="1" dirty="0" smtClean="0"/>
              <a:t>La direttiva </a:t>
            </a:r>
            <a:r>
              <a:rPr lang="it-IT" sz="2000" b="1" i="1" dirty="0" err="1" smtClean="0"/>
              <a:t>Solvency</a:t>
            </a:r>
            <a:r>
              <a:rPr lang="it-IT" sz="2000" b="1" i="1" dirty="0" smtClean="0"/>
              <a:t> II</a:t>
            </a:r>
          </a:p>
          <a:p>
            <a:pPr marL="914400" lvl="1" indent="-457200">
              <a:buFont typeface="+mj-lt"/>
              <a:buAutoNum type="arabicPeriod" startAt="3"/>
            </a:pPr>
            <a:r>
              <a:rPr lang="it-IT" sz="2000" dirty="0" smtClean="0"/>
              <a:t>Il processo</a:t>
            </a:r>
          </a:p>
          <a:p>
            <a:pPr marL="914400" lvl="1" indent="-457200">
              <a:buFont typeface="+mj-lt"/>
              <a:buAutoNum type="alphaLcPeriod"/>
            </a:pPr>
            <a:r>
              <a:rPr lang="it-IT" sz="2000" dirty="0" smtClean="0"/>
              <a:t>La direttiva Omnibus II</a:t>
            </a:r>
            <a:endParaRPr lang="it-IT" sz="2000" i="1" dirty="0" smtClean="0"/>
          </a:p>
          <a:p>
            <a:pPr algn="just"/>
            <a:endParaRPr lang="it-IT" sz="2000" i="1" dirty="0" smtClean="0"/>
          </a:p>
          <a:p>
            <a:pPr marL="457200" indent="-457200" algn="just">
              <a:buFont typeface="+mj-lt"/>
              <a:buAutoNum type="arabicPeriod"/>
            </a:pPr>
            <a:endParaRPr lang="it-IT" sz="2000" i="1" dirty="0"/>
          </a:p>
          <a:p>
            <a:pPr marL="800100" lvl="1" indent="-342900">
              <a:spcBef>
                <a:spcPts val="1200"/>
              </a:spcBef>
              <a:buClr>
                <a:srgbClr val="C00000"/>
              </a:buClr>
              <a:buFont typeface="+mj-lt"/>
              <a:buAutoNum type="arabicPeriod"/>
            </a:pPr>
            <a:endParaRPr lang="it-IT" dirty="0" smtClean="0"/>
          </a:p>
        </p:txBody>
      </p:sp>
    </p:spTree>
    <p:extLst>
      <p:ext uri="{BB962C8B-B14F-4D97-AF65-F5344CB8AC3E}">
        <p14:creationId xmlns:p14="http://schemas.microsoft.com/office/powerpoint/2010/main" xmlns="" val="2113758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4"/>
          <p:cNvSpPr>
            <a:spLocks noChangeArrowheads="1"/>
          </p:cNvSpPr>
          <p:nvPr/>
        </p:nvSpPr>
        <p:spPr bwMode="auto">
          <a:xfrm>
            <a:off x="683667" y="1052513"/>
            <a:ext cx="7639050" cy="5400675"/>
          </a:xfrm>
          <a:prstGeom prst="rect">
            <a:avLst/>
          </a:prstGeom>
          <a:noFill/>
          <a:ln w="9525">
            <a:noFill/>
            <a:miter lim="800000"/>
            <a:headEnd/>
            <a:tailEnd/>
          </a:ln>
        </p:spPr>
        <p:txBody>
          <a:bodyPr/>
          <a:lstStyle/>
          <a:p>
            <a:pPr marL="742950" lvl="1" indent="-285750" algn="just"/>
            <a:endParaRPr lang="it-IT" dirty="0"/>
          </a:p>
          <a:p>
            <a:pPr marL="342900" indent="-342900">
              <a:spcBef>
                <a:spcPts val="1200"/>
              </a:spcBef>
              <a:buClr>
                <a:srgbClr val="C00000"/>
              </a:buClr>
              <a:buFont typeface="Arial" charset="0"/>
              <a:buChar char="•"/>
            </a:pPr>
            <a:endParaRPr lang="it-IT" dirty="0"/>
          </a:p>
        </p:txBody>
      </p:sp>
      <p:sp>
        <p:nvSpPr>
          <p:cNvPr id="9" name="Titolo 8"/>
          <p:cNvSpPr>
            <a:spLocks noGrp="1"/>
          </p:cNvSpPr>
          <p:nvPr>
            <p:ph type="ctrTitle"/>
          </p:nvPr>
        </p:nvSpPr>
        <p:spPr/>
        <p:txBody>
          <a:bodyPr/>
          <a:lstStyle/>
          <a:p>
            <a:r>
              <a:rPr lang="it-IT" dirty="0" smtClean="0"/>
              <a:t/>
            </a:r>
            <a:br>
              <a:rPr lang="it-IT" dirty="0" smtClean="0"/>
            </a:br>
            <a:r>
              <a:rPr lang="it-IT" i="1" dirty="0" smtClean="0"/>
              <a:t>GRAZIE!</a:t>
            </a:r>
            <a:endParaRPr lang="it-IT" i="1" dirty="0"/>
          </a:p>
        </p:txBody>
      </p:sp>
      <p:sp>
        <p:nvSpPr>
          <p:cNvPr id="10" name="Sottotitolo 9"/>
          <p:cNvSpPr>
            <a:spLocks noGrp="1"/>
          </p:cNvSpPr>
          <p:nvPr>
            <p:ph type="subTitle" idx="1"/>
          </p:nvPr>
        </p:nvSpPr>
        <p:spPr/>
        <p:txBody>
          <a:bodyPr/>
          <a:lstStyle/>
          <a:p>
            <a:endParaRPr lang="it-IT"/>
          </a:p>
        </p:txBody>
      </p:sp>
    </p:spTree>
    <p:extLst>
      <p:ext uri="{BB962C8B-B14F-4D97-AF65-F5344CB8AC3E}">
        <p14:creationId xmlns:p14="http://schemas.microsoft.com/office/powerpoint/2010/main" xmlns="" val="2158990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369332"/>
          </a:xfrm>
          <a:prstGeom prst="rect">
            <a:avLst/>
          </a:prstGeom>
          <a:noFill/>
        </p:spPr>
        <p:txBody>
          <a:bodyPr wrap="square" rtlCol="0">
            <a:spAutoFit/>
          </a:bodyPr>
          <a:lstStyle/>
          <a:p>
            <a:endParaRPr lang="it-IT"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34" name="Rettangolo 33"/>
          <p:cNvSpPr/>
          <p:nvPr/>
        </p:nvSpPr>
        <p:spPr>
          <a:xfrm>
            <a:off x="395288" y="1052513"/>
            <a:ext cx="8001000" cy="1354217"/>
          </a:xfrm>
          <a:prstGeom prst="rect">
            <a:avLst/>
          </a:prstGeom>
        </p:spPr>
        <p:txBody>
          <a:bodyPr>
            <a:spAutoFit/>
          </a:bodyPr>
          <a:lstStyle/>
          <a:p>
            <a:pPr marL="722313" lvl="1" indent="-361950" eaLnBrk="1" hangingPunct="1">
              <a:spcBef>
                <a:spcPts val="1800"/>
              </a:spcBef>
              <a:buClr>
                <a:srgbClr val="C00000"/>
              </a:buClr>
              <a:buFont typeface="Wingdings" pitchFamily="2" charset="2"/>
              <a:buChar char="Ø"/>
              <a:defRPr/>
            </a:pPr>
            <a:endParaRPr lang="it-IT" sz="3200" dirty="0">
              <a:solidFill>
                <a:srgbClr val="002060"/>
              </a:solidFill>
              <a:latin typeface="Arial" pitchFamily="34" charset="0"/>
            </a:endParaRPr>
          </a:p>
          <a:p>
            <a:pPr marL="1179513" lvl="3" indent="-361950" eaLnBrk="1" hangingPunct="1">
              <a:buClr>
                <a:srgbClr val="969696"/>
              </a:buClr>
              <a:buSzTx/>
              <a:buFont typeface="Wingdings" pitchFamily="2" charset="2"/>
              <a:buChar char="Ø"/>
              <a:defRPr/>
            </a:pPr>
            <a:endParaRPr lang="it-IT" sz="3200" i="1" dirty="0" err="1">
              <a:solidFill>
                <a:schemeClr val="bg1">
                  <a:lumMod val="65000"/>
                </a:schemeClr>
              </a:solidFill>
              <a:latin typeface="Arial" pitchFamily="34" charset="0"/>
            </a:endParaRPr>
          </a:p>
          <a:p>
            <a:pPr marL="1179513" lvl="3" indent="-361950" eaLnBrk="1" hangingPunct="1">
              <a:buClr>
                <a:srgbClr val="969696"/>
              </a:buClr>
              <a:buSzTx/>
              <a:buFont typeface="Wingdings" pitchFamily="2" charset="2"/>
              <a:buChar char="Ø"/>
              <a:defRPr/>
            </a:pPr>
            <a:endParaRPr lang="it-IT" dirty="0">
              <a:solidFill>
                <a:srgbClr val="969696"/>
              </a:solidFill>
              <a:latin typeface="Arial" pitchFamily="34" charset="0"/>
            </a:endParaRPr>
          </a:p>
        </p:txBody>
      </p:sp>
      <p:sp>
        <p:nvSpPr>
          <p:cNvPr id="12" name="Titolo 11"/>
          <p:cNvSpPr>
            <a:spLocks noGrp="1"/>
          </p:cNvSpPr>
          <p:nvPr>
            <p:ph type="ctrTitle"/>
          </p:nvPr>
        </p:nvSpPr>
        <p:spPr/>
        <p:txBody>
          <a:bodyPr>
            <a:normAutofit/>
          </a:bodyPr>
          <a:lstStyle/>
          <a:p>
            <a:r>
              <a:rPr lang="it-IT" sz="3600" dirty="0" smtClean="0"/>
              <a:t/>
            </a:r>
            <a:br>
              <a:rPr lang="it-IT" sz="3600" dirty="0" smtClean="0"/>
            </a:br>
            <a:r>
              <a:rPr lang="it-IT" sz="3600" dirty="0" smtClean="0"/>
              <a:t>La Vigilanza Finanziaria Europea</a:t>
            </a:r>
            <a:endParaRPr lang="it-IT" sz="3600" dirty="0"/>
          </a:p>
        </p:txBody>
      </p:sp>
      <p:sp>
        <p:nvSpPr>
          <p:cNvPr id="13" name="Sottotitolo 12"/>
          <p:cNvSpPr>
            <a:spLocks noGrp="1"/>
          </p:cNvSpPr>
          <p:nvPr>
            <p:ph type="subTitle" idx="1"/>
          </p:nvPr>
        </p:nvSpPr>
        <p:spPr/>
        <p:txBody>
          <a:bodyPr>
            <a:normAutofit/>
          </a:bodyPr>
          <a:lstStyle/>
          <a:p>
            <a:pPr algn="l"/>
            <a:endParaRPr lang="it-IT" sz="2400" dirty="0" smtClean="0"/>
          </a:p>
          <a:p>
            <a:pPr algn="l"/>
            <a:endParaRPr lang="it-IT" sz="2400" dirty="0"/>
          </a:p>
        </p:txBody>
      </p:sp>
    </p:spTree>
    <p:extLst>
      <p:ext uri="{BB962C8B-B14F-4D97-AF65-F5344CB8AC3E}">
        <p14:creationId xmlns:p14="http://schemas.microsoft.com/office/powerpoint/2010/main" xmlns="" val="129811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95535"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a:solidFill>
                    <a:srgbClr val="FFFFCA"/>
                  </a:solidFill>
                  <a:effectLst>
                    <a:outerShdw blurRad="38100" dist="38100" dir="2700000" algn="tl">
                      <a:srgbClr val="000000"/>
                    </a:outerShdw>
                  </a:effectLst>
                  <a:cs typeface="Arial" charset="0"/>
                </a:rPr>
                <a:t>La Vigilanza Finanziaria Europea</a:t>
              </a:r>
            </a:p>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a:solidFill>
                    <a:srgbClr val="FFFFCA"/>
                  </a:solidFill>
                  <a:effectLst>
                    <a:outerShdw blurRad="38100" dist="38100" dir="2700000" algn="tl">
                      <a:srgbClr val="000000"/>
                    </a:outerShdw>
                  </a:effectLst>
                  <a:cs typeface="Arial" charset="0"/>
                </a:rPr>
                <a:t>27 maggio 2009</a:t>
              </a: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4801314"/>
          </a:xfrm>
          <a:prstGeom prst="rect">
            <a:avLst/>
          </a:prstGeom>
          <a:noFill/>
        </p:spPr>
        <p:txBody>
          <a:bodyPr wrap="square" rtlCol="0">
            <a:spAutoFit/>
          </a:bodyPr>
          <a:lstStyle/>
          <a:p>
            <a:pPr indent="-342900" algn="ctr">
              <a:buClr>
                <a:srgbClr val="C00000"/>
              </a:buClr>
            </a:pPr>
            <a:r>
              <a:rPr lang="it-IT" sz="2400" i="1" dirty="0" smtClean="0"/>
              <a:t>La comunicazione della Commissione Europea</a:t>
            </a:r>
          </a:p>
          <a:p>
            <a:pPr indent="-342900" algn="ctr">
              <a:buClr>
                <a:srgbClr val="C00000"/>
              </a:buClr>
            </a:pPr>
            <a:r>
              <a:rPr lang="it-IT" sz="2400" i="1" dirty="0" smtClean="0"/>
              <a:t>27 maggio 2009</a:t>
            </a:r>
          </a:p>
          <a:p>
            <a:pPr algn="just">
              <a:buClr>
                <a:srgbClr val="C00000"/>
              </a:buClr>
            </a:pPr>
            <a:endParaRPr lang="it-IT" dirty="0" smtClean="0"/>
          </a:p>
          <a:p>
            <a:pPr algn="just">
              <a:buClr>
                <a:srgbClr val="C00000"/>
              </a:buClr>
            </a:pPr>
            <a:endParaRPr lang="it-IT" sz="2400" dirty="0" smtClean="0"/>
          </a:p>
          <a:p>
            <a:pPr algn="just">
              <a:buClr>
                <a:srgbClr val="C00000"/>
              </a:buClr>
            </a:pPr>
            <a:r>
              <a:rPr lang="it-IT" sz="2400" dirty="0" smtClean="0"/>
              <a:t>Nella comunicazione del 27 maggio 2009 la Commissione Europea presenta al Consiglio proposte per una nuova architettura europea della vigilanza finanziaria, proponendo di istituire:</a:t>
            </a:r>
          </a:p>
          <a:p>
            <a:pPr algn="just">
              <a:buClr>
                <a:srgbClr val="C00000"/>
              </a:buClr>
            </a:pPr>
            <a:endParaRPr lang="it-IT" sz="2400" dirty="0" smtClean="0"/>
          </a:p>
          <a:p>
            <a:pPr marL="285750" indent="-285750" algn="just">
              <a:buFont typeface="Arial" pitchFamily="34" charset="0"/>
              <a:buChar char="•"/>
            </a:pPr>
            <a:r>
              <a:rPr lang="it-IT" sz="2400" dirty="0" smtClean="0"/>
              <a:t>Il Comitato europeo per il rischio sistemico: </a:t>
            </a:r>
            <a:r>
              <a:rPr lang="it-IT" sz="2400" i="1" dirty="0" smtClean="0"/>
              <a:t>ESRB</a:t>
            </a:r>
          </a:p>
          <a:p>
            <a:pPr algn="just"/>
            <a:endParaRPr lang="it-IT" sz="2400" dirty="0" smtClean="0"/>
          </a:p>
          <a:p>
            <a:pPr marL="285750" indent="-285750" algn="just">
              <a:buFont typeface="Arial" pitchFamily="34" charset="0"/>
              <a:buChar char="•"/>
            </a:pPr>
            <a:r>
              <a:rPr lang="it-IT" sz="2400" dirty="0"/>
              <a:t>U</a:t>
            </a:r>
            <a:r>
              <a:rPr lang="it-IT" sz="2400" dirty="0" smtClean="0"/>
              <a:t>n Sistema europeo delle autorità di vigilanza finanziaria: </a:t>
            </a:r>
            <a:r>
              <a:rPr lang="it-IT" sz="2400" i="1" dirty="0" smtClean="0"/>
              <a:t>ESFS</a:t>
            </a:r>
            <a:endParaRPr lang="it-IT" sz="2400"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Tree>
    <p:extLst>
      <p:ext uri="{BB962C8B-B14F-4D97-AF65-F5344CB8AC3E}">
        <p14:creationId xmlns:p14="http://schemas.microsoft.com/office/powerpoint/2010/main" xmlns="" val="772392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5"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a:solidFill>
                    <a:srgbClr val="FFFFCA"/>
                  </a:solidFill>
                  <a:effectLst>
                    <a:outerShdw blurRad="38100" dist="38100" dir="2700000" algn="tl">
                      <a:srgbClr val="000000"/>
                    </a:outerShdw>
                  </a:effectLst>
                  <a:cs typeface="Arial" charset="0"/>
                </a:rPr>
                <a:t>La Vigilanza Finanziaria Europea</a:t>
              </a:r>
            </a:p>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a:solidFill>
                    <a:srgbClr val="FFFFCA"/>
                  </a:solidFill>
                  <a:effectLst>
                    <a:outerShdw blurRad="38100" dist="38100" dir="2700000" algn="tl">
                      <a:srgbClr val="000000"/>
                    </a:outerShdw>
                  </a:effectLst>
                  <a:cs typeface="Arial" charset="0"/>
                </a:rPr>
                <a:t>27 maggio 2009</a:t>
              </a: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4462760"/>
          </a:xfrm>
          <a:prstGeom prst="rect">
            <a:avLst/>
          </a:prstGeom>
          <a:noFill/>
        </p:spPr>
        <p:txBody>
          <a:bodyPr wrap="square" rtlCol="0">
            <a:spAutoFit/>
          </a:bodyPr>
          <a:lstStyle/>
          <a:p>
            <a:pPr indent="-342900" algn="ctr">
              <a:buClr>
                <a:srgbClr val="C00000"/>
              </a:buClr>
            </a:pPr>
            <a:r>
              <a:rPr lang="it-IT" sz="2400" i="1" dirty="0"/>
              <a:t>La comunicazione della Commissione Europea</a:t>
            </a:r>
          </a:p>
          <a:p>
            <a:pPr indent="-342900" algn="ctr">
              <a:buClr>
                <a:srgbClr val="C00000"/>
              </a:buClr>
            </a:pPr>
            <a:r>
              <a:rPr lang="it-IT" sz="2400" i="1" dirty="0"/>
              <a:t>27 maggio 2009</a:t>
            </a:r>
          </a:p>
          <a:p>
            <a:pPr marL="285750" indent="-285750" algn="just">
              <a:buFont typeface="Arial" pitchFamily="34" charset="0"/>
              <a:buChar char="•"/>
            </a:pPr>
            <a:endParaRPr lang="it-IT" sz="2000" i="1" dirty="0" smtClean="0"/>
          </a:p>
          <a:p>
            <a:pPr algn="just"/>
            <a:endParaRPr lang="it-IT" sz="2400" dirty="0" smtClean="0"/>
          </a:p>
          <a:p>
            <a:pPr algn="just"/>
            <a:r>
              <a:rPr lang="it-IT" sz="2400" dirty="0" smtClean="0"/>
              <a:t>Alla </a:t>
            </a:r>
            <a:r>
              <a:rPr lang="it-IT" sz="2400" dirty="0"/>
              <a:t>base </a:t>
            </a:r>
            <a:r>
              <a:rPr lang="it-IT" sz="2400" dirty="0" smtClean="0"/>
              <a:t>della proposta della Commissione le seguenti </a:t>
            </a:r>
            <a:r>
              <a:rPr lang="it-IT" sz="2400" b="1" dirty="0" smtClean="0"/>
              <a:t>motivazioni</a:t>
            </a:r>
            <a:r>
              <a:rPr lang="it-IT" sz="2400" dirty="0" smtClean="0"/>
              <a:t>:</a:t>
            </a:r>
          </a:p>
          <a:p>
            <a:pPr algn="just"/>
            <a:endParaRPr lang="it-IT" sz="2400" dirty="0"/>
          </a:p>
          <a:p>
            <a:pPr marL="285750" indent="-285750" algn="just">
              <a:buFont typeface="Arial" pitchFamily="34" charset="0"/>
              <a:buChar char="•"/>
            </a:pPr>
            <a:r>
              <a:rPr lang="it-IT" sz="2400" dirty="0" smtClean="0"/>
              <a:t>una serie </a:t>
            </a:r>
            <a:r>
              <a:rPr lang="it-IT" sz="2400" dirty="0"/>
              <a:t>lacune nella vigilanza </a:t>
            </a:r>
            <a:r>
              <a:rPr lang="it-IT" sz="2400" dirty="0" smtClean="0"/>
              <a:t>finanziaria evidenziate a seguito della crisi finanziaria</a:t>
            </a:r>
          </a:p>
          <a:p>
            <a:pPr algn="just"/>
            <a:endParaRPr lang="it-IT" sz="2400" dirty="0" smtClean="0"/>
          </a:p>
          <a:p>
            <a:pPr marL="285750" indent="-285750" algn="just">
              <a:buFont typeface="Arial" pitchFamily="34" charset="0"/>
              <a:buChar char="•"/>
            </a:pPr>
            <a:r>
              <a:rPr lang="it-IT" sz="2400" dirty="0" smtClean="0"/>
              <a:t>Il fatto che le disposizioni </a:t>
            </a:r>
            <a:r>
              <a:rPr lang="it-IT" sz="2400" dirty="0"/>
              <a:t>di vigilanza si </a:t>
            </a:r>
            <a:r>
              <a:rPr lang="it-IT" sz="2400" dirty="0" smtClean="0"/>
              <a:t>erano rivelate </a:t>
            </a:r>
            <a:r>
              <a:rPr lang="it-IT" sz="2400" dirty="0"/>
              <a:t>inadeguate a prevenire, gestire e risolvere la </a:t>
            </a:r>
            <a:r>
              <a:rPr lang="it-IT" sz="2400" dirty="0" smtClean="0"/>
              <a:t>crisi</a:t>
            </a:r>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Tree>
    <p:extLst>
      <p:ext uri="{BB962C8B-B14F-4D97-AF65-F5344CB8AC3E}">
        <p14:creationId xmlns:p14="http://schemas.microsoft.com/office/powerpoint/2010/main" xmlns="" val="772392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5"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La Vigilanza Finanziaria Europea</a:t>
              </a:r>
            </a:p>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ESRB</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4062651"/>
          </a:xfrm>
          <a:prstGeom prst="rect">
            <a:avLst/>
          </a:prstGeom>
          <a:noFill/>
        </p:spPr>
        <p:txBody>
          <a:bodyPr wrap="square" rtlCol="0">
            <a:spAutoFit/>
          </a:bodyPr>
          <a:lstStyle/>
          <a:p>
            <a:pPr indent="-342900" algn="ctr">
              <a:buClr>
                <a:srgbClr val="C00000"/>
              </a:buClr>
            </a:pPr>
            <a:r>
              <a:rPr lang="it-IT" sz="2400" i="1" dirty="0" smtClean="0"/>
              <a:t>Comitato europeo per il rischio sistemico </a:t>
            </a:r>
          </a:p>
          <a:p>
            <a:pPr indent="-342900" algn="ctr">
              <a:buClr>
                <a:srgbClr val="C00000"/>
              </a:buClr>
            </a:pPr>
            <a:r>
              <a:rPr lang="it-IT" sz="2400" i="1" dirty="0" smtClean="0"/>
              <a:t>(</a:t>
            </a:r>
            <a:r>
              <a:rPr lang="en-US" sz="2400" i="1" dirty="0" smtClean="0"/>
              <a:t>European Systemic Risk Board - ESRB)</a:t>
            </a:r>
          </a:p>
          <a:p>
            <a:pPr algn="just"/>
            <a:endParaRPr lang="it-IT" dirty="0" smtClean="0"/>
          </a:p>
          <a:p>
            <a:pPr marL="342900" indent="-342900" algn="just">
              <a:buFont typeface="Arial" pitchFamily="34" charset="0"/>
              <a:buChar char="•"/>
            </a:pPr>
            <a:r>
              <a:rPr lang="it-IT" sz="2400" dirty="0" smtClean="0"/>
              <a:t>L’ESRB è un organismo indipendente, incaricato di salvaguardare la stabilità finanziaria esercitando la </a:t>
            </a:r>
            <a:r>
              <a:rPr lang="it-IT" sz="2400" b="1" dirty="0" smtClean="0"/>
              <a:t>vigilanza macroprudenziale </a:t>
            </a:r>
            <a:r>
              <a:rPr lang="it-IT" sz="2400" dirty="0" smtClean="0"/>
              <a:t>a livello europeo </a:t>
            </a:r>
          </a:p>
          <a:p>
            <a:pPr algn="just"/>
            <a:endParaRPr lang="it-IT" sz="2400" dirty="0" smtClean="0"/>
          </a:p>
          <a:p>
            <a:pPr marL="342900" indent="-342900" algn="just">
              <a:buFont typeface="Arial" pitchFamily="34" charset="0"/>
              <a:buChar char="•"/>
            </a:pPr>
            <a:r>
              <a:rPr lang="it-IT" sz="2400" dirty="0" smtClean="0"/>
              <a:t>Non ha poteri giuridicamente vincolanti </a:t>
            </a:r>
          </a:p>
          <a:p>
            <a:pPr algn="just"/>
            <a:endParaRPr lang="it-IT" sz="2400" dirty="0" smtClean="0"/>
          </a:p>
          <a:p>
            <a:pPr algn="just"/>
            <a:r>
              <a:rPr lang="it-IT" sz="2400" dirty="0" smtClean="0"/>
              <a:t>Il </a:t>
            </a:r>
            <a:r>
              <a:rPr lang="it-IT" sz="2400" b="1" dirty="0" smtClean="0"/>
              <a:t>16 dicembre 2010 </a:t>
            </a:r>
            <a:r>
              <a:rPr lang="it-IT" sz="2400" dirty="0" smtClean="0"/>
              <a:t>sono entrati in vigore gli atti istitutivi del Comitato europeo per il rischio sistemico</a:t>
            </a:r>
            <a:r>
              <a:rPr lang="it-IT" dirty="0" smtClean="0"/>
              <a:t>. </a:t>
            </a:r>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Tree>
    <p:extLst>
      <p:ext uri="{BB962C8B-B14F-4D97-AF65-F5344CB8AC3E}">
        <p14:creationId xmlns:p14="http://schemas.microsoft.com/office/powerpoint/2010/main" xmlns="" val="772392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5"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La Vigilanza Finanziaria Europea</a:t>
              </a:r>
            </a:p>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ESRF</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4431983"/>
          </a:xfrm>
          <a:prstGeom prst="rect">
            <a:avLst/>
          </a:prstGeom>
          <a:noFill/>
        </p:spPr>
        <p:txBody>
          <a:bodyPr wrap="square" rtlCol="0">
            <a:spAutoFit/>
          </a:bodyPr>
          <a:lstStyle/>
          <a:p>
            <a:pPr indent="-342900" algn="ctr">
              <a:buClr>
                <a:srgbClr val="C00000"/>
              </a:buClr>
            </a:pPr>
            <a:r>
              <a:rPr lang="it-IT" sz="2400" i="1" dirty="0" smtClean="0"/>
              <a:t>Sistema europeo delle autorità di vigilanza finanziaria</a:t>
            </a:r>
          </a:p>
          <a:p>
            <a:pPr indent="-342900" algn="ctr">
              <a:buClr>
                <a:srgbClr val="C00000"/>
              </a:buClr>
            </a:pPr>
            <a:r>
              <a:rPr lang="it-IT" sz="2400" i="1" dirty="0" smtClean="0"/>
              <a:t>(</a:t>
            </a:r>
            <a:r>
              <a:rPr lang="en-US" sz="2400" i="1" dirty="0" smtClean="0"/>
              <a:t>European System of Financial Supervisors - </a:t>
            </a:r>
            <a:r>
              <a:rPr lang="it-IT" sz="2400" i="1" dirty="0" smtClean="0"/>
              <a:t>ESFS)</a:t>
            </a:r>
          </a:p>
          <a:p>
            <a:pPr algn="just"/>
            <a:endParaRPr lang="it-IT" dirty="0" smtClean="0"/>
          </a:p>
          <a:p>
            <a:pPr marL="342900" indent="-342900" algn="just">
              <a:buFont typeface="Arial" pitchFamily="34" charset="0"/>
              <a:buChar char="•"/>
            </a:pPr>
            <a:r>
              <a:rPr lang="it-IT" sz="2400" dirty="0" smtClean="0"/>
              <a:t>L’ESFS </a:t>
            </a:r>
            <a:r>
              <a:rPr lang="it-IT" sz="2400" dirty="0"/>
              <a:t>corrisponde a un approccio </a:t>
            </a:r>
            <a:r>
              <a:rPr lang="it-IT" sz="2400" b="1" dirty="0" err="1" smtClean="0"/>
              <a:t>microprudenziale</a:t>
            </a:r>
            <a:endParaRPr lang="it-IT" sz="2400" b="1" dirty="0" smtClean="0"/>
          </a:p>
          <a:p>
            <a:pPr algn="just"/>
            <a:r>
              <a:rPr lang="it-IT" sz="2400" dirty="0" smtClean="0"/>
              <a:t> </a:t>
            </a:r>
            <a:endParaRPr lang="it-IT" sz="2400" dirty="0"/>
          </a:p>
          <a:p>
            <a:pPr marL="342900" indent="-342900" algn="just">
              <a:buFont typeface="Arial" pitchFamily="34" charset="0"/>
              <a:buChar char="•"/>
            </a:pPr>
            <a:r>
              <a:rPr lang="it-IT" sz="2400" dirty="0"/>
              <a:t>La sua missione è fornire un sistema in linea con l’obiettivo di un mercato finanziario stabile e unico dell’UE per i servizi </a:t>
            </a:r>
            <a:r>
              <a:rPr lang="it-IT" sz="2400" dirty="0" smtClean="0"/>
              <a:t>finanziari</a:t>
            </a:r>
          </a:p>
          <a:p>
            <a:pPr algn="just"/>
            <a:r>
              <a:rPr lang="it-IT" sz="2400" dirty="0" smtClean="0"/>
              <a:t> </a:t>
            </a:r>
            <a:endParaRPr lang="it-IT" sz="2400" dirty="0"/>
          </a:p>
          <a:p>
            <a:pPr marL="342900" indent="-342900" algn="just">
              <a:buFont typeface="Arial" pitchFamily="34" charset="0"/>
              <a:buChar char="•"/>
            </a:pPr>
            <a:r>
              <a:rPr lang="it-IT" sz="2400" dirty="0"/>
              <a:t>Ha inoltre il compito di collegare le autorità nazionali di vigilanza in una robusta rete </a:t>
            </a:r>
            <a:r>
              <a:rPr lang="it-IT" sz="2400" dirty="0" smtClean="0"/>
              <a:t>comunitaria</a:t>
            </a:r>
          </a:p>
          <a:p>
            <a:pPr algn="just"/>
            <a:endParaRPr lang="it-IT" sz="2400" dirty="0"/>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Tree>
    <p:extLst>
      <p:ext uri="{BB962C8B-B14F-4D97-AF65-F5344CB8AC3E}">
        <p14:creationId xmlns:p14="http://schemas.microsoft.com/office/powerpoint/2010/main" xmlns="" val="772392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2"/>
          <p:cNvGrpSpPr>
            <a:grpSpLocks/>
          </p:cNvGrpSpPr>
          <p:nvPr/>
        </p:nvGrpSpPr>
        <p:grpSpPr bwMode="auto">
          <a:xfrm>
            <a:off x="395535"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La Vigilanza Finanziaria Europea</a:t>
              </a:r>
            </a:p>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b="1" i="1" dirty="0" smtClean="0">
                  <a:solidFill>
                    <a:srgbClr val="FFFFCA"/>
                  </a:solidFill>
                  <a:effectLst>
                    <a:outerShdw blurRad="38100" dist="38100" dir="2700000" algn="tl">
                      <a:srgbClr val="000000"/>
                    </a:outerShdw>
                  </a:effectLst>
                  <a:cs typeface="Arial" charset="0"/>
                </a:rPr>
                <a:t>ESRF</a:t>
              </a: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0" name="CasellaDiTesto 29"/>
          <p:cNvSpPr txBox="1"/>
          <p:nvPr/>
        </p:nvSpPr>
        <p:spPr>
          <a:xfrm>
            <a:off x="779537" y="1196752"/>
            <a:ext cx="7608887" cy="4801314"/>
          </a:xfrm>
          <a:prstGeom prst="rect">
            <a:avLst/>
          </a:prstGeom>
          <a:noFill/>
        </p:spPr>
        <p:txBody>
          <a:bodyPr wrap="square" rtlCol="0">
            <a:spAutoFit/>
          </a:bodyPr>
          <a:lstStyle/>
          <a:p>
            <a:pPr indent="-342900" algn="ctr">
              <a:buClr>
                <a:srgbClr val="C00000"/>
              </a:buClr>
            </a:pPr>
            <a:r>
              <a:rPr lang="it-IT" sz="2400" i="1" dirty="0" smtClean="0"/>
              <a:t>Sistema europeo delle autorità di vigilanza finanziaria</a:t>
            </a:r>
          </a:p>
          <a:p>
            <a:pPr indent="-342900" algn="ctr">
              <a:buClr>
                <a:srgbClr val="C00000"/>
              </a:buClr>
            </a:pPr>
            <a:r>
              <a:rPr lang="it-IT" sz="2400" i="1" dirty="0" smtClean="0"/>
              <a:t>(</a:t>
            </a:r>
            <a:r>
              <a:rPr lang="en-US" sz="2400" i="1" dirty="0" smtClean="0"/>
              <a:t>European System of Financial Supervisors - </a:t>
            </a:r>
            <a:r>
              <a:rPr lang="it-IT" sz="2400" i="1" dirty="0" smtClean="0"/>
              <a:t>ESFS)</a:t>
            </a:r>
          </a:p>
          <a:p>
            <a:pPr algn="just"/>
            <a:endParaRPr lang="it-IT" dirty="0" smtClean="0"/>
          </a:p>
          <a:p>
            <a:pPr lvl="0" algn="just">
              <a:spcAft>
                <a:spcPts val="600"/>
              </a:spcAft>
            </a:pPr>
            <a:r>
              <a:rPr lang="it-IT" sz="2400" dirty="0" smtClean="0"/>
              <a:t>L’EFRS è composto da una rete di autorità nazionali di vigilanza finanziaria che lavorano in tandem con nuove Autorità di vigilanza europee (ESA), costituite da:</a:t>
            </a:r>
          </a:p>
          <a:p>
            <a:pPr marL="285750" lvl="0" indent="-285750" algn="just">
              <a:spcBef>
                <a:spcPts val="1200"/>
              </a:spcBef>
              <a:buFont typeface="Arial" pitchFamily="34" charset="0"/>
              <a:buChar char="•"/>
            </a:pPr>
            <a:r>
              <a:rPr lang="it-IT" sz="2000" dirty="0" smtClean="0"/>
              <a:t>l'Autorità bancaria europea (EBA), </a:t>
            </a:r>
          </a:p>
          <a:p>
            <a:pPr marL="285750" lvl="0" indent="-285750" algn="just">
              <a:spcBef>
                <a:spcPts val="600"/>
              </a:spcBef>
              <a:spcAft>
                <a:spcPts val="600"/>
              </a:spcAft>
              <a:buFont typeface="Arial" pitchFamily="34" charset="0"/>
              <a:buChar char="•"/>
            </a:pPr>
            <a:r>
              <a:rPr lang="it-IT" sz="2000" dirty="0" smtClean="0"/>
              <a:t>l’Autorità europea delle assicurazioni e delle pensioni aziendali e professionali (EIOPA)</a:t>
            </a:r>
          </a:p>
          <a:p>
            <a:pPr marL="285750" lvl="0" indent="-285750" algn="just">
              <a:spcAft>
                <a:spcPts val="1800"/>
              </a:spcAft>
              <a:buFont typeface="Arial" pitchFamily="34" charset="0"/>
              <a:buChar char="•"/>
            </a:pPr>
            <a:r>
              <a:rPr lang="it-IT" sz="2000" dirty="0" smtClean="0"/>
              <a:t>l'Autorità europea degli strumenti finanziari e dei mercati (ESMA)</a:t>
            </a:r>
          </a:p>
          <a:p>
            <a:pPr lvl="0" algn="just"/>
            <a:r>
              <a:rPr lang="it-IT" sz="2400" dirty="0" smtClean="0"/>
              <a:t>Le Autorità di vigilanza europee sono operative dal </a:t>
            </a:r>
            <a:r>
              <a:rPr lang="it-IT" sz="2400" b="1" dirty="0" smtClean="0"/>
              <a:t>1 gennaio 2011</a:t>
            </a:r>
            <a:r>
              <a:rPr lang="it-IT" sz="2400" dirty="0" smtClean="0"/>
              <a:t>.</a:t>
            </a:r>
          </a:p>
        </p:txBody>
      </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Tree>
    <p:extLst>
      <p:ext uri="{BB962C8B-B14F-4D97-AF65-F5344CB8AC3E}">
        <p14:creationId xmlns:p14="http://schemas.microsoft.com/office/powerpoint/2010/main" xmlns="" val="781760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2"/>
          <p:cNvGrpSpPr>
            <a:grpSpLocks/>
          </p:cNvGrpSpPr>
          <p:nvPr/>
        </p:nvGrpSpPr>
        <p:grpSpPr bwMode="auto">
          <a:xfrm>
            <a:off x="395536" y="332656"/>
            <a:ext cx="8215313" cy="642938"/>
            <a:chOff x="357158" y="428604"/>
            <a:chExt cx="8215370" cy="642942"/>
          </a:xfrm>
        </p:grpSpPr>
        <p:sp>
          <p:nvSpPr>
            <p:cNvPr id="5" name="Rectangle 9"/>
            <p:cNvSpPr>
              <a:spLocks noChangeArrowheads="1"/>
            </p:cNvSpPr>
            <p:nvPr/>
          </p:nvSpPr>
          <p:spPr bwMode="auto">
            <a:xfrm>
              <a:off x="357158" y="428604"/>
              <a:ext cx="8215370" cy="642942"/>
            </a:xfrm>
            <a:prstGeom prst="rect">
              <a:avLst/>
            </a:prstGeom>
            <a:solidFill>
              <a:srgbClr val="A50021"/>
            </a:solidFill>
            <a:ln w="9525">
              <a:noFill/>
              <a:miter lim="800000"/>
              <a:headEnd/>
              <a:tailEnd/>
            </a:ln>
          </p:spPr>
          <p:txBody>
            <a:bodyPr anchor="ctr"/>
            <a:lstStyle/>
            <a:p>
              <a:pPr algn="r" defTabSz="449263">
                <a:lnSpc>
                  <a:spcPct val="100000"/>
                </a:lnSpc>
                <a:spcBef>
                  <a:spcPct val="0"/>
                </a:spcBef>
                <a:buClrTx/>
                <a:buSzPct val="111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it-IT" b="1" i="1" dirty="0">
                <a:solidFill>
                  <a:srgbClr val="FFFFCA"/>
                </a:solidFill>
                <a:effectLst>
                  <a:outerShdw blurRad="38100" dist="38100" dir="2700000" algn="tl">
                    <a:srgbClr val="000000"/>
                  </a:outerShdw>
                </a:effectLst>
                <a:cs typeface="Arial" charset="0"/>
              </a:endParaRPr>
            </a:p>
          </p:txBody>
        </p:sp>
        <p:pic>
          <p:nvPicPr>
            <p:cNvPr id="6" name="Picture 10" descr="logo_home2"/>
            <p:cNvPicPr>
              <a:picLocks noChangeAspect="1" noChangeArrowheads="1"/>
            </p:cNvPicPr>
            <p:nvPr/>
          </p:nvPicPr>
          <p:blipFill>
            <a:blip r:embed="rId2" cstate="print"/>
            <a:srcRect/>
            <a:stretch>
              <a:fillRect/>
            </a:stretch>
          </p:blipFill>
          <p:spPr bwMode="auto">
            <a:xfrm>
              <a:off x="428596" y="500042"/>
              <a:ext cx="1439863" cy="545010"/>
            </a:xfrm>
            <a:prstGeom prst="rect">
              <a:avLst/>
            </a:prstGeom>
            <a:noFill/>
            <a:ln w="9525">
              <a:noFill/>
              <a:miter lim="800000"/>
              <a:headEnd/>
              <a:tailEnd/>
            </a:ln>
          </p:spPr>
        </p:pic>
      </p:grpSp>
      <p:sp>
        <p:nvSpPr>
          <p:cNvPr id="35" name="Line 7"/>
          <p:cNvSpPr>
            <a:spLocks noChangeShapeType="1"/>
          </p:cNvSpPr>
          <p:nvPr/>
        </p:nvSpPr>
        <p:spPr bwMode="auto">
          <a:xfrm>
            <a:off x="488950" y="6215063"/>
            <a:ext cx="8207375" cy="0"/>
          </a:xfrm>
          <a:prstGeom prst="line">
            <a:avLst/>
          </a:prstGeom>
          <a:noFill/>
          <a:ln w="63500">
            <a:solidFill>
              <a:srgbClr val="A50021"/>
            </a:solidFill>
            <a:round/>
            <a:headEnd/>
            <a:tailEnd/>
          </a:ln>
          <a:effectLst/>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 lastClr="FFFFFF"/>
              </a:solidFill>
              <a:effectLst/>
              <a:uLnTx/>
              <a:uFillTx/>
            </a:endParaRPr>
          </a:p>
        </p:txBody>
      </p:sp>
      <p:sp>
        <p:nvSpPr>
          <p:cNvPr id="36" name="Rettangolo 35"/>
          <p:cNvSpPr/>
          <p:nvPr/>
        </p:nvSpPr>
        <p:spPr>
          <a:xfrm>
            <a:off x="1" y="6309320"/>
            <a:ext cx="9144000" cy="338554"/>
          </a:xfrm>
          <a:prstGeom prst="rect">
            <a:avLst/>
          </a:prstGeom>
        </p:spPr>
        <p:txBody>
          <a:bodyPr wrap="square">
            <a:spAutoFit/>
          </a:bodyPr>
          <a:lstStyle/>
          <a:p>
            <a:pPr algn="ctr"/>
            <a:r>
              <a:rPr lang="it-IT" sz="1600" b="1" i="1" dirty="0" smtClean="0">
                <a:solidFill>
                  <a:schemeClr val="tx2">
                    <a:lumMod val="50000"/>
                  </a:schemeClr>
                </a:solidFill>
              </a:rPr>
              <a:t>Servizio Vigilanza I – Sezione </a:t>
            </a:r>
            <a:r>
              <a:rPr lang="it-IT" sz="1600" b="1" i="1" dirty="0" err="1" smtClean="0">
                <a:solidFill>
                  <a:schemeClr val="tx2">
                    <a:lumMod val="50000"/>
                  </a:schemeClr>
                </a:solidFill>
              </a:rPr>
              <a:t>Attuariato</a:t>
            </a:r>
            <a:endParaRPr lang="it-IT" sz="1600" b="1" i="1" dirty="0">
              <a:solidFill>
                <a:schemeClr val="tx2">
                  <a:lumMod val="50000"/>
                </a:schemeClr>
              </a:solidFill>
            </a:endParaRPr>
          </a:p>
        </p:txBody>
      </p:sp>
      <p:sp>
        <p:nvSpPr>
          <p:cNvPr id="8" name="Rectangle 4"/>
          <p:cNvSpPr>
            <a:spLocks noChangeArrowheads="1"/>
          </p:cNvSpPr>
          <p:nvPr/>
        </p:nvSpPr>
        <p:spPr bwMode="auto">
          <a:xfrm>
            <a:off x="683667" y="1052513"/>
            <a:ext cx="7639050" cy="5400675"/>
          </a:xfrm>
          <a:prstGeom prst="rect">
            <a:avLst/>
          </a:prstGeom>
          <a:noFill/>
          <a:ln w="9525">
            <a:noFill/>
            <a:miter lim="800000"/>
            <a:headEnd/>
            <a:tailEnd/>
          </a:ln>
        </p:spPr>
        <p:txBody>
          <a:bodyPr/>
          <a:lstStyle/>
          <a:p>
            <a:pPr marL="342900" indent="-342900">
              <a:spcBef>
                <a:spcPts val="1200"/>
              </a:spcBef>
              <a:buClr>
                <a:srgbClr val="C00000"/>
              </a:buClr>
              <a:buFont typeface="Arial" charset="0"/>
              <a:buChar char="•"/>
            </a:pPr>
            <a:endParaRPr lang="it-IT" dirty="0"/>
          </a:p>
          <a:p>
            <a:pPr marL="342900" indent="-342900">
              <a:spcBef>
                <a:spcPts val="1200"/>
              </a:spcBef>
              <a:buClr>
                <a:srgbClr val="C00000"/>
              </a:buClr>
              <a:buFont typeface="Arial" charset="0"/>
              <a:buChar char="•"/>
            </a:pPr>
            <a:endParaRPr lang="it-IT" dirty="0"/>
          </a:p>
        </p:txBody>
      </p:sp>
      <p:sp>
        <p:nvSpPr>
          <p:cNvPr id="9" name="Rectangle 2"/>
          <p:cNvSpPr txBox="1">
            <a:spLocks noChangeArrowheads="1"/>
          </p:cNvSpPr>
          <p:nvPr/>
        </p:nvSpPr>
        <p:spPr>
          <a:xfrm>
            <a:off x="5302252" y="332655"/>
            <a:ext cx="3308598" cy="64293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49263">
              <a:buSzPct val="111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800" b="1" i="1" dirty="0">
                <a:solidFill>
                  <a:srgbClr val="FFFFCA"/>
                </a:solidFill>
                <a:effectLst>
                  <a:outerShdw blurRad="38100" dist="38100" dir="2700000" algn="tl">
                    <a:srgbClr val="000000"/>
                  </a:outerShdw>
                </a:effectLst>
                <a:latin typeface="+mn-lt"/>
                <a:ea typeface="+mn-ea"/>
                <a:cs typeface="Arial" charset="0"/>
              </a:rPr>
              <a:t>La Vigilanza Finanziaria Europea</a:t>
            </a:r>
          </a:p>
          <a:p>
            <a:pPr algn="r" defTabSz="449263">
              <a:buSzPct val="111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it-IT" sz="1800" b="1" i="1" dirty="0" smtClean="0">
                <a:solidFill>
                  <a:srgbClr val="FFFFCA"/>
                </a:solidFill>
                <a:effectLst>
                  <a:outerShdw blurRad="38100" dist="38100" dir="2700000" algn="tl">
                    <a:srgbClr val="000000"/>
                  </a:outerShdw>
                </a:effectLst>
                <a:latin typeface="+mn-lt"/>
                <a:ea typeface="+mn-ea"/>
                <a:cs typeface="Arial" charset="0"/>
              </a:rPr>
              <a:t>La nuova architettura</a:t>
            </a:r>
            <a:endParaRPr lang="it-IT" sz="1800" b="1" i="1" dirty="0">
              <a:solidFill>
                <a:srgbClr val="FFFFCA"/>
              </a:solidFill>
              <a:effectLst>
                <a:outerShdw blurRad="38100" dist="38100" dir="2700000" algn="tl">
                  <a:srgbClr val="000000"/>
                </a:outerShdw>
              </a:effectLst>
              <a:latin typeface="+mn-lt"/>
              <a:ea typeface="+mn-ea"/>
              <a:cs typeface="Arial" charset="0"/>
            </a:endParaRPr>
          </a:p>
        </p:txBody>
      </p:sp>
      <p:sp>
        <p:nvSpPr>
          <p:cNvPr id="10" name="Rectangle 49"/>
          <p:cNvSpPr>
            <a:spLocks noChangeArrowheads="1"/>
          </p:cNvSpPr>
          <p:nvPr/>
        </p:nvSpPr>
        <p:spPr bwMode="auto">
          <a:xfrm>
            <a:off x="900113" y="1484313"/>
            <a:ext cx="7343775" cy="136842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it-IT"/>
          </a:p>
        </p:txBody>
      </p:sp>
      <p:sp>
        <p:nvSpPr>
          <p:cNvPr id="11" name="Rectangle 50"/>
          <p:cNvSpPr>
            <a:spLocks noChangeArrowheads="1"/>
          </p:cNvSpPr>
          <p:nvPr/>
        </p:nvSpPr>
        <p:spPr bwMode="auto">
          <a:xfrm>
            <a:off x="1116013" y="1773238"/>
            <a:ext cx="1441450" cy="1008062"/>
          </a:xfrm>
          <a:prstGeom prst="rect">
            <a:avLst/>
          </a:prstGeom>
          <a:gradFill rotWithShape="1">
            <a:gsLst>
              <a:gs pos="0">
                <a:srgbClr val="FFFF99"/>
              </a:gs>
              <a:gs pos="100000">
                <a:srgbClr val="FFFF99">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fr-BE" sz="1200" b="1" dirty="0" err="1" smtClean="0">
                <a:latin typeface="Calibri" pitchFamily="34" charset="0"/>
              </a:rPr>
              <a:t>Governatori</a:t>
            </a:r>
            <a:r>
              <a:rPr lang="fr-BE" sz="1200" b="1" dirty="0" smtClean="0">
                <a:latin typeface="Calibri" pitchFamily="34" charset="0"/>
              </a:rPr>
              <a:t> delle BCN</a:t>
            </a:r>
            <a:endParaRPr lang="fr-BE" sz="1200" b="1" dirty="0">
              <a:latin typeface="Calibri" pitchFamily="34" charset="0"/>
            </a:endParaRPr>
          </a:p>
          <a:p>
            <a:pPr algn="ctr"/>
            <a:r>
              <a:rPr lang="fr-BE" sz="1200" b="1" dirty="0">
                <a:latin typeface="Calibri" pitchFamily="34" charset="0"/>
              </a:rPr>
              <a:t>+ </a:t>
            </a:r>
          </a:p>
          <a:p>
            <a:pPr algn="ctr"/>
            <a:r>
              <a:rPr lang="fr-BE" sz="1200" b="1" dirty="0" smtClean="0">
                <a:latin typeface="Calibri" pitchFamily="34" charset="0"/>
              </a:rPr>
              <a:t>BCE </a:t>
            </a:r>
            <a:r>
              <a:rPr lang="fr-BE" sz="1200" b="1" dirty="0" err="1" smtClean="0">
                <a:latin typeface="Calibri" pitchFamily="34" charset="0"/>
              </a:rPr>
              <a:t>Presidente</a:t>
            </a:r>
            <a:r>
              <a:rPr lang="fr-BE" sz="1200" b="1" dirty="0" smtClean="0">
                <a:latin typeface="Calibri" pitchFamily="34" charset="0"/>
              </a:rPr>
              <a:t> e Vice </a:t>
            </a:r>
            <a:r>
              <a:rPr lang="fr-BE" sz="1200" b="1" dirty="0" err="1">
                <a:latin typeface="Calibri" pitchFamily="34" charset="0"/>
              </a:rPr>
              <a:t>P</a:t>
            </a:r>
            <a:r>
              <a:rPr lang="fr-BE" sz="1200" b="1" dirty="0" err="1" smtClean="0">
                <a:latin typeface="Calibri" pitchFamily="34" charset="0"/>
              </a:rPr>
              <a:t>residente</a:t>
            </a:r>
            <a:endParaRPr lang="fr-BE" sz="1200" b="1" dirty="0">
              <a:latin typeface="Calibri" pitchFamily="34" charset="0"/>
            </a:endParaRPr>
          </a:p>
        </p:txBody>
      </p:sp>
      <p:sp>
        <p:nvSpPr>
          <p:cNvPr id="12" name="Rectangle 51"/>
          <p:cNvSpPr>
            <a:spLocks noChangeArrowheads="1"/>
          </p:cNvSpPr>
          <p:nvPr/>
        </p:nvSpPr>
        <p:spPr bwMode="auto">
          <a:xfrm>
            <a:off x="2916238" y="1773238"/>
            <a:ext cx="1441450" cy="1006475"/>
          </a:xfrm>
          <a:prstGeom prst="rect">
            <a:avLst/>
          </a:prstGeom>
          <a:gradFill rotWithShape="1">
            <a:gsLst>
              <a:gs pos="0">
                <a:srgbClr val="FFFF99"/>
              </a:gs>
              <a:gs pos="100000">
                <a:srgbClr val="FFFF99">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pPr algn="ctr"/>
            <a:r>
              <a:rPr lang="fr-BE" sz="1400" b="1" dirty="0" err="1" smtClean="0">
                <a:latin typeface="Calibri" pitchFamily="34" charset="0"/>
              </a:rPr>
              <a:t>Presidenti</a:t>
            </a:r>
            <a:r>
              <a:rPr lang="fr-BE" sz="1400" b="1" dirty="0" smtClean="0">
                <a:latin typeface="Calibri" pitchFamily="34" charset="0"/>
              </a:rPr>
              <a:t> di EBA</a:t>
            </a:r>
            <a:r>
              <a:rPr lang="fr-BE" sz="1400" b="1" dirty="0">
                <a:latin typeface="Calibri" pitchFamily="34" charset="0"/>
              </a:rPr>
              <a:t>, EIOPA &amp; ESMA</a:t>
            </a:r>
            <a:endParaRPr lang="en-GB" sz="1400" b="1" dirty="0">
              <a:latin typeface="Calibri" pitchFamily="34" charset="0"/>
            </a:endParaRPr>
          </a:p>
        </p:txBody>
      </p:sp>
      <p:sp>
        <p:nvSpPr>
          <p:cNvPr id="13" name="Rectangle 52"/>
          <p:cNvSpPr>
            <a:spLocks noChangeArrowheads="1"/>
          </p:cNvSpPr>
          <p:nvPr/>
        </p:nvSpPr>
        <p:spPr bwMode="auto">
          <a:xfrm>
            <a:off x="4787900" y="1773238"/>
            <a:ext cx="1441450" cy="1008062"/>
          </a:xfrm>
          <a:prstGeom prst="rect">
            <a:avLst/>
          </a:prstGeom>
          <a:gradFill rotWithShape="1">
            <a:gsLst>
              <a:gs pos="0">
                <a:srgbClr val="FFFF99"/>
              </a:gs>
              <a:gs pos="100000">
                <a:srgbClr val="FFFF99">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pPr algn="ctr"/>
            <a:r>
              <a:rPr lang="fr-BE" sz="1400" b="1" dirty="0" err="1" smtClean="0">
                <a:latin typeface="Calibri" pitchFamily="34" charset="0"/>
              </a:rPr>
              <a:t>Commissione</a:t>
            </a:r>
            <a:r>
              <a:rPr lang="fr-BE" sz="1400" b="1" dirty="0" smtClean="0">
                <a:latin typeface="Calibri" pitchFamily="34" charset="0"/>
              </a:rPr>
              <a:t> </a:t>
            </a:r>
            <a:r>
              <a:rPr lang="fr-BE" sz="1400" b="1" dirty="0" err="1" smtClean="0">
                <a:latin typeface="Calibri" pitchFamily="34" charset="0"/>
              </a:rPr>
              <a:t>Europea</a:t>
            </a:r>
            <a:endParaRPr lang="en-GB" sz="1400" b="1" dirty="0">
              <a:latin typeface="Calibri" pitchFamily="34" charset="0"/>
            </a:endParaRPr>
          </a:p>
        </p:txBody>
      </p:sp>
      <p:sp>
        <p:nvSpPr>
          <p:cNvPr id="14" name="Text Box 53"/>
          <p:cNvSpPr txBox="1">
            <a:spLocks noChangeArrowheads="1"/>
          </p:cNvSpPr>
          <p:nvPr/>
        </p:nvSpPr>
        <p:spPr bwMode="auto">
          <a:xfrm>
            <a:off x="1643856" y="1486417"/>
            <a:ext cx="5327650"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it-IT" sz="1600" b="1" i="1" dirty="0">
                <a:latin typeface="Calibri" pitchFamily="34" charset="0"/>
              </a:rPr>
              <a:t>Comitato europeo per il rischio sistemico </a:t>
            </a:r>
            <a:r>
              <a:rPr lang="fr-BE" sz="1600" b="1" i="1" dirty="0" smtClean="0">
                <a:latin typeface="Calibri" pitchFamily="34" charset="0"/>
              </a:rPr>
              <a:t>(ESRB</a:t>
            </a:r>
            <a:r>
              <a:rPr lang="fr-BE" sz="1600" b="1" i="1" dirty="0">
                <a:latin typeface="Calibri" pitchFamily="34" charset="0"/>
              </a:rPr>
              <a:t>)</a:t>
            </a:r>
            <a:endParaRPr lang="en-GB" sz="1600" b="1" i="1" dirty="0">
              <a:latin typeface="Calibri" pitchFamily="34" charset="0"/>
            </a:endParaRPr>
          </a:p>
        </p:txBody>
      </p:sp>
      <p:sp>
        <p:nvSpPr>
          <p:cNvPr id="15" name="Text Box 54"/>
          <p:cNvSpPr txBox="1">
            <a:spLocks noChangeArrowheads="1"/>
          </p:cNvSpPr>
          <p:nvPr/>
        </p:nvSpPr>
        <p:spPr bwMode="auto">
          <a:xfrm>
            <a:off x="2627313" y="2205038"/>
            <a:ext cx="2159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fr-BE"/>
              <a:t>+</a:t>
            </a:r>
            <a:endParaRPr lang="en-GB"/>
          </a:p>
        </p:txBody>
      </p:sp>
      <p:sp>
        <p:nvSpPr>
          <p:cNvPr id="16" name="Text Box 55"/>
          <p:cNvSpPr txBox="1">
            <a:spLocks noChangeArrowheads="1"/>
          </p:cNvSpPr>
          <p:nvPr/>
        </p:nvSpPr>
        <p:spPr bwMode="auto">
          <a:xfrm>
            <a:off x="4427538" y="2205038"/>
            <a:ext cx="2159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fr-BE"/>
              <a:t>+</a:t>
            </a:r>
            <a:endParaRPr lang="en-GB"/>
          </a:p>
        </p:txBody>
      </p:sp>
      <p:sp>
        <p:nvSpPr>
          <p:cNvPr id="17" name="Rectangle 56"/>
          <p:cNvSpPr>
            <a:spLocks noChangeArrowheads="1"/>
          </p:cNvSpPr>
          <p:nvPr/>
        </p:nvSpPr>
        <p:spPr bwMode="auto">
          <a:xfrm>
            <a:off x="1116013" y="3716338"/>
            <a:ext cx="1439862" cy="1081087"/>
          </a:xfrm>
          <a:prstGeom prst="rect">
            <a:avLst/>
          </a:prstGeom>
          <a:gradFill rotWithShape="1">
            <a:gsLst>
              <a:gs pos="0">
                <a:srgbClr val="99CCFF"/>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endParaRPr lang="fr-BE" sz="1300" b="1" dirty="0">
              <a:latin typeface="Calibri" pitchFamily="34" charset="0"/>
            </a:endParaRPr>
          </a:p>
          <a:p>
            <a:pPr algn="ctr"/>
            <a:r>
              <a:rPr lang="fr-BE" sz="1300" b="1" dirty="0" err="1" smtClean="0">
                <a:latin typeface="Calibri" pitchFamily="34" charset="0"/>
              </a:rPr>
              <a:t>European</a:t>
            </a:r>
            <a:r>
              <a:rPr lang="fr-BE" sz="1300" b="1" dirty="0" smtClean="0">
                <a:latin typeface="Calibri" pitchFamily="34" charset="0"/>
              </a:rPr>
              <a:t> </a:t>
            </a:r>
          </a:p>
          <a:p>
            <a:pPr algn="ctr"/>
            <a:r>
              <a:rPr lang="fr-BE" sz="1300" b="1" dirty="0" err="1" smtClean="0">
                <a:latin typeface="Calibri" pitchFamily="34" charset="0"/>
              </a:rPr>
              <a:t>Banking</a:t>
            </a:r>
            <a:r>
              <a:rPr lang="fr-BE" sz="1300" b="1" dirty="0" smtClean="0">
                <a:latin typeface="Calibri" pitchFamily="34" charset="0"/>
              </a:rPr>
              <a:t> </a:t>
            </a:r>
            <a:r>
              <a:rPr lang="fr-BE" sz="1300" b="1" dirty="0" err="1" smtClean="0">
                <a:latin typeface="Calibri" pitchFamily="34" charset="0"/>
              </a:rPr>
              <a:t>Authority</a:t>
            </a:r>
            <a:endParaRPr lang="fr-BE" sz="1300" b="1" dirty="0" smtClean="0">
              <a:latin typeface="Calibri" pitchFamily="34" charset="0"/>
            </a:endParaRPr>
          </a:p>
          <a:p>
            <a:pPr algn="ctr"/>
            <a:r>
              <a:rPr lang="fr-BE" sz="1300" b="1" dirty="0" smtClean="0">
                <a:latin typeface="Calibri" pitchFamily="34" charset="0"/>
              </a:rPr>
              <a:t>(EBA)</a:t>
            </a:r>
            <a:endParaRPr lang="en-GB" sz="1300" b="1" dirty="0">
              <a:latin typeface="Calibri" pitchFamily="34" charset="0"/>
            </a:endParaRPr>
          </a:p>
        </p:txBody>
      </p:sp>
      <p:sp>
        <p:nvSpPr>
          <p:cNvPr id="18" name="Rectangle 57"/>
          <p:cNvSpPr>
            <a:spLocks noChangeArrowheads="1"/>
          </p:cNvSpPr>
          <p:nvPr/>
        </p:nvSpPr>
        <p:spPr bwMode="auto">
          <a:xfrm>
            <a:off x="6588125" y="3716338"/>
            <a:ext cx="1439863" cy="1081087"/>
          </a:xfrm>
          <a:prstGeom prst="rect">
            <a:avLst/>
          </a:prstGeom>
          <a:gradFill rotWithShape="1">
            <a:gsLst>
              <a:gs pos="0">
                <a:srgbClr val="99CCFF"/>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fr-BE" sz="1300" b="1">
                <a:latin typeface="Calibri" pitchFamily="34" charset="0"/>
              </a:rPr>
              <a:t>European </a:t>
            </a:r>
          </a:p>
          <a:p>
            <a:pPr algn="ctr"/>
            <a:r>
              <a:rPr lang="fr-BE" sz="1300" b="1">
                <a:latin typeface="Calibri" pitchFamily="34" charset="0"/>
              </a:rPr>
              <a:t>Securities and Markets Authority</a:t>
            </a:r>
          </a:p>
          <a:p>
            <a:pPr algn="ctr"/>
            <a:r>
              <a:rPr lang="fr-BE" sz="1300" b="1">
                <a:latin typeface="Calibri" pitchFamily="34" charset="0"/>
              </a:rPr>
              <a:t>(ESMA)</a:t>
            </a:r>
            <a:endParaRPr lang="en-GB" sz="1300" b="1">
              <a:latin typeface="Calibri" pitchFamily="34" charset="0"/>
            </a:endParaRPr>
          </a:p>
        </p:txBody>
      </p:sp>
      <p:sp>
        <p:nvSpPr>
          <p:cNvPr id="19" name="Rectangle 58"/>
          <p:cNvSpPr>
            <a:spLocks noChangeArrowheads="1"/>
          </p:cNvSpPr>
          <p:nvPr/>
        </p:nvSpPr>
        <p:spPr bwMode="auto">
          <a:xfrm>
            <a:off x="1187450" y="5157788"/>
            <a:ext cx="1441450" cy="647700"/>
          </a:xfrm>
          <a:prstGeom prst="rect">
            <a:avLst/>
          </a:prstGeom>
          <a:gradFill rotWithShape="1">
            <a:gsLst>
              <a:gs pos="0">
                <a:srgbClr val="99CCFF"/>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fr-BE" sz="1200" b="1" dirty="0" err="1" smtClean="0">
                <a:latin typeface="Calibri" pitchFamily="34" charset="0"/>
              </a:rPr>
              <a:t>Autorità</a:t>
            </a:r>
            <a:r>
              <a:rPr lang="fr-BE" sz="1200" b="1" dirty="0" smtClean="0">
                <a:latin typeface="Calibri" pitchFamily="34" charset="0"/>
              </a:rPr>
              <a:t> </a:t>
            </a:r>
            <a:r>
              <a:rPr lang="fr-BE" sz="1200" b="1" dirty="0" err="1" smtClean="0">
                <a:latin typeface="Calibri" pitchFamily="34" charset="0"/>
              </a:rPr>
              <a:t>Nazionali</a:t>
            </a:r>
            <a:r>
              <a:rPr lang="fr-BE" sz="1200" b="1" dirty="0" smtClean="0">
                <a:latin typeface="Calibri" pitchFamily="34" charset="0"/>
              </a:rPr>
              <a:t> di </a:t>
            </a:r>
            <a:r>
              <a:rPr lang="fr-BE" sz="1200" b="1" dirty="0" err="1" smtClean="0">
                <a:latin typeface="Calibri" pitchFamily="34" charset="0"/>
              </a:rPr>
              <a:t>Vigilanza</a:t>
            </a:r>
            <a:endParaRPr lang="fr-BE" sz="1200" b="1" dirty="0" smtClean="0">
              <a:latin typeface="Calibri" pitchFamily="34" charset="0"/>
            </a:endParaRPr>
          </a:p>
          <a:p>
            <a:pPr algn="ctr"/>
            <a:r>
              <a:rPr lang="fr-BE" sz="1200" b="1" dirty="0" smtClean="0">
                <a:latin typeface="Calibri" pitchFamily="34" charset="0"/>
              </a:rPr>
              <a:t> Banche</a:t>
            </a:r>
            <a:endParaRPr lang="fr-BE" sz="1200" b="1" dirty="0">
              <a:latin typeface="Calibri" pitchFamily="34" charset="0"/>
            </a:endParaRPr>
          </a:p>
          <a:p>
            <a:pPr algn="ctr"/>
            <a:endParaRPr lang="en-GB" sz="1200" b="1" dirty="0">
              <a:latin typeface="Calibri" pitchFamily="34" charset="0"/>
            </a:endParaRPr>
          </a:p>
        </p:txBody>
      </p:sp>
      <p:sp>
        <p:nvSpPr>
          <p:cNvPr id="20" name="Rectangle 59"/>
          <p:cNvSpPr>
            <a:spLocks noChangeArrowheads="1"/>
          </p:cNvSpPr>
          <p:nvPr/>
        </p:nvSpPr>
        <p:spPr bwMode="auto">
          <a:xfrm>
            <a:off x="3860801" y="5002212"/>
            <a:ext cx="1441450" cy="803276"/>
          </a:xfrm>
          <a:prstGeom prst="rect">
            <a:avLst/>
          </a:prstGeom>
          <a:gradFill rotWithShape="1">
            <a:gsLst>
              <a:gs pos="0">
                <a:srgbClr val="99CCFF"/>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it-IT" sz="1200" b="1" dirty="0">
                <a:latin typeface="Calibri" pitchFamily="34" charset="0"/>
              </a:rPr>
              <a:t>Autorità Nazionali di Vigilanza</a:t>
            </a:r>
          </a:p>
          <a:p>
            <a:pPr algn="ctr"/>
            <a:r>
              <a:rPr lang="it-IT" sz="1200" b="1" dirty="0">
                <a:latin typeface="Calibri" pitchFamily="34" charset="0"/>
              </a:rPr>
              <a:t> </a:t>
            </a:r>
            <a:r>
              <a:rPr lang="it-IT" sz="1200" b="1" dirty="0" smtClean="0">
                <a:latin typeface="Calibri" pitchFamily="34" charset="0"/>
              </a:rPr>
              <a:t>Assicurazioni e Pensioni</a:t>
            </a:r>
            <a:endParaRPr lang="it-IT" sz="1200" b="1" dirty="0">
              <a:latin typeface="Calibri" pitchFamily="34" charset="0"/>
            </a:endParaRPr>
          </a:p>
          <a:p>
            <a:pPr algn="ctr"/>
            <a:endParaRPr lang="fr-BE" sz="1200" b="1" dirty="0">
              <a:latin typeface="Calibri" pitchFamily="34" charset="0"/>
            </a:endParaRPr>
          </a:p>
          <a:p>
            <a:pPr algn="ctr"/>
            <a:endParaRPr lang="en-GB" sz="1200" b="1" dirty="0">
              <a:latin typeface="Calibri" pitchFamily="34" charset="0"/>
            </a:endParaRPr>
          </a:p>
        </p:txBody>
      </p:sp>
      <p:sp>
        <p:nvSpPr>
          <p:cNvPr id="21" name="Rectangle 60"/>
          <p:cNvSpPr>
            <a:spLocks noChangeArrowheads="1"/>
          </p:cNvSpPr>
          <p:nvPr/>
        </p:nvSpPr>
        <p:spPr bwMode="auto">
          <a:xfrm>
            <a:off x="6588125" y="5002212"/>
            <a:ext cx="1441450" cy="803276"/>
          </a:xfrm>
          <a:prstGeom prst="rect">
            <a:avLst/>
          </a:prstGeom>
          <a:gradFill rotWithShape="1">
            <a:gsLst>
              <a:gs pos="0">
                <a:srgbClr val="99CCFF"/>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fr-BE" sz="1200" b="1" dirty="0" err="1">
                <a:latin typeface="Calibri" pitchFamily="34" charset="0"/>
              </a:rPr>
              <a:t>Autorità</a:t>
            </a:r>
            <a:r>
              <a:rPr lang="fr-BE" sz="1200" b="1" dirty="0">
                <a:latin typeface="Calibri" pitchFamily="34" charset="0"/>
              </a:rPr>
              <a:t> </a:t>
            </a:r>
            <a:r>
              <a:rPr lang="fr-BE" sz="1200" b="1" dirty="0" err="1">
                <a:latin typeface="Calibri" pitchFamily="34" charset="0"/>
              </a:rPr>
              <a:t>Nazionali</a:t>
            </a:r>
            <a:r>
              <a:rPr lang="fr-BE" sz="1200" b="1" dirty="0">
                <a:latin typeface="Calibri" pitchFamily="34" charset="0"/>
              </a:rPr>
              <a:t> di </a:t>
            </a:r>
            <a:r>
              <a:rPr lang="fr-BE" sz="1200" b="1" dirty="0" err="1" smtClean="0">
                <a:latin typeface="Calibri" pitchFamily="34" charset="0"/>
              </a:rPr>
              <a:t>Vigilanza</a:t>
            </a:r>
            <a:endParaRPr lang="fr-BE" sz="1200" b="1" dirty="0" smtClean="0">
              <a:latin typeface="Calibri" pitchFamily="34" charset="0"/>
            </a:endParaRPr>
          </a:p>
          <a:p>
            <a:pPr algn="ctr"/>
            <a:r>
              <a:rPr lang="fr-BE" sz="1200" b="1" dirty="0" err="1" smtClean="0">
                <a:latin typeface="Calibri" pitchFamily="34" charset="0"/>
              </a:rPr>
              <a:t>Strumenti</a:t>
            </a:r>
            <a:r>
              <a:rPr lang="fr-BE" sz="1200" b="1" dirty="0" smtClean="0">
                <a:latin typeface="Calibri" pitchFamily="34" charset="0"/>
              </a:rPr>
              <a:t> </a:t>
            </a:r>
            <a:r>
              <a:rPr lang="fr-BE" sz="1200" b="1" dirty="0" err="1" smtClean="0">
                <a:latin typeface="Calibri" pitchFamily="34" charset="0"/>
              </a:rPr>
              <a:t>finanziari</a:t>
            </a:r>
            <a:endParaRPr lang="fr-BE" sz="1200" b="1" dirty="0">
              <a:latin typeface="Calibri" pitchFamily="34" charset="0"/>
            </a:endParaRPr>
          </a:p>
        </p:txBody>
      </p:sp>
      <p:sp>
        <p:nvSpPr>
          <p:cNvPr id="22" name="Line 61"/>
          <p:cNvSpPr>
            <a:spLocks noChangeShapeType="1"/>
          </p:cNvSpPr>
          <p:nvPr/>
        </p:nvSpPr>
        <p:spPr bwMode="auto">
          <a:xfrm>
            <a:off x="5364163" y="2924175"/>
            <a:ext cx="0" cy="4318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3" name="Line 62"/>
          <p:cNvSpPr>
            <a:spLocks noChangeShapeType="1"/>
          </p:cNvSpPr>
          <p:nvPr/>
        </p:nvSpPr>
        <p:spPr bwMode="auto">
          <a:xfrm>
            <a:off x="3779838" y="2924175"/>
            <a:ext cx="0" cy="431800"/>
          </a:xfrm>
          <a:prstGeom prst="line">
            <a:avLst/>
          </a:prstGeom>
          <a:noFill/>
          <a:ln w="76200">
            <a:solidFill>
              <a:schemeClr val="tx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4" name="Line 63"/>
          <p:cNvSpPr>
            <a:spLocks noChangeShapeType="1"/>
          </p:cNvSpPr>
          <p:nvPr/>
        </p:nvSpPr>
        <p:spPr bwMode="auto">
          <a:xfrm>
            <a:off x="5292725" y="4076700"/>
            <a:ext cx="12954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5" name="Line 64"/>
          <p:cNvSpPr>
            <a:spLocks noChangeShapeType="1"/>
          </p:cNvSpPr>
          <p:nvPr/>
        </p:nvSpPr>
        <p:spPr bwMode="auto">
          <a:xfrm>
            <a:off x="5292725" y="5516563"/>
            <a:ext cx="12954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26" name="Text Box 65"/>
          <p:cNvSpPr txBox="1">
            <a:spLocks noChangeArrowheads="1"/>
          </p:cNvSpPr>
          <p:nvPr/>
        </p:nvSpPr>
        <p:spPr bwMode="auto">
          <a:xfrm>
            <a:off x="827088" y="2924175"/>
            <a:ext cx="27368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lang="fr-BE" sz="1400" b="1" i="1" dirty="0" err="1" smtClean="0">
                <a:latin typeface="Calibri" pitchFamily="34" charset="0"/>
              </a:rPr>
              <a:t>Flusso</a:t>
            </a:r>
            <a:r>
              <a:rPr lang="fr-BE" sz="1400" b="1" i="1" dirty="0" smtClean="0">
                <a:latin typeface="Calibri" pitchFamily="34" charset="0"/>
              </a:rPr>
              <a:t> di </a:t>
            </a:r>
            <a:r>
              <a:rPr lang="fr-BE" sz="1400" b="1" i="1" dirty="0" err="1" smtClean="0">
                <a:latin typeface="Calibri" pitchFamily="34" charset="0"/>
              </a:rPr>
              <a:t>informazioni</a:t>
            </a:r>
            <a:r>
              <a:rPr lang="fr-BE" sz="1400" b="1" i="1" dirty="0" smtClean="0">
                <a:latin typeface="Calibri" pitchFamily="34" charset="0"/>
              </a:rPr>
              <a:t> micro-</a:t>
            </a:r>
            <a:r>
              <a:rPr lang="fr-BE" sz="1400" b="1" i="1" dirty="0" err="1" smtClean="0">
                <a:latin typeface="Calibri" pitchFamily="34" charset="0"/>
              </a:rPr>
              <a:t>prudentiali</a:t>
            </a:r>
            <a:endParaRPr lang="en-GB" sz="1400" b="1" i="1" dirty="0">
              <a:latin typeface="Calibri" pitchFamily="34" charset="0"/>
            </a:endParaRPr>
          </a:p>
        </p:txBody>
      </p:sp>
      <p:sp>
        <p:nvSpPr>
          <p:cNvPr id="27" name="Text Box 66"/>
          <p:cNvSpPr txBox="1">
            <a:spLocks noChangeArrowheads="1"/>
          </p:cNvSpPr>
          <p:nvPr/>
        </p:nvSpPr>
        <p:spPr bwMode="auto">
          <a:xfrm>
            <a:off x="5724525" y="2924175"/>
            <a:ext cx="2663825" cy="8463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1400" b="1" i="1" dirty="0" err="1" smtClean="0">
                <a:latin typeface="Calibri" pitchFamily="34" charset="0"/>
              </a:rPr>
              <a:t>Raccomandazioni</a:t>
            </a:r>
            <a:r>
              <a:rPr lang="en-GB" sz="1400" b="1" i="1" dirty="0" smtClean="0">
                <a:latin typeface="Calibri" pitchFamily="34" charset="0"/>
              </a:rPr>
              <a:t> e/o </a:t>
            </a:r>
            <a:r>
              <a:rPr lang="en-GB" sz="1400" b="1" i="1" dirty="0">
                <a:latin typeface="Calibri" pitchFamily="34" charset="0"/>
              </a:rPr>
              <a:t>early risk warnings</a:t>
            </a:r>
          </a:p>
          <a:p>
            <a:pPr>
              <a:spcBef>
                <a:spcPct val="50000"/>
              </a:spcBef>
            </a:pPr>
            <a:endParaRPr lang="en-GB" sz="1400" b="1" i="1" dirty="0">
              <a:latin typeface="Calibri" pitchFamily="34" charset="0"/>
            </a:endParaRPr>
          </a:p>
        </p:txBody>
      </p:sp>
      <p:sp>
        <p:nvSpPr>
          <p:cNvPr id="28" name="Rectangle 67"/>
          <p:cNvSpPr>
            <a:spLocks noChangeArrowheads="1"/>
          </p:cNvSpPr>
          <p:nvPr/>
        </p:nvSpPr>
        <p:spPr bwMode="auto">
          <a:xfrm>
            <a:off x="3851275" y="3716338"/>
            <a:ext cx="1441450" cy="1081087"/>
          </a:xfrm>
          <a:prstGeom prst="rect">
            <a:avLst/>
          </a:prstGeom>
          <a:gradFill rotWithShape="1">
            <a:gsLst>
              <a:gs pos="0">
                <a:srgbClr val="99CCFF"/>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fr-BE" sz="1300" b="1" dirty="0" err="1">
                <a:latin typeface="Calibri" pitchFamily="34" charset="0"/>
              </a:rPr>
              <a:t>European</a:t>
            </a:r>
            <a:r>
              <a:rPr lang="fr-BE" sz="1300" b="1" dirty="0">
                <a:latin typeface="Calibri" pitchFamily="34" charset="0"/>
              </a:rPr>
              <a:t> </a:t>
            </a:r>
          </a:p>
          <a:p>
            <a:pPr algn="ctr"/>
            <a:r>
              <a:rPr lang="fr-BE" sz="1300" b="1" dirty="0" err="1">
                <a:latin typeface="Calibri" pitchFamily="34" charset="0"/>
              </a:rPr>
              <a:t>Insurance</a:t>
            </a:r>
            <a:r>
              <a:rPr lang="fr-BE" sz="1300" b="1" dirty="0">
                <a:latin typeface="Calibri" pitchFamily="34" charset="0"/>
              </a:rPr>
              <a:t> and </a:t>
            </a:r>
            <a:r>
              <a:rPr lang="fr-BE" sz="1300" b="1" dirty="0" err="1">
                <a:latin typeface="Calibri" pitchFamily="34" charset="0"/>
              </a:rPr>
              <a:t>Occupational</a:t>
            </a:r>
            <a:r>
              <a:rPr lang="fr-BE" sz="1300" b="1" dirty="0">
                <a:latin typeface="Calibri" pitchFamily="34" charset="0"/>
              </a:rPr>
              <a:t> Pensions </a:t>
            </a:r>
            <a:r>
              <a:rPr lang="fr-BE" sz="1300" b="1" dirty="0" err="1">
                <a:latin typeface="Calibri" pitchFamily="34" charset="0"/>
              </a:rPr>
              <a:t>Authority</a:t>
            </a:r>
            <a:r>
              <a:rPr lang="fr-BE" sz="1300" b="1" dirty="0">
                <a:latin typeface="Calibri" pitchFamily="34" charset="0"/>
              </a:rPr>
              <a:t> (EIOPA)</a:t>
            </a:r>
            <a:endParaRPr lang="en-GB" sz="1300" b="1" dirty="0">
              <a:latin typeface="Calibri" pitchFamily="34" charset="0"/>
            </a:endParaRPr>
          </a:p>
        </p:txBody>
      </p:sp>
      <p:sp>
        <p:nvSpPr>
          <p:cNvPr id="29" name="Line 69"/>
          <p:cNvSpPr>
            <a:spLocks noChangeShapeType="1"/>
          </p:cNvSpPr>
          <p:nvPr/>
        </p:nvSpPr>
        <p:spPr bwMode="auto">
          <a:xfrm>
            <a:off x="2555875" y="4076700"/>
            <a:ext cx="12954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31" name="Line 73"/>
          <p:cNvSpPr>
            <a:spLocks noChangeShapeType="1"/>
          </p:cNvSpPr>
          <p:nvPr/>
        </p:nvSpPr>
        <p:spPr bwMode="auto">
          <a:xfrm>
            <a:off x="7306468" y="4763690"/>
            <a:ext cx="0" cy="240506"/>
          </a:xfrm>
          <a:prstGeom prst="line">
            <a:avLst/>
          </a:prstGeom>
          <a:noFill/>
          <a:ln w="9525">
            <a:solidFill>
              <a:schemeClr val="tx1"/>
            </a:solidFill>
            <a:prstDash val="dash"/>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32" name="Text Box 74"/>
          <p:cNvSpPr txBox="1">
            <a:spLocks noChangeArrowheads="1"/>
          </p:cNvSpPr>
          <p:nvPr/>
        </p:nvSpPr>
        <p:spPr bwMode="auto">
          <a:xfrm>
            <a:off x="6372225" y="2205038"/>
            <a:ext cx="2159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fr-BE"/>
              <a:t>+</a:t>
            </a:r>
            <a:endParaRPr lang="en-GB"/>
          </a:p>
        </p:txBody>
      </p:sp>
      <p:sp>
        <p:nvSpPr>
          <p:cNvPr id="33" name="Rectangle 75"/>
          <p:cNvSpPr>
            <a:spLocks noChangeArrowheads="1"/>
          </p:cNvSpPr>
          <p:nvPr/>
        </p:nvSpPr>
        <p:spPr bwMode="auto">
          <a:xfrm>
            <a:off x="6659563" y="1773238"/>
            <a:ext cx="1512887" cy="1008062"/>
          </a:xfrm>
          <a:prstGeom prst="rect">
            <a:avLst/>
          </a:prstGeom>
          <a:gradFill rotWithShape="1">
            <a:gsLst>
              <a:gs pos="0">
                <a:srgbClr val="FFFF99"/>
              </a:gs>
              <a:gs pos="100000">
                <a:srgbClr val="FFFF99">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pPr algn="ctr"/>
            <a:r>
              <a:rPr lang="fr-BE" sz="1100" b="1" u="sng" dirty="0" err="1" smtClean="0">
                <a:latin typeface="Calibri" pitchFamily="34" charset="0"/>
              </a:rPr>
              <a:t>Non-votanti</a:t>
            </a:r>
            <a:r>
              <a:rPr lang="fr-BE" sz="1100" b="1" u="sng" dirty="0" smtClean="0">
                <a:latin typeface="Calibri" pitchFamily="34" charset="0"/>
              </a:rPr>
              <a:t>:</a:t>
            </a:r>
            <a:endParaRPr lang="fr-BE" sz="1100" b="1" u="sng" dirty="0">
              <a:latin typeface="Calibri" pitchFamily="34" charset="0"/>
            </a:endParaRPr>
          </a:p>
          <a:p>
            <a:pPr algn="ctr"/>
            <a:r>
              <a:rPr lang="fr-BE" sz="1100" b="1" dirty="0" smtClean="0">
                <a:latin typeface="Calibri" pitchFamily="34" charset="0"/>
              </a:rPr>
              <a:t>Un </a:t>
            </a:r>
            <a:r>
              <a:rPr lang="fr-BE" sz="1100" b="1" dirty="0" err="1" smtClean="0">
                <a:latin typeface="Calibri" pitchFamily="34" charset="0"/>
              </a:rPr>
              <a:t>rappresentante</a:t>
            </a:r>
            <a:r>
              <a:rPr lang="fr-BE" sz="1100" b="1" dirty="0" smtClean="0">
                <a:latin typeface="Calibri" pitchFamily="34" charset="0"/>
              </a:rPr>
              <a:t> delle </a:t>
            </a:r>
            <a:r>
              <a:rPr lang="fr-BE" sz="1100" b="1" dirty="0" err="1" smtClean="0">
                <a:latin typeface="Calibri" pitchFamily="34" charset="0"/>
              </a:rPr>
              <a:t>Autorità</a:t>
            </a:r>
            <a:r>
              <a:rPr lang="fr-BE" sz="1100" b="1" dirty="0" smtClean="0">
                <a:latin typeface="Calibri" pitchFamily="34" charset="0"/>
              </a:rPr>
              <a:t> </a:t>
            </a:r>
            <a:r>
              <a:rPr lang="fr-BE" sz="1100" b="1" dirty="0" err="1" smtClean="0">
                <a:latin typeface="Calibri" pitchFamily="34" charset="0"/>
              </a:rPr>
              <a:t>nazionali</a:t>
            </a:r>
            <a:r>
              <a:rPr lang="fr-BE" sz="1100" b="1" dirty="0" smtClean="0">
                <a:latin typeface="Calibri" pitchFamily="34" charset="0"/>
              </a:rPr>
              <a:t> </a:t>
            </a:r>
            <a:r>
              <a:rPr lang="fr-BE" sz="1100" b="1" dirty="0" err="1" smtClean="0">
                <a:latin typeface="Calibri" pitchFamily="34" charset="0"/>
              </a:rPr>
              <a:t>competenti</a:t>
            </a:r>
            <a:r>
              <a:rPr lang="fr-BE" sz="1100" b="1" dirty="0" smtClean="0">
                <a:latin typeface="Calibri" pitchFamily="34" charset="0"/>
              </a:rPr>
              <a:t> per </a:t>
            </a:r>
            <a:r>
              <a:rPr lang="fr-BE" sz="1100" b="1" dirty="0" err="1" smtClean="0">
                <a:latin typeface="Calibri" pitchFamily="34" charset="0"/>
              </a:rPr>
              <a:t>Stato</a:t>
            </a:r>
            <a:r>
              <a:rPr lang="fr-BE" sz="1100" b="1" dirty="0" smtClean="0">
                <a:latin typeface="Calibri" pitchFamily="34" charset="0"/>
              </a:rPr>
              <a:t> </a:t>
            </a:r>
            <a:r>
              <a:rPr lang="fr-BE" sz="1100" b="1" dirty="0" err="1" smtClean="0">
                <a:latin typeface="Calibri" pitchFamily="34" charset="0"/>
              </a:rPr>
              <a:t>Membro</a:t>
            </a:r>
            <a:r>
              <a:rPr lang="fr-BE" sz="1100" b="1" dirty="0" smtClean="0">
                <a:latin typeface="Calibri" pitchFamily="34" charset="0"/>
              </a:rPr>
              <a:t> </a:t>
            </a:r>
            <a:r>
              <a:rPr lang="fr-BE" sz="1100" b="1" dirty="0">
                <a:latin typeface="Calibri" pitchFamily="34" charset="0"/>
              </a:rPr>
              <a:t>+ </a:t>
            </a:r>
            <a:r>
              <a:rPr lang="fr-BE" sz="1100" b="1" dirty="0" err="1" smtClean="0">
                <a:latin typeface="Calibri" pitchFamily="34" charset="0"/>
              </a:rPr>
              <a:t>Presidente</a:t>
            </a:r>
            <a:r>
              <a:rPr lang="fr-BE" sz="1100" b="1" dirty="0" smtClean="0">
                <a:latin typeface="Calibri" pitchFamily="34" charset="0"/>
              </a:rPr>
              <a:t> CEF</a:t>
            </a:r>
            <a:endParaRPr lang="en-GB" sz="1600" b="1" dirty="0">
              <a:latin typeface="Calibri" pitchFamily="34" charset="0"/>
            </a:endParaRPr>
          </a:p>
        </p:txBody>
      </p:sp>
      <p:sp>
        <p:nvSpPr>
          <p:cNvPr id="34" name="Rectangle 72"/>
          <p:cNvSpPr>
            <a:spLocks noChangeArrowheads="1"/>
          </p:cNvSpPr>
          <p:nvPr/>
        </p:nvSpPr>
        <p:spPr bwMode="auto">
          <a:xfrm>
            <a:off x="1979712" y="3429000"/>
            <a:ext cx="5238059"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spcBef>
                <a:spcPct val="50000"/>
              </a:spcBef>
            </a:pPr>
            <a:r>
              <a:rPr lang="it-IT" sz="1400" b="1" i="1" dirty="0"/>
              <a:t>Sistema europeo delle autorità di vigilanza finanziaria </a:t>
            </a:r>
            <a:r>
              <a:rPr lang="fr-BE" sz="1400" b="1" i="1" dirty="0" smtClean="0"/>
              <a:t> </a:t>
            </a:r>
            <a:r>
              <a:rPr lang="fr-BE" sz="1400" b="1" i="1" dirty="0"/>
              <a:t>(ESFS)</a:t>
            </a:r>
            <a:endParaRPr lang="en-GB" sz="1400" b="1" i="1" dirty="0"/>
          </a:p>
        </p:txBody>
      </p:sp>
      <p:sp>
        <p:nvSpPr>
          <p:cNvPr id="37" name="Rectangle 71"/>
          <p:cNvSpPr>
            <a:spLocks noChangeArrowheads="1"/>
          </p:cNvSpPr>
          <p:nvPr/>
        </p:nvSpPr>
        <p:spPr bwMode="auto">
          <a:xfrm>
            <a:off x="900113" y="3429000"/>
            <a:ext cx="7343775" cy="244792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it-IT"/>
          </a:p>
        </p:txBody>
      </p:sp>
      <p:sp>
        <p:nvSpPr>
          <p:cNvPr id="38" name="Line 73"/>
          <p:cNvSpPr>
            <a:spLocks noChangeShapeType="1"/>
          </p:cNvSpPr>
          <p:nvPr/>
        </p:nvSpPr>
        <p:spPr bwMode="auto">
          <a:xfrm>
            <a:off x="1839913" y="4822031"/>
            <a:ext cx="0" cy="360363"/>
          </a:xfrm>
          <a:prstGeom prst="line">
            <a:avLst/>
          </a:prstGeom>
          <a:noFill/>
          <a:ln w="9525">
            <a:solidFill>
              <a:schemeClr val="tx1"/>
            </a:solidFill>
            <a:prstDash val="dash"/>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
        <p:nvSpPr>
          <p:cNvPr id="39" name="Line 64"/>
          <p:cNvSpPr>
            <a:spLocks noChangeShapeType="1"/>
          </p:cNvSpPr>
          <p:nvPr/>
        </p:nvSpPr>
        <p:spPr bwMode="auto">
          <a:xfrm>
            <a:off x="2628900" y="5481638"/>
            <a:ext cx="122237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it-IT"/>
          </a:p>
        </p:txBody>
      </p:sp>
    </p:spTree>
    <p:extLst>
      <p:ext uri="{BB962C8B-B14F-4D97-AF65-F5344CB8AC3E}">
        <p14:creationId xmlns:p14="http://schemas.microsoft.com/office/powerpoint/2010/main" xmlns="" val="1358917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1359</TotalTime>
  <Words>1085</Words>
  <Application>Microsoft Office PowerPoint</Application>
  <PresentationFormat>Presentazione su schermo (4:3)</PresentationFormat>
  <Paragraphs>202</Paragraphs>
  <Slides>20</Slides>
  <Notes>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20</vt:i4>
      </vt:variant>
    </vt:vector>
  </HeadingPairs>
  <TitlesOfParts>
    <vt:vector size="22" baseType="lpstr">
      <vt:lpstr>Tema di Office</vt:lpstr>
      <vt:lpstr>Fotografia Photo Editor</vt:lpstr>
      <vt:lpstr>Diapositiva 1</vt:lpstr>
      <vt:lpstr>Diapositiva 2</vt:lpstr>
      <vt:lpstr> La Vigilanza Finanziaria Europea</vt:lpstr>
      <vt:lpstr>Diapositiva 4</vt:lpstr>
      <vt:lpstr>Diapositiva 5</vt:lpstr>
      <vt:lpstr>Diapositiva 6</vt:lpstr>
      <vt:lpstr>Diapositiva 7</vt:lpstr>
      <vt:lpstr>Diapositiva 8</vt:lpstr>
      <vt:lpstr>Diapositiva 9</vt:lpstr>
      <vt:lpstr>Diapositiva 10</vt:lpstr>
      <vt:lpstr> L’ Autorità Europea delle Assicurazioni e  delle Pensioni Aziendali e Professionali (EIOPA)</vt:lpstr>
      <vt:lpstr>Diapositiva 12</vt:lpstr>
      <vt:lpstr>Diapositiva 13</vt:lpstr>
      <vt:lpstr> Solvency II</vt:lpstr>
      <vt:lpstr>Diapositiva 15</vt:lpstr>
      <vt:lpstr>Diapositiva 16</vt:lpstr>
      <vt:lpstr>Diapositiva 17</vt:lpstr>
      <vt:lpstr>Diapositiva 18</vt:lpstr>
      <vt:lpstr>Diapositiva 19</vt:lpstr>
      <vt:lpstr> GRAZIE!</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Marina</dc:creator>
  <cp:lastModifiedBy> </cp:lastModifiedBy>
  <cp:revision>234</cp:revision>
  <cp:lastPrinted>2011-11-22T19:04:25Z</cp:lastPrinted>
  <dcterms:created xsi:type="dcterms:W3CDTF">2011-11-19T13:06:07Z</dcterms:created>
  <dcterms:modified xsi:type="dcterms:W3CDTF">2011-11-24T08:24:24Z</dcterms:modified>
</cp:coreProperties>
</file>