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Lst>
  <p:sldSz cx="12192000" cy="6858000"/>
  <p:notesSz cx="6858000" cy="92964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72" autoAdjust="0"/>
    <p:restoredTop sz="94411" autoAdjust="0"/>
  </p:normalViewPr>
  <p:slideViewPr>
    <p:cSldViewPr snapToGrid="0">
      <p:cViewPr varScale="1">
        <p:scale>
          <a:sx n="86" d="100"/>
          <a:sy n="86" d="100"/>
        </p:scale>
        <p:origin x="372" y="8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s-MX"/>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C647B951-DEAA-4EAE-84B8-C774C5A0B902}" type="datetimeFigureOut">
              <a:rPr lang="es-MX" smtClean="0"/>
              <a:t>15/05/2019</a:t>
            </a:fld>
            <a:endParaRPr lang="es-MX"/>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s-MX"/>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4F54954A-9B84-4013-A7B5-3E3116314748}" type="slidenum">
              <a:rPr lang="es-MX" smtClean="0"/>
              <a:t>‹#›</a:t>
            </a:fld>
            <a:endParaRPr lang="es-MX"/>
          </a:p>
        </p:txBody>
      </p:sp>
    </p:spTree>
    <p:extLst>
      <p:ext uri="{BB962C8B-B14F-4D97-AF65-F5344CB8AC3E}">
        <p14:creationId xmlns:p14="http://schemas.microsoft.com/office/powerpoint/2010/main" val="32050318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1B2421D9-2635-4D40-BF98-333C281E329A}" type="datetimeFigureOut">
              <a:rPr lang="it-IT" smtClean="0"/>
              <a:t>15/05/2019</a:t>
            </a:fld>
            <a:endParaRPr lang="it-IT"/>
          </a:p>
        </p:txBody>
      </p:sp>
      <p:sp>
        <p:nvSpPr>
          <p:cNvPr id="4" name="Segnaposto immagine diapositiva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1EC75517-AE1F-49E2-A0C0-673BDC867929}" type="slidenum">
              <a:rPr lang="it-IT" smtClean="0"/>
              <a:t>‹#›</a:t>
            </a:fld>
            <a:endParaRPr lang="it-IT"/>
          </a:p>
        </p:txBody>
      </p:sp>
    </p:spTree>
    <p:extLst>
      <p:ext uri="{BB962C8B-B14F-4D97-AF65-F5344CB8AC3E}">
        <p14:creationId xmlns:p14="http://schemas.microsoft.com/office/powerpoint/2010/main" val="625474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EC75517-AE1F-49E2-A0C0-673BDC867929}" type="slidenum">
              <a:rPr lang="it-IT" smtClean="0"/>
              <a:t>1</a:t>
            </a:fld>
            <a:endParaRPr lang="it-IT"/>
          </a:p>
        </p:txBody>
      </p:sp>
    </p:spTree>
    <p:extLst>
      <p:ext uri="{BB962C8B-B14F-4D97-AF65-F5344CB8AC3E}">
        <p14:creationId xmlns:p14="http://schemas.microsoft.com/office/powerpoint/2010/main" val="40973040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10</a:t>
            </a:fld>
            <a:endParaRPr lang="it-IT"/>
          </a:p>
        </p:txBody>
      </p:sp>
    </p:spTree>
    <p:extLst>
      <p:ext uri="{BB962C8B-B14F-4D97-AF65-F5344CB8AC3E}">
        <p14:creationId xmlns:p14="http://schemas.microsoft.com/office/powerpoint/2010/main" val="33633140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11</a:t>
            </a:fld>
            <a:endParaRPr lang="it-IT"/>
          </a:p>
        </p:txBody>
      </p:sp>
    </p:spTree>
    <p:extLst>
      <p:ext uri="{BB962C8B-B14F-4D97-AF65-F5344CB8AC3E}">
        <p14:creationId xmlns:p14="http://schemas.microsoft.com/office/powerpoint/2010/main" val="34694586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12</a:t>
            </a:fld>
            <a:endParaRPr lang="it-IT"/>
          </a:p>
        </p:txBody>
      </p:sp>
    </p:spTree>
    <p:extLst>
      <p:ext uri="{BB962C8B-B14F-4D97-AF65-F5344CB8AC3E}">
        <p14:creationId xmlns:p14="http://schemas.microsoft.com/office/powerpoint/2010/main" val="39849285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14</a:t>
            </a:fld>
            <a:endParaRPr lang="it-IT"/>
          </a:p>
        </p:txBody>
      </p:sp>
    </p:spTree>
    <p:extLst>
      <p:ext uri="{BB962C8B-B14F-4D97-AF65-F5344CB8AC3E}">
        <p14:creationId xmlns:p14="http://schemas.microsoft.com/office/powerpoint/2010/main" val="2087423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2</a:t>
            </a:fld>
            <a:endParaRPr lang="it-IT"/>
          </a:p>
        </p:txBody>
      </p:sp>
    </p:spTree>
    <p:extLst>
      <p:ext uri="{BB962C8B-B14F-4D97-AF65-F5344CB8AC3E}">
        <p14:creationId xmlns:p14="http://schemas.microsoft.com/office/powerpoint/2010/main" val="159468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3</a:t>
            </a:fld>
            <a:endParaRPr lang="it-IT"/>
          </a:p>
        </p:txBody>
      </p:sp>
    </p:spTree>
    <p:extLst>
      <p:ext uri="{BB962C8B-B14F-4D97-AF65-F5344CB8AC3E}">
        <p14:creationId xmlns:p14="http://schemas.microsoft.com/office/powerpoint/2010/main" val="270517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4</a:t>
            </a:fld>
            <a:endParaRPr lang="it-IT"/>
          </a:p>
        </p:txBody>
      </p:sp>
    </p:spTree>
    <p:extLst>
      <p:ext uri="{BB962C8B-B14F-4D97-AF65-F5344CB8AC3E}">
        <p14:creationId xmlns:p14="http://schemas.microsoft.com/office/powerpoint/2010/main" val="2096094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5</a:t>
            </a:fld>
            <a:endParaRPr lang="it-IT"/>
          </a:p>
        </p:txBody>
      </p:sp>
    </p:spTree>
    <p:extLst>
      <p:ext uri="{BB962C8B-B14F-4D97-AF65-F5344CB8AC3E}">
        <p14:creationId xmlns:p14="http://schemas.microsoft.com/office/powerpoint/2010/main" val="3138373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6</a:t>
            </a:fld>
            <a:endParaRPr lang="it-IT"/>
          </a:p>
        </p:txBody>
      </p:sp>
    </p:spTree>
    <p:extLst>
      <p:ext uri="{BB962C8B-B14F-4D97-AF65-F5344CB8AC3E}">
        <p14:creationId xmlns:p14="http://schemas.microsoft.com/office/powerpoint/2010/main" val="1460396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7</a:t>
            </a:fld>
            <a:endParaRPr lang="it-IT"/>
          </a:p>
        </p:txBody>
      </p:sp>
    </p:spTree>
    <p:extLst>
      <p:ext uri="{BB962C8B-B14F-4D97-AF65-F5344CB8AC3E}">
        <p14:creationId xmlns:p14="http://schemas.microsoft.com/office/powerpoint/2010/main" val="2197297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8</a:t>
            </a:fld>
            <a:endParaRPr lang="it-IT"/>
          </a:p>
        </p:txBody>
      </p:sp>
    </p:spTree>
    <p:extLst>
      <p:ext uri="{BB962C8B-B14F-4D97-AF65-F5344CB8AC3E}">
        <p14:creationId xmlns:p14="http://schemas.microsoft.com/office/powerpoint/2010/main" val="25362092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9</a:t>
            </a:fld>
            <a:endParaRPr lang="it-IT"/>
          </a:p>
        </p:txBody>
      </p:sp>
    </p:spTree>
    <p:extLst>
      <p:ext uri="{BB962C8B-B14F-4D97-AF65-F5344CB8AC3E}">
        <p14:creationId xmlns:p14="http://schemas.microsoft.com/office/powerpoint/2010/main" val="11949307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pic>
        <p:nvPicPr>
          <p:cNvPr id="2" name="Immagine 1"/>
          <p:cNvPicPr>
            <a:picLocks noChangeAspect="1"/>
          </p:cNvPicPr>
          <p:nvPr userDrawn="1"/>
        </p:nvPicPr>
        <p:blipFill>
          <a:blip r:embed="rId2"/>
          <a:stretch>
            <a:fillRect/>
          </a:stretch>
        </p:blipFill>
        <p:spPr>
          <a:xfrm>
            <a:off x="226256" y="3838074"/>
            <a:ext cx="2062717" cy="2779294"/>
          </a:xfrm>
          <a:prstGeom prst="rect">
            <a:avLst/>
          </a:prstGeom>
        </p:spPr>
      </p:pic>
      <p:grpSp>
        <p:nvGrpSpPr>
          <p:cNvPr id="5" name="Gruppo 4"/>
          <p:cNvGrpSpPr>
            <a:grpSpLocks noChangeAspect="1"/>
          </p:cNvGrpSpPr>
          <p:nvPr userDrawn="1"/>
        </p:nvGrpSpPr>
        <p:grpSpPr>
          <a:xfrm>
            <a:off x="9457295" y="5909058"/>
            <a:ext cx="1953428" cy="828000"/>
            <a:chOff x="8572876" y="5894069"/>
            <a:chExt cx="1678029" cy="711267"/>
          </a:xfrm>
        </p:grpSpPr>
        <p:pic>
          <p:nvPicPr>
            <p:cNvPr id="3" name="Immagine 2"/>
            <p:cNvPicPr>
              <a:picLocks noChangeAspect="1"/>
            </p:cNvPicPr>
            <p:nvPr userDrawn="1"/>
          </p:nvPicPr>
          <p:blipFill>
            <a:blip r:embed="rId3"/>
            <a:stretch>
              <a:fillRect/>
            </a:stretch>
          </p:blipFill>
          <p:spPr>
            <a:xfrm>
              <a:off x="8572876" y="5894069"/>
              <a:ext cx="763193" cy="711267"/>
            </a:xfrm>
            <a:prstGeom prst="rect">
              <a:avLst/>
            </a:prstGeom>
          </p:spPr>
        </p:pic>
        <p:pic>
          <p:nvPicPr>
            <p:cNvPr id="4" name="Immagine 3"/>
            <p:cNvPicPr>
              <a:picLocks noChangeAspect="1"/>
            </p:cNvPicPr>
            <p:nvPr userDrawn="1"/>
          </p:nvPicPr>
          <p:blipFill>
            <a:blip r:embed="rId4"/>
            <a:stretch>
              <a:fillRect/>
            </a:stretch>
          </p:blipFill>
          <p:spPr>
            <a:xfrm>
              <a:off x="9487276" y="6099876"/>
              <a:ext cx="763629" cy="299652"/>
            </a:xfrm>
            <a:prstGeom prst="rect">
              <a:avLst/>
            </a:prstGeom>
          </p:spPr>
        </p:pic>
      </p:grpSp>
      <p:pic>
        <p:nvPicPr>
          <p:cNvPr id="6" name="Immagine 5"/>
          <p:cNvPicPr>
            <a:picLocks noChangeAspect="1"/>
          </p:cNvPicPr>
          <p:nvPr userDrawn="1"/>
        </p:nvPicPr>
        <p:blipFill>
          <a:blip r:embed="rId5"/>
          <a:stretch>
            <a:fillRect/>
          </a:stretch>
        </p:blipFill>
        <p:spPr>
          <a:xfrm>
            <a:off x="4453849" y="5532102"/>
            <a:ext cx="3007895" cy="1325898"/>
          </a:xfrm>
          <a:prstGeom prst="rect">
            <a:avLst/>
          </a:prstGeom>
        </p:spPr>
      </p:pic>
    </p:spTree>
    <p:extLst>
      <p:ext uri="{BB962C8B-B14F-4D97-AF65-F5344CB8AC3E}">
        <p14:creationId xmlns:p14="http://schemas.microsoft.com/office/powerpoint/2010/main" val="1348964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D2FFA53-78E0-446F-83E0-5D7BE9E5FF07}" type="datetimeFigureOut">
              <a:rPr lang="it-IT" smtClean="0"/>
              <a:t>15/05/2019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A1292A-03A9-4707-88A2-3F81F831B259}" type="slidenum">
              <a:rPr lang="it-IT" smtClean="0"/>
              <a:t>‹#›</a:t>
            </a:fld>
            <a:endParaRPr lang="it-IT"/>
          </a:p>
        </p:txBody>
      </p:sp>
    </p:spTree>
    <p:extLst>
      <p:ext uri="{BB962C8B-B14F-4D97-AF65-F5344CB8AC3E}">
        <p14:creationId xmlns:p14="http://schemas.microsoft.com/office/powerpoint/2010/main" val="4278535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D2FFA53-78E0-446F-83E0-5D7BE9E5FF07}" type="datetimeFigureOut">
              <a:rPr lang="it-IT" smtClean="0"/>
              <a:t>15/05/2019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A1292A-03A9-4707-88A2-3F81F831B259}" type="slidenum">
              <a:rPr lang="it-IT" smtClean="0"/>
              <a:t>‹#›</a:t>
            </a:fld>
            <a:endParaRPr lang="it-IT"/>
          </a:p>
        </p:txBody>
      </p:sp>
    </p:spTree>
    <p:extLst>
      <p:ext uri="{BB962C8B-B14F-4D97-AF65-F5344CB8AC3E}">
        <p14:creationId xmlns:p14="http://schemas.microsoft.com/office/powerpoint/2010/main" val="3547228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805776"/>
          </a:xfrm>
        </p:spPr>
        <p:txBody>
          <a:bodyPr>
            <a:normAutofit/>
          </a:bodyPr>
          <a:lstStyle>
            <a:lvl1pPr>
              <a:defRPr sz="3600" b="1">
                <a:latin typeface="+mj-lt"/>
              </a:defRPr>
            </a:lvl1pPr>
          </a:lstStyle>
          <a:p>
            <a:r>
              <a:rPr lang="it-IT" dirty="0"/>
              <a:t>Fare clic per modificare lo stile del titolo</a:t>
            </a:r>
          </a:p>
        </p:txBody>
      </p:sp>
      <p:sp>
        <p:nvSpPr>
          <p:cNvPr id="3" name="Segnaposto contenuto 2"/>
          <p:cNvSpPr>
            <a:spLocks noGrp="1"/>
          </p:cNvSpPr>
          <p:nvPr>
            <p:ph idx="1"/>
          </p:nvPr>
        </p:nvSpPr>
        <p:spPr>
          <a:xfrm>
            <a:off x="362712" y="1118489"/>
            <a:ext cx="11500104" cy="4939436"/>
          </a:xfrm>
        </p:spPr>
        <p:txBody>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6" name="Segnaposto numero diapositiva 5"/>
          <p:cNvSpPr>
            <a:spLocks noGrp="1"/>
          </p:cNvSpPr>
          <p:nvPr>
            <p:ph type="sldNum" sz="quarter" idx="12"/>
          </p:nvPr>
        </p:nvSpPr>
        <p:spPr>
          <a:xfrm>
            <a:off x="5853359" y="6266411"/>
            <a:ext cx="477253" cy="365125"/>
          </a:xfrm>
        </p:spPr>
        <p:txBody>
          <a:bodyPr/>
          <a:lstStyle/>
          <a:p>
            <a:fld id="{2BA1292A-03A9-4707-88A2-3F81F831B259}" type="slidenum">
              <a:rPr lang="it-IT" smtClean="0"/>
              <a:t>‹#›</a:t>
            </a:fld>
            <a:endParaRPr lang="it-IT" dirty="0"/>
          </a:p>
        </p:txBody>
      </p:sp>
      <p:cxnSp>
        <p:nvCxnSpPr>
          <p:cNvPr id="15" name="Connettore 1 14"/>
          <p:cNvCxnSpPr/>
          <p:nvPr userDrawn="1"/>
        </p:nvCxnSpPr>
        <p:spPr>
          <a:xfrm>
            <a:off x="-4014" y="772050"/>
            <a:ext cx="12192000" cy="0"/>
          </a:xfrm>
          <a:prstGeom prst="line">
            <a:avLst/>
          </a:prstGeom>
        </p:spPr>
        <p:style>
          <a:lnRef idx="3">
            <a:schemeClr val="accent2"/>
          </a:lnRef>
          <a:fillRef idx="0">
            <a:schemeClr val="accent2"/>
          </a:fillRef>
          <a:effectRef idx="2">
            <a:schemeClr val="accent2"/>
          </a:effectRef>
          <a:fontRef idx="minor">
            <a:schemeClr val="tx1"/>
          </a:fontRef>
        </p:style>
      </p:cxnSp>
      <p:pic>
        <p:nvPicPr>
          <p:cNvPr id="12" name="Immagine 11"/>
          <p:cNvPicPr>
            <a:picLocks noChangeAspect="1"/>
          </p:cNvPicPr>
          <p:nvPr userDrawn="1"/>
        </p:nvPicPr>
        <p:blipFill>
          <a:blip r:embed="rId2"/>
          <a:stretch>
            <a:fillRect/>
          </a:stretch>
        </p:blipFill>
        <p:spPr>
          <a:xfrm>
            <a:off x="362712" y="5360093"/>
            <a:ext cx="1035823" cy="1395663"/>
          </a:xfrm>
          <a:prstGeom prst="rect">
            <a:avLst/>
          </a:prstGeom>
        </p:spPr>
      </p:pic>
      <p:grpSp>
        <p:nvGrpSpPr>
          <p:cNvPr id="13" name="Gruppo 12"/>
          <p:cNvGrpSpPr>
            <a:grpSpLocks noChangeAspect="1"/>
          </p:cNvGrpSpPr>
          <p:nvPr userDrawn="1"/>
        </p:nvGrpSpPr>
        <p:grpSpPr>
          <a:xfrm>
            <a:off x="10420082" y="6205280"/>
            <a:ext cx="1298690" cy="550476"/>
            <a:chOff x="8572876" y="5894069"/>
            <a:chExt cx="1678029" cy="711267"/>
          </a:xfrm>
        </p:grpSpPr>
        <p:pic>
          <p:nvPicPr>
            <p:cNvPr id="17" name="Immagine 16"/>
            <p:cNvPicPr>
              <a:picLocks noChangeAspect="1"/>
            </p:cNvPicPr>
            <p:nvPr userDrawn="1"/>
          </p:nvPicPr>
          <p:blipFill>
            <a:blip r:embed="rId3"/>
            <a:stretch>
              <a:fillRect/>
            </a:stretch>
          </p:blipFill>
          <p:spPr>
            <a:xfrm>
              <a:off x="8572876" y="5894069"/>
              <a:ext cx="763193" cy="711267"/>
            </a:xfrm>
            <a:prstGeom prst="rect">
              <a:avLst/>
            </a:prstGeom>
          </p:spPr>
        </p:pic>
        <p:pic>
          <p:nvPicPr>
            <p:cNvPr id="18" name="Immagine 17"/>
            <p:cNvPicPr>
              <a:picLocks noChangeAspect="1"/>
            </p:cNvPicPr>
            <p:nvPr userDrawn="1"/>
          </p:nvPicPr>
          <p:blipFill>
            <a:blip r:embed="rId4"/>
            <a:stretch>
              <a:fillRect/>
            </a:stretch>
          </p:blipFill>
          <p:spPr>
            <a:xfrm>
              <a:off x="9487276" y="6099876"/>
              <a:ext cx="763629" cy="299652"/>
            </a:xfrm>
            <a:prstGeom prst="rect">
              <a:avLst/>
            </a:prstGeom>
          </p:spPr>
        </p:pic>
      </p:grpSp>
      <p:pic>
        <p:nvPicPr>
          <p:cNvPr id="19" name="Immagine 18"/>
          <p:cNvPicPr>
            <a:picLocks noChangeAspect="1"/>
          </p:cNvPicPr>
          <p:nvPr userDrawn="1"/>
        </p:nvPicPr>
        <p:blipFill rotWithShape="1">
          <a:blip r:embed="rId5"/>
          <a:srcRect t="10574" b="14603"/>
          <a:stretch/>
        </p:blipFill>
        <p:spPr>
          <a:xfrm>
            <a:off x="7673017" y="6106074"/>
            <a:ext cx="2079298" cy="685801"/>
          </a:xfrm>
          <a:prstGeom prst="rect">
            <a:avLst/>
          </a:prstGeom>
        </p:spPr>
      </p:pic>
    </p:spTree>
    <p:extLst>
      <p:ext uri="{BB962C8B-B14F-4D97-AF65-F5344CB8AC3E}">
        <p14:creationId xmlns:p14="http://schemas.microsoft.com/office/powerpoint/2010/main" val="1787294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FD2FFA53-78E0-446F-83E0-5D7BE9E5FF07}" type="datetimeFigureOut">
              <a:rPr lang="it-IT" smtClean="0"/>
              <a:t>15/05/2019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A1292A-03A9-4707-88A2-3F81F831B259}" type="slidenum">
              <a:rPr lang="it-IT" smtClean="0"/>
              <a:t>‹#›</a:t>
            </a:fld>
            <a:endParaRPr lang="it-IT"/>
          </a:p>
        </p:txBody>
      </p:sp>
    </p:spTree>
    <p:extLst>
      <p:ext uri="{BB962C8B-B14F-4D97-AF65-F5344CB8AC3E}">
        <p14:creationId xmlns:p14="http://schemas.microsoft.com/office/powerpoint/2010/main" val="3423163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FD2FFA53-78E0-446F-83E0-5D7BE9E5FF07}" type="datetimeFigureOut">
              <a:rPr lang="it-IT" smtClean="0"/>
              <a:t>15/05/2019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A1292A-03A9-4707-88A2-3F81F831B259}" type="slidenum">
              <a:rPr lang="it-IT" smtClean="0"/>
              <a:t>‹#›</a:t>
            </a:fld>
            <a:endParaRPr lang="it-IT"/>
          </a:p>
        </p:txBody>
      </p:sp>
    </p:spTree>
    <p:extLst>
      <p:ext uri="{BB962C8B-B14F-4D97-AF65-F5344CB8AC3E}">
        <p14:creationId xmlns:p14="http://schemas.microsoft.com/office/powerpoint/2010/main" val="2895179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FD2FFA53-78E0-446F-83E0-5D7BE9E5FF07}" type="datetimeFigureOut">
              <a:rPr lang="it-IT" smtClean="0"/>
              <a:t>15/05/2019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BA1292A-03A9-4707-88A2-3F81F831B259}" type="slidenum">
              <a:rPr lang="it-IT" smtClean="0"/>
              <a:t>‹#›</a:t>
            </a:fld>
            <a:endParaRPr lang="it-IT"/>
          </a:p>
        </p:txBody>
      </p:sp>
    </p:spTree>
    <p:extLst>
      <p:ext uri="{BB962C8B-B14F-4D97-AF65-F5344CB8AC3E}">
        <p14:creationId xmlns:p14="http://schemas.microsoft.com/office/powerpoint/2010/main" val="636127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FD2FFA53-78E0-446F-83E0-5D7BE9E5FF07}" type="datetimeFigureOut">
              <a:rPr lang="it-IT" smtClean="0"/>
              <a:t>15/05/2019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BA1292A-03A9-4707-88A2-3F81F831B259}" type="slidenum">
              <a:rPr lang="it-IT" smtClean="0"/>
              <a:t>‹#›</a:t>
            </a:fld>
            <a:endParaRPr lang="it-IT"/>
          </a:p>
        </p:txBody>
      </p:sp>
    </p:spTree>
    <p:extLst>
      <p:ext uri="{BB962C8B-B14F-4D97-AF65-F5344CB8AC3E}">
        <p14:creationId xmlns:p14="http://schemas.microsoft.com/office/powerpoint/2010/main" val="1981971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D2FFA53-78E0-446F-83E0-5D7BE9E5FF07}" type="datetimeFigureOut">
              <a:rPr lang="it-IT" smtClean="0"/>
              <a:t>15/05/2019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BA1292A-03A9-4707-88A2-3F81F831B259}" type="slidenum">
              <a:rPr lang="it-IT" smtClean="0"/>
              <a:t>‹#›</a:t>
            </a:fld>
            <a:endParaRPr lang="it-IT"/>
          </a:p>
        </p:txBody>
      </p:sp>
    </p:spTree>
    <p:extLst>
      <p:ext uri="{BB962C8B-B14F-4D97-AF65-F5344CB8AC3E}">
        <p14:creationId xmlns:p14="http://schemas.microsoft.com/office/powerpoint/2010/main" val="2204100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D2FFA53-78E0-446F-83E0-5D7BE9E5FF07}" type="datetimeFigureOut">
              <a:rPr lang="it-IT" smtClean="0"/>
              <a:t>15/05/2019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A1292A-03A9-4707-88A2-3F81F831B259}" type="slidenum">
              <a:rPr lang="it-IT" smtClean="0"/>
              <a:t>‹#›</a:t>
            </a:fld>
            <a:endParaRPr lang="it-IT"/>
          </a:p>
        </p:txBody>
      </p:sp>
    </p:spTree>
    <p:extLst>
      <p:ext uri="{BB962C8B-B14F-4D97-AF65-F5344CB8AC3E}">
        <p14:creationId xmlns:p14="http://schemas.microsoft.com/office/powerpoint/2010/main" val="407666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D2FFA53-78E0-446F-83E0-5D7BE9E5FF07}" type="datetimeFigureOut">
              <a:rPr lang="it-IT" smtClean="0"/>
              <a:t>15/05/2019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A1292A-03A9-4707-88A2-3F81F831B259}" type="slidenum">
              <a:rPr lang="it-IT" smtClean="0"/>
              <a:t>‹#›</a:t>
            </a:fld>
            <a:endParaRPr lang="it-IT"/>
          </a:p>
        </p:txBody>
      </p:sp>
    </p:spTree>
    <p:extLst>
      <p:ext uri="{BB962C8B-B14F-4D97-AF65-F5344CB8AC3E}">
        <p14:creationId xmlns:p14="http://schemas.microsoft.com/office/powerpoint/2010/main" val="853564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2FFA53-78E0-446F-83E0-5D7BE9E5FF07}" type="datetimeFigureOut">
              <a:rPr lang="it-IT" smtClean="0"/>
              <a:t>15/05/2019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A1292A-03A9-4707-88A2-3F81F831B259}" type="slidenum">
              <a:rPr lang="it-IT" smtClean="0"/>
              <a:t>‹#›</a:t>
            </a:fld>
            <a:endParaRPr lang="it-IT"/>
          </a:p>
        </p:txBody>
      </p:sp>
      <p:sp>
        <p:nvSpPr>
          <p:cNvPr id="7" name="fl"/>
          <p:cNvSpPr txBox="1"/>
          <p:nvPr userDrawn="1"/>
        </p:nvSpPr>
        <p:spPr>
          <a:xfrm>
            <a:off x="0" y="6545580"/>
            <a:ext cx="12192000" cy="215444"/>
          </a:xfrm>
          <a:prstGeom prst="rect">
            <a:avLst/>
          </a:prstGeom>
          <a:noFill/>
        </p:spPr>
        <p:txBody>
          <a:bodyPr vert="horz" rtlCol="0">
            <a:spAutoFit/>
          </a:bodyPr>
          <a:lstStyle/>
          <a:p>
            <a:pPr algn="l"/>
            <a:endParaRPr lang="it-IT" sz="800" b="0" i="0" u="none" baseline="0">
              <a:solidFill>
                <a:srgbClr val="990000"/>
              </a:solidFill>
              <a:latin typeface="arial" panose="020B0604020202020204" pitchFamily="34" charset="0"/>
            </a:endParaRPr>
          </a:p>
        </p:txBody>
      </p:sp>
    </p:spTree>
    <p:extLst>
      <p:ext uri="{BB962C8B-B14F-4D97-AF65-F5344CB8AC3E}">
        <p14:creationId xmlns:p14="http://schemas.microsoft.com/office/powerpoint/2010/main" val="2299736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 Id="rId5" Type="http://schemas.openxmlformats.org/officeDocument/2006/relationships/image" Target="../media/image10.emf"/><Relationship Id="rId4" Type="http://schemas.openxmlformats.org/officeDocument/2006/relationships/image" Target="../media/image9.emf"/></Relationships>
</file>

<file path=ppt/slides/_rels/slide1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2.emf"/></Relationships>
</file>

<file path=ppt/slides/_rels/slide1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1024128" y="534892"/>
            <a:ext cx="10107168" cy="2610090"/>
          </a:xfrm>
        </p:spPr>
        <p:txBody>
          <a:bodyPr>
            <a:normAutofit/>
          </a:bodyPr>
          <a:lstStyle/>
          <a:p>
            <a:pPr algn="ctr"/>
            <a:r>
              <a:rPr lang="en-US" dirty="0">
                <a:solidFill>
                  <a:srgbClr val="9A0000"/>
                </a:solidFill>
                <a:latin typeface="Georgia" panose="02040502050405020303" pitchFamily="18" charset="0"/>
              </a:rPr>
              <a:t>Financial impact in the Mexican insurance sector due to the implementation of Solvency II</a:t>
            </a:r>
            <a:endParaRPr lang="it-IT" dirty="0"/>
          </a:p>
        </p:txBody>
      </p:sp>
      <p:sp>
        <p:nvSpPr>
          <p:cNvPr id="5" name="Sottotitolo 2"/>
          <p:cNvSpPr txBox="1">
            <a:spLocks/>
          </p:cNvSpPr>
          <p:nvPr/>
        </p:nvSpPr>
        <p:spPr>
          <a:xfrm>
            <a:off x="1024128" y="4999470"/>
            <a:ext cx="10107168" cy="47650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it-IT" sz="3200" i="1" dirty="0" smtClean="0"/>
              <a:t>22/05/2019</a:t>
            </a:r>
            <a:endParaRPr lang="it-IT" sz="3200" i="1" dirty="0"/>
          </a:p>
        </p:txBody>
      </p:sp>
      <p:sp>
        <p:nvSpPr>
          <p:cNvPr id="6" name="Sottotitolo 2"/>
          <p:cNvSpPr txBox="1">
            <a:spLocks/>
          </p:cNvSpPr>
          <p:nvPr/>
        </p:nvSpPr>
        <p:spPr>
          <a:xfrm>
            <a:off x="1030224" y="3934692"/>
            <a:ext cx="10107168" cy="75938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it-IT" sz="3600" dirty="0"/>
              <a:t>Nora Gavira </a:t>
            </a:r>
            <a:r>
              <a:rPr lang="it-IT" sz="3600" dirty="0" smtClean="0"/>
              <a:t>Duron, Daniel </a:t>
            </a:r>
            <a:r>
              <a:rPr lang="it-IT" sz="3600" dirty="0"/>
              <a:t>Mayorga Serna</a:t>
            </a:r>
            <a:br>
              <a:rPr lang="it-IT" sz="3600" dirty="0"/>
            </a:br>
            <a:endParaRPr lang="it-IT" sz="3600" dirty="0"/>
          </a:p>
        </p:txBody>
      </p:sp>
      <p:sp>
        <p:nvSpPr>
          <p:cNvPr id="4" name="hlFirstPage"/>
          <p:cNvSpPr txBox="1"/>
          <p:nvPr/>
        </p:nvSpPr>
        <p:spPr>
          <a:xfrm>
            <a:off x="254000" y="4381500"/>
            <a:ext cx="184731" cy="369332"/>
          </a:xfrm>
          <a:prstGeom prst="rect">
            <a:avLst/>
          </a:prstGeom>
          <a:noFill/>
        </p:spPr>
        <p:txBody>
          <a:bodyPr vert="horz" wrap="none" rtlCol="0">
            <a:spAutoFit/>
          </a:bodyPr>
          <a:lstStyle/>
          <a:p>
            <a:endParaRPr lang="it-IT"/>
          </a:p>
        </p:txBody>
      </p:sp>
    </p:spTree>
    <p:extLst>
      <p:ext uri="{BB962C8B-B14F-4D97-AF65-F5344CB8AC3E}">
        <p14:creationId xmlns:p14="http://schemas.microsoft.com/office/powerpoint/2010/main" val="1856471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it-IT" dirty="0" smtClean="0"/>
              <a:t>	Findings</a:t>
            </a:r>
            <a:endParaRPr lang="it-IT" dirty="0"/>
          </a:p>
        </p:txBody>
      </p:sp>
      <p:sp>
        <p:nvSpPr>
          <p:cNvPr id="3" name="Segnaposto contenuto 2"/>
          <p:cNvSpPr>
            <a:spLocks noGrp="1"/>
          </p:cNvSpPr>
          <p:nvPr>
            <p:ph idx="1"/>
          </p:nvPr>
        </p:nvSpPr>
        <p:spPr/>
        <p:txBody>
          <a:bodyPr>
            <a:normAutofit/>
          </a:bodyPr>
          <a:lstStyle/>
          <a:p>
            <a:pPr algn="just"/>
            <a:r>
              <a:rPr lang="en-US" dirty="0"/>
              <a:t>We find that the implementation of the law affected positively risk in terms of Z-score but we do not find evidence in terms of volatility of ROA.</a:t>
            </a:r>
          </a:p>
          <a:p>
            <a:pPr algn="just"/>
            <a:r>
              <a:rPr lang="en-US" dirty="0"/>
              <a:t>Also, Outputs reveal that insurance companies enhance performance levels of foreign insurance entities not only in terms of ROA but also in terms of ROE.</a:t>
            </a:r>
          </a:p>
          <a:p>
            <a:pPr algn="just"/>
            <a:r>
              <a:rPr lang="en-US" dirty="0"/>
              <a:t>We confirm that domestic insurance companies depict the </a:t>
            </a:r>
            <a:r>
              <a:rPr lang="en-US" dirty="0" err="1"/>
              <a:t>oposite</a:t>
            </a:r>
            <a:r>
              <a:rPr lang="en-US" dirty="0"/>
              <a:t> </a:t>
            </a:r>
            <a:r>
              <a:rPr lang="en-US" dirty="0" err="1"/>
              <a:t>behaviour</a:t>
            </a:r>
            <a:r>
              <a:rPr lang="en-US" dirty="0"/>
              <a:t> for </a:t>
            </a:r>
            <a:r>
              <a:rPr lang="en-US" dirty="0" err="1"/>
              <a:t>thier</a:t>
            </a:r>
            <a:r>
              <a:rPr lang="en-US" dirty="0"/>
              <a:t> risk and performance levels.</a:t>
            </a:r>
            <a:endParaRPr lang="en-US" dirty="0"/>
          </a:p>
        </p:txBody>
      </p:sp>
      <p:sp>
        <p:nvSpPr>
          <p:cNvPr id="4" name="Segnaposto numero diapositiva 3"/>
          <p:cNvSpPr>
            <a:spLocks noGrp="1"/>
          </p:cNvSpPr>
          <p:nvPr>
            <p:ph type="sldNum" sz="quarter" idx="12"/>
          </p:nvPr>
        </p:nvSpPr>
        <p:spPr/>
        <p:txBody>
          <a:bodyPr/>
          <a:lstStyle/>
          <a:p>
            <a:fld id="{2BA1292A-03A9-4707-88A2-3F81F831B259}" type="slidenum">
              <a:rPr lang="it-IT" smtClean="0"/>
              <a:t>10</a:t>
            </a:fld>
            <a:endParaRPr lang="it-IT" dirty="0"/>
          </a:p>
        </p:txBody>
      </p:sp>
    </p:spTree>
    <p:extLst>
      <p:ext uri="{BB962C8B-B14F-4D97-AF65-F5344CB8AC3E}">
        <p14:creationId xmlns:p14="http://schemas.microsoft.com/office/powerpoint/2010/main" val="240905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it-IT" dirty="0" smtClean="0"/>
              <a:t>	Robustness </a:t>
            </a:r>
            <a:r>
              <a:rPr lang="it-IT" dirty="0"/>
              <a:t>Checks</a:t>
            </a:r>
          </a:p>
        </p:txBody>
      </p:sp>
      <p:sp>
        <p:nvSpPr>
          <p:cNvPr id="3" name="Segnaposto contenuto 2"/>
          <p:cNvSpPr>
            <a:spLocks noGrp="1"/>
          </p:cNvSpPr>
          <p:nvPr>
            <p:ph idx="1"/>
          </p:nvPr>
        </p:nvSpPr>
        <p:spPr/>
        <p:txBody>
          <a:bodyPr>
            <a:normAutofit/>
          </a:bodyPr>
          <a:lstStyle/>
          <a:p>
            <a:pPr algn="just"/>
            <a:r>
              <a:rPr lang="en-US" dirty="0"/>
              <a:t>First, we rerun regressions excluding large insurance companies (more than MXP 50,000,000 thousand) in order to observe if results are influenced by the large entities of the sector. </a:t>
            </a:r>
          </a:p>
          <a:p>
            <a:pPr algn="just"/>
            <a:r>
              <a:rPr lang="en-US" dirty="0"/>
              <a:t>Second, we grouped insurance companies according to their holding group.</a:t>
            </a:r>
          </a:p>
          <a:p>
            <a:pPr algn="just"/>
            <a:r>
              <a:rPr lang="en-US" dirty="0"/>
              <a:t>Third, we run a placebo test, in which randomly allocate the foreign category among entities in order to create another fictional treatment and control group.</a:t>
            </a:r>
          </a:p>
          <a:p>
            <a:pPr algn="just"/>
            <a:r>
              <a:rPr lang="en-US" dirty="0"/>
              <a:t>Finally, we rerun regression to observe the effects of the implementation on the law but now over domestic entities from the sample.</a:t>
            </a:r>
            <a:endParaRPr lang="en-US" dirty="0"/>
          </a:p>
        </p:txBody>
      </p:sp>
      <p:sp>
        <p:nvSpPr>
          <p:cNvPr id="4" name="Segnaposto numero diapositiva 3"/>
          <p:cNvSpPr>
            <a:spLocks noGrp="1"/>
          </p:cNvSpPr>
          <p:nvPr>
            <p:ph type="sldNum" sz="quarter" idx="12"/>
          </p:nvPr>
        </p:nvSpPr>
        <p:spPr/>
        <p:txBody>
          <a:bodyPr/>
          <a:lstStyle/>
          <a:p>
            <a:fld id="{2BA1292A-03A9-4707-88A2-3F81F831B259}" type="slidenum">
              <a:rPr lang="it-IT" smtClean="0"/>
              <a:t>11</a:t>
            </a:fld>
            <a:endParaRPr lang="it-IT" dirty="0"/>
          </a:p>
        </p:txBody>
      </p:sp>
    </p:spTree>
    <p:extLst>
      <p:ext uri="{BB962C8B-B14F-4D97-AF65-F5344CB8AC3E}">
        <p14:creationId xmlns:p14="http://schemas.microsoft.com/office/powerpoint/2010/main" val="801159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it-IT" dirty="0"/>
              <a:t>Conclusions</a:t>
            </a:r>
          </a:p>
        </p:txBody>
      </p:sp>
      <p:sp>
        <p:nvSpPr>
          <p:cNvPr id="3" name="Segnaposto contenuto 2"/>
          <p:cNvSpPr>
            <a:spLocks noGrp="1"/>
          </p:cNvSpPr>
          <p:nvPr>
            <p:ph idx="1"/>
          </p:nvPr>
        </p:nvSpPr>
        <p:spPr/>
        <p:txBody>
          <a:bodyPr>
            <a:normAutofit/>
          </a:bodyPr>
          <a:lstStyle/>
          <a:p>
            <a:pPr algn="just"/>
            <a:r>
              <a:rPr lang="en-US" dirty="0"/>
              <a:t>This study provides evidence that the implementation of the law in 2016 succeeded partially by enhancing risk and performance levels but only for the foreign insurance companies, while it erodes risk of default and performance ratios for the domestic insurance companies. </a:t>
            </a:r>
          </a:p>
          <a:p>
            <a:pPr algn="just"/>
            <a:r>
              <a:rPr lang="en-US" dirty="0"/>
              <a:t>Policymakers should consider better strategies to be applied in the implementation phase of laws focused to adopt the international standards of Solvency II which are targeted to be fulfilled in the following years in order to avoid affecting domestic entities as well as local economies. </a:t>
            </a:r>
            <a:endParaRPr lang="en-US" dirty="0"/>
          </a:p>
        </p:txBody>
      </p:sp>
      <p:sp>
        <p:nvSpPr>
          <p:cNvPr id="4" name="Segnaposto numero diapositiva 3"/>
          <p:cNvSpPr>
            <a:spLocks noGrp="1"/>
          </p:cNvSpPr>
          <p:nvPr>
            <p:ph type="sldNum" sz="quarter" idx="12"/>
          </p:nvPr>
        </p:nvSpPr>
        <p:spPr/>
        <p:txBody>
          <a:bodyPr/>
          <a:lstStyle/>
          <a:p>
            <a:fld id="{2BA1292A-03A9-4707-88A2-3F81F831B259}" type="slidenum">
              <a:rPr lang="it-IT" smtClean="0"/>
              <a:t>12</a:t>
            </a:fld>
            <a:endParaRPr lang="it-IT" dirty="0"/>
          </a:p>
        </p:txBody>
      </p:sp>
    </p:spTree>
    <p:extLst>
      <p:ext uri="{BB962C8B-B14F-4D97-AF65-F5344CB8AC3E}">
        <p14:creationId xmlns:p14="http://schemas.microsoft.com/office/powerpoint/2010/main" val="2428022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47900" y="866324"/>
            <a:ext cx="3162300" cy="2095500"/>
          </a:xfrm>
          <a:prstGeom prst="rect">
            <a:avLst/>
          </a:prstGeom>
          <a:noFill/>
          <a:ln>
            <a:noFill/>
          </a:ln>
        </p:spPr>
      </p:pic>
      <p:pic>
        <p:nvPicPr>
          <p:cNvPr id="11" name="Imagen 10"/>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05499" y="866324"/>
            <a:ext cx="3105150" cy="2095500"/>
          </a:xfrm>
          <a:prstGeom prst="rect">
            <a:avLst/>
          </a:prstGeom>
          <a:noFill/>
          <a:ln>
            <a:noFill/>
          </a:ln>
        </p:spPr>
      </p:pic>
      <p:pic>
        <p:nvPicPr>
          <p:cNvPr id="12" name="Imagen 1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47900" y="3294489"/>
            <a:ext cx="3162300" cy="1933575"/>
          </a:xfrm>
          <a:prstGeom prst="rect">
            <a:avLst/>
          </a:prstGeom>
          <a:noFill/>
          <a:ln>
            <a:noFill/>
          </a:ln>
        </p:spPr>
      </p:pic>
      <p:pic>
        <p:nvPicPr>
          <p:cNvPr id="13" name="Imagen 12"/>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05499" y="3294489"/>
            <a:ext cx="3105150" cy="1933575"/>
          </a:xfrm>
          <a:prstGeom prst="rect">
            <a:avLst/>
          </a:prstGeom>
          <a:noFill/>
          <a:ln>
            <a:noFill/>
          </a:ln>
        </p:spPr>
      </p:pic>
      <p:sp>
        <p:nvSpPr>
          <p:cNvPr id="6" name="Rectángulo 5"/>
          <p:cNvSpPr/>
          <p:nvPr/>
        </p:nvSpPr>
        <p:spPr>
          <a:xfrm>
            <a:off x="4076701" y="194412"/>
            <a:ext cx="3562349" cy="461665"/>
          </a:xfrm>
          <a:prstGeom prst="rect">
            <a:avLst/>
          </a:prstGeom>
        </p:spPr>
        <p:txBody>
          <a:bodyPr wrap="square">
            <a:spAutoFit/>
          </a:bodyPr>
          <a:lstStyle/>
          <a:p>
            <a:pPr algn="ctr"/>
            <a:r>
              <a:rPr lang="en-GB" sz="2400" b="1" dirty="0" smtClean="0"/>
              <a:t>Parallel Trends Analysis</a:t>
            </a:r>
            <a:endParaRPr lang="en-GB" sz="2400" dirty="0"/>
          </a:p>
        </p:txBody>
      </p:sp>
      <p:sp>
        <p:nvSpPr>
          <p:cNvPr id="7" name="Rectángulo 6"/>
          <p:cNvSpPr/>
          <p:nvPr/>
        </p:nvSpPr>
        <p:spPr>
          <a:xfrm>
            <a:off x="1159727" y="5228064"/>
            <a:ext cx="9982199" cy="923330"/>
          </a:xfrm>
          <a:prstGeom prst="rect">
            <a:avLst/>
          </a:prstGeom>
        </p:spPr>
        <p:txBody>
          <a:bodyPr wrap="square">
            <a:spAutoFit/>
          </a:bodyPr>
          <a:lstStyle/>
          <a:p>
            <a:pPr algn="just">
              <a:spcBef>
                <a:spcPts val="395"/>
              </a:spcBef>
              <a:spcAft>
                <a:spcPts val="395"/>
              </a:spcAft>
            </a:pPr>
            <a:r>
              <a:rPr lang="en-GB" b="1" dirty="0">
                <a:latin typeface="Times New Roman" panose="02020603050405020304" pitchFamily="18" charset="0"/>
                <a:ea typeface="Times New Roman" panose="02020603050405020304" pitchFamily="18" charset="0"/>
              </a:rPr>
              <a:t>Note:</a:t>
            </a:r>
            <a:r>
              <a:rPr lang="en-GB" dirty="0">
                <a:latin typeface="Times New Roman" panose="02020603050405020304" pitchFamily="18" charset="0"/>
                <a:ea typeface="Times New Roman" panose="02020603050405020304" pitchFamily="18" charset="0"/>
              </a:rPr>
              <a:t> Figure 2 shows the behaviour between control and treatment groups of the dependent variables in the periods prior to the implementation of the law. The treatment group is represented by a continuous line whereas the control group is represented by a dotted line. </a:t>
            </a:r>
            <a:endParaRPr lang="en-GB"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719777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BA1292A-03A9-4707-88A2-3F81F831B259}" type="slidenum">
              <a:rPr lang="it-IT" smtClean="0"/>
              <a:t>14</a:t>
            </a:fld>
            <a:endParaRPr lang="it-IT" dirty="0"/>
          </a:p>
        </p:txBody>
      </p:sp>
      <p:pic>
        <p:nvPicPr>
          <p:cNvPr id="7" name="Imagen 6"/>
          <p:cNvPicPr>
            <a:picLocks noChangeAspect="1"/>
          </p:cNvPicPr>
          <p:nvPr/>
        </p:nvPicPr>
        <p:blipFill>
          <a:blip r:embed="rId3"/>
          <a:stretch>
            <a:fillRect/>
          </a:stretch>
        </p:blipFill>
        <p:spPr>
          <a:xfrm>
            <a:off x="2486723" y="317974"/>
            <a:ext cx="6735336" cy="6313791"/>
          </a:xfrm>
          <a:prstGeom prst="rect">
            <a:avLst/>
          </a:prstGeom>
        </p:spPr>
      </p:pic>
    </p:spTree>
    <p:extLst>
      <p:ext uri="{BB962C8B-B14F-4D97-AF65-F5344CB8AC3E}">
        <p14:creationId xmlns:p14="http://schemas.microsoft.com/office/powerpoint/2010/main" val="284024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to 4"/>
          <p:cNvGraphicFramePr>
            <a:graphicFrameLocks noChangeAspect="1"/>
          </p:cNvGraphicFramePr>
          <p:nvPr>
            <p:extLst>
              <p:ext uri="{D42A27DB-BD31-4B8C-83A1-F6EECF244321}">
                <p14:modId xmlns:p14="http://schemas.microsoft.com/office/powerpoint/2010/main" val="2681084253"/>
              </p:ext>
            </p:extLst>
          </p:nvPr>
        </p:nvGraphicFramePr>
        <p:xfrm>
          <a:off x="2486722" y="289931"/>
          <a:ext cx="7025268" cy="6358261"/>
        </p:xfrm>
        <a:graphic>
          <a:graphicData uri="http://schemas.openxmlformats.org/presentationml/2006/ole">
            <mc:AlternateContent xmlns:mc="http://schemas.openxmlformats.org/markup-compatibility/2006">
              <mc:Choice xmlns:v="urn:schemas-microsoft-com:vml" Requires="v">
                <p:oleObj spid="_x0000_s1038" name="Documento" r:id="rId3" imgW="5400403" imgH="4887896" progId="Word.Document.12">
                  <p:embed/>
                </p:oleObj>
              </mc:Choice>
              <mc:Fallback>
                <p:oleObj name="Documento" r:id="rId3" imgW="5400403" imgH="4887896" progId="Word.Document.12">
                  <p:embed/>
                  <p:pic>
                    <p:nvPicPr>
                      <p:cNvPr id="5" name="Objeto 4"/>
                      <p:cNvPicPr/>
                      <p:nvPr/>
                    </p:nvPicPr>
                    <p:blipFill>
                      <a:blip r:embed="rId4"/>
                      <a:stretch>
                        <a:fillRect/>
                      </a:stretch>
                    </p:blipFill>
                    <p:spPr>
                      <a:xfrm>
                        <a:off x="2486722" y="289931"/>
                        <a:ext cx="7025268" cy="6358261"/>
                      </a:xfrm>
                      <a:prstGeom prst="rect">
                        <a:avLst/>
                      </a:prstGeom>
                    </p:spPr>
                  </p:pic>
                </p:oleObj>
              </mc:Fallback>
            </mc:AlternateContent>
          </a:graphicData>
        </a:graphic>
      </p:graphicFrame>
    </p:spTree>
    <p:extLst>
      <p:ext uri="{BB962C8B-B14F-4D97-AF65-F5344CB8AC3E}">
        <p14:creationId xmlns:p14="http://schemas.microsoft.com/office/powerpoint/2010/main" val="37710842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2575930" y="242829"/>
            <a:ext cx="7220405" cy="6534265"/>
          </a:xfrm>
          <a:prstGeom prst="rect">
            <a:avLst/>
          </a:prstGeom>
        </p:spPr>
      </p:pic>
    </p:spTree>
    <p:extLst>
      <p:ext uri="{BB962C8B-B14F-4D97-AF65-F5344CB8AC3E}">
        <p14:creationId xmlns:p14="http://schemas.microsoft.com/office/powerpoint/2010/main" val="2719559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it-IT" dirty="0" smtClean="0"/>
              <a:t>	Introduction</a:t>
            </a:r>
            <a:endParaRPr lang="it-IT" dirty="0"/>
          </a:p>
        </p:txBody>
      </p:sp>
      <p:sp>
        <p:nvSpPr>
          <p:cNvPr id="3" name="Segnaposto contenuto 2"/>
          <p:cNvSpPr>
            <a:spLocks noGrp="1"/>
          </p:cNvSpPr>
          <p:nvPr>
            <p:ph idx="1"/>
          </p:nvPr>
        </p:nvSpPr>
        <p:spPr/>
        <p:txBody>
          <a:bodyPr/>
          <a:lstStyle/>
          <a:p>
            <a:pPr algn="just"/>
            <a:r>
              <a:rPr lang="en-US" dirty="0"/>
              <a:t>The Mexican Insurance Sector has passed through important regulatory changes for the last ten years in which one of the principal guidelines of these laws was to push these entities to adequate to international normativity. </a:t>
            </a:r>
          </a:p>
          <a:p>
            <a:pPr algn="just"/>
            <a:r>
              <a:rPr lang="en-US" dirty="0"/>
              <a:t>However, the effect of this regulatory change might not be the same for all of them, especially between foreign and domestic ones. While the former might not show any effect in their performance due to they were already adjusted to the international normativity, but the latter might be affected because of the delay in the law. </a:t>
            </a:r>
            <a:endParaRPr lang="en-US" dirty="0"/>
          </a:p>
        </p:txBody>
      </p:sp>
      <p:sp>
        <p:nvSpPr>
          <p:cNvPr id="4" name="Segnaposto numero diapositiva 3"/>
          <p:cNvSpPr>
            <a:spLocks noGrp="1"/>
          </p:cNvSpPr>
          <p:nvPr>
            <p:ph type="sldNum" sz="quarter" idx="12"/>
          </p:nvPr>
        </p:nvSpPr>
        <p:spPr/>
        <p:txBody>
          <a:bodyPr/>
          <a:lstStyle/>
          <a:p>
            <a:fld id="{2BA1292A-03A9-4707-88A2-3F81F831B259}" type="slidenum">
              <a:rPr lang="it-IT" smtClean="0"/>
              <a:t>2</a:t>
            </a:fld>
            <a:endParaRPr lang="it-IT" dirty="0"/>
          </a:p>
        </p:txBody>
      </p:sp>
    </p:spTree>
    <p:extLst>
      <p:ext uri="{BB962C8B-B14F-4D97-AF65-F5344CB8AC3E}">
        <p14:creationId xmlns:p14="http://schemas.microsoft.com/office/powerpoint/2010/main" val="3962231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it-IT" dirty="0" smtClean="0"/>
              <a:t>	Data </a:t>
            </a:r>
            <a:r>
              <a:rPr lang="it-IT" dirty="0"/>
              <a:t>Description</a:t>
            </a:r>
          </a:p>
        </p:txBody>
      </p:sp>
      <p:sp>
        <p:nvSpPr>
          <p:cNvPr id="3" name="Segnaposto contenuto 2"/>
          <p:cNvSpPr>
            <a:spLocks noGrp="1"/>
          </p:cNvSpPr>
          <p:nvPr>
            <p:ph idx="1"/>
          </p:nvPr>
        </p:nvSpPr>
        <p:spPr/>
        <p:txBody>
          <a:bodyPr>
            <a:normAutofit lnSpcReduction="10000"/>
          </a:bodyPr>
          <a:lstStyle/>
          <a:p>
            <a:pPr algn="just"/>
            <a:r>
              <a:rPr lang="en-US" dirty="0"/>
              <a:t>We collect data from the entire registered insurance companies and we analyze financial data for the years 2003 to 2018, which is released by the National Insurance and Bonding Commission (its acronym in Spanish, CNSF, </a:t>
            </a:r>
            <a:r>
              <a:rPr lang="en-US" dirty="0" err="1"/>
              <a:t>Comisión</a:t>
            </a:r>
            <a:r>
              <a:rPr lang="en-US" dirty="0"/>
              <a:t> Nacional de </a:t>
            </a:r>
            <a:r>
              <a:rPr lang="en-US" dirty="0" err="1"/>
              <a:t>Seguros</a:t>
            </a:r>
            <a:r>
              <a:rPr lang="en-US" dirty="0"/>
              <a:t> y </a:t>
            </a:r>
            <a:r>
              <a:rPr lang="en-US" dirty="0" err="1"/>
              <a:t>Fianzas</a:t>
            </a:r>
            <a:r>
              <a:rPr lang="en-US" dirty="0"/>
              <a:t>). </a:t>
            </a:r>
          </a:p>
          <a:p>
            <a:pPr algn="just"/>
            <a:r>
              <a:rPr lang="en-US" dirty="0"/>
              <a:t>This information shows the historical financial data for 92 insurance companies, such as Balance Sheet, Income Statement, Insurance portfolio and financial ratios. </a:t>
            </a:r>
          </a:p>
          <a:p>
            <a:pPr algn="just"/>
            <a:r>
              <a:rPr lang="en-US" dirty="0"/>
              <a:t>However, the first two quarters of 2016 are not available, due to the regulator allowed insurance companies to delay publishing their information until the changes in the law were applied until the third quarter of 2016. </a:t>
            </a:r>
          </a:p>
          <a:p>
            <a:pPr algn="just"/>
            <a:r>
              <a:rPr lang="en-US" dirty="0"/>
              <a:t>We separated the insurance companies between Domestic and Foreign in order to observe differences in total Assets, Liabilities, Equity and from measures such as ROA and ROE. </a:t>
            </a:r>
            <a:endParaRPr lang="en-US" dirty="0"/>
          </a:p>
        </p:txBody>
      </p:sp>
      <p:sp>
        <p:nvSpPr>
          <p:cNvPr id="4" name="Segnaposto numero diapositiva 3"/>
          <p:cNvSpPr>
            <a:spLocks noGrp="1"/>
          </p:cNvSpPr>
          <p:nvPr>
            <p:ph type="sldNum" sz="quarter" idx="12"/>
          </p:nvPr>
        </p:nvSpPr>
        <p:spPr/>
        <p:txBody>
          <a:bodyPr/>
          <a:lstStyle/>
          <a:p>
            <a:fld id="{2BA1292A-03A9-4707-88A2-3F81F831B259}" type="slidenum">
              <a:rPr lang="it-IT" smtClean="0"/>
              <a:t>3</a:t>
            </a:fld>
            <a:endParaRPr lang="it-IT" dirty="0"/>
          </a:p>
        </p:txBody>
      </p:sp>
    </p:spTree>
    <p:extLst>
      <p:ext uri="{BB962C8B-B14F-4D97-AF65-F5344CB8AC3E}">
        <p14:creationId xmlns:p14="http://schemas.microsoft.com/office/powerpoint/2010/main" val="3304848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it-IT" dirty="0" smtClean="0"/>
              <a:t>	Sample </a:t>
            </a:r>
            <a:r>
              <a:rPr lang="it-IT" dirty="0"/>
              <a:t>Selection</a:t>
            </a:r>
          </a:p>
        </p:txBody>
      </p:sp>
      <p:sp>
        <p:nvSpPr>
          <p:cNvPr id="3" name="Segnaposto contenuto 2"/>
          <p:cNvSpPr>
            <a:spLocks noGrp="1"/>
          </p:cNvSpPr>
          <p:nvPr>
            <p:ph idx="1"/>
          </p:nvPr>
        </p:nvSpPr>
        <p:spPr/>
        <p:txBody>
          <a:bodyPr>
            <a:normAutofit/>
          </a:bodyPr>
          <a:lstStyle/>
          <a:p>
            <a:pPr algn="just"/>
            <a:r>
              <a:rPr lang="en-US" dirty="0"/>
              <a:t>The time framework of our analysis is eight quarters before the regulatory change and eight quarters following its implementation, to capture the before and after-time window of the implementation. </a:t>
            </a:r>
          </a:p>
          <a:p>
            <a:pPr algn="just"/>
            <a:r>
              <a:rPr lang="en-US" dirty="0"/>
              <a:t>Then, we selected only insurance entities that appear for all the quarter of our time framework</a:t>
            </a:r>
          </a:p>
          <a:p>
            <a:pPr algn="just"/>
            <a:r>
              <a:rPr lang="en-US" dirty="0"/>
              <a:t>We keep only entities that maintain their foreign or domestic classification during all the time span of our analysis. </a:t>
            </a:r>
          </a:p>
          <a:p>
            <a:pPr algn="just"/>
            <a:r>
              <a:rPr lang="en-US" dirty="0"/>
              <a:t>We calculate the average of the quarterly information by year in order to obtain five periods of financial information for each entity.</a:t>
            </a:r>
          </a:p>
          <a:p>
            <a:pPr algn="just"/>
            <a:r>
              <a:rPr lang="en-US" dirty="0"/>
              <a:t>Our final sample contains a balanced dataset which contains 62 insurance companies and a total of 310 observations.</a:t>
            </a:r>
            <a:endParaRPr lang="en-US" dirty="0"/>
          </a:p>
        </p:txBody>
      </p:sp>
      <p:sp>
        <p:nvSpPr>
          <p:cNvPr id="4" name="Segnaposto numero diapositiva 3"/>
          <p:cNvSpPr>
            <a:spLocks noGrp="1"/>
          </p:cNvSpPr>
          <p:nvPr>
            <p:ph type="sldNum" sz="quarter" idx="12"/>
          </p:nvPr>
        </p:nvSpPr>
        <p:spPr/>
        <p:txBody>
          <a:bodyPr/>
          <a:lstStyle/>
          <a:p>
            <a:fld id="{2BA1292A-03A9-4707-88A2-3F81F831B259}" type="slidenum">
              <a:rPr lang="it-IT" smtClean="0"/>
              <a:t>4</a:t>
            </a:fld>
            <a:endParaRPr lang="it-IT" dirty="0"/>
          </a:p>
        </p:txBody>
      </p:sp>
    </p:spTree>
    <p:extLst>
      <p:ext uri="{BB962C8B-B14F-4D97-AF65-F5344CB8AC3E}">
        <p14:creationId xmlns:p14="http://schemas.microsoft.com/office/powerpoint/2010/main" val="54494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it-IT" dirty="0" smtClean="0"/>
              <a:t>	Empiric </a:t>
            </a:r>
            <a:r>
              <a:rPr lang="it-IT" dirty="0"/>
              <a:t>Strategy</a:t>
            </a:r>
          </a:p>
        </p:txBody>
      </p:sp>
      <p:sp>
        <p:nvSpPr>
          <p:cNvPr id="3" name="Segnaposto contenuto 2"/>
          <p:cNvSpPr>
            <a:spLocks noGrp="1"/>
          </p:cNvSpPr>
          <p:nvPr>
            <p:ph idx="1"/>
          </p:nvPr>
        </p:nvSpPr>
        <p:spPr/>
        <p:txBody>
          <a:bodyPr>
            <a:noAutofit/>
          </a:bodyPr>
          <a:lstStyle/>
          <a:p>
            <a:pPr marL="0" indent="0" algn="just">
              <a:buNone/>
            </a:pPr>
            <a:r>
              <a:rPr lang="en-US" sz="2400" dirty="0"/>
              <a:t>In order to evaluate the change effectiveness in law for the insurance sector, we will apply the next model called difference-in-difference:</a:t>
            </a:r>
          </a:p>
          <a:p>
            <a:pPr marL="0" indent="0" algn="ctr">
              <a:buNone/>
            </a:pPr>
            <a:r>
              <a:rPr lang="en-US" sz="2400" b="1" dirty="0" smtClean="0">
                <a:ea typeface="Times New Roman" panose="02020603050405020304" pitchFamily="18" charset="0"/>
                <a:cs typeface="Cambria Math" panose="02040503050406030204" pitchFamily="18" charset="0"/>
              </a:rPr>
              <a:t>△</a:t>
            </a:r>
            <a:r>
              <a:rPr lang="en-US" sz="2400" b="1" dirty="0">
                <a:ea typeface="Times New Roman" panose="02020603050405020304" pitchFamily="18" charset="0"/>
                <a:cs typeface="Times New Roman" panose="02020603050405020304" pitchFamily="18" charset="0"/>
              </a:rPr>
              <a:t>(</a:t>
            </a:r>
            <a:r>
              <a:rPr lang="es-MX" sz="2400" b="1" dirty="0">
                <a:ea typeface="Times New Roman" panose="02020603050405020304" pitchFamily="18" charset="0"/>
                <a:cs typeface="Times New Roman" panose="02020603050405020304" pitchFamily="18" charset="0"/>
              </a:rPr>
              <a:t>У</a:t>
            </a:r>
            <a:r>
              <a:rPr lang="es-MX" sz="2400" b="1" dirty="0">
                <a:ea typeface="Times New Roman" panose="02020603050405020304" pitchFamily="18" charset="0"/>
                <a:cs typeface="Cambria Math" panose="02040503050406030204" pitchFamily="18" charset="0"/>
              </a:rPr>
              <a:t>𝑖𝑡</a:t>
            </a:r>
            <a:r>
              <a:rPr lang="en-US" sz="2400" b="1" dirty="0">
                <a:ea typeface="Times New Roman" panose="02020603050405020304" pitchFamily="18" charset="0"/>
                <a:cs typeface="Times New Roman" panose="02020603050405020304" pitchFamily="18" charset="0"/>
              </a:rPr>
              <a:t>) = </a:t>
            </a:r>
            <a:r>
              <a:rPr lang="es-MX" sz="2400" b="1" dirty="0">
                <a:ea typeface="Times New Roman" panose="02020603050405020304" pitchFamily="18" charset="0"/>
                <a:cs typeface="Cambria Math" panose="02040503050406030204" pitchFamily="18" charset="0"/>
              </a:rPr>
              <a:t>𝛼</a:t>
            </a:r>
            <a:r>
              <a:rPr lang="en-US" sz="2400" b="1" dirty="0">
                <a:ea typeface="Times New Roman" panose="02020603050405020304" pitchFamily="18" charset="0"/>
                <a:cs typeface="Times New Roman" panose="02020603050405020304" pitchFamily="18" charset="0"/>
              </a:rPr>
              <a:t> + </a:t>
            </a:r>
            <a:r>
              <a:rPr lang="es-MX" sz="2400" b="1" dirty="0">
                <a:ea typeface="Times New Roman" panose="02020603050405020304" pitchFamily="18" charset="0"/>
                <a:cs typeface="Cambria Math" panose="02040503050406030204" pitchFamily="18" charset="0"/>
              </a:rPr>
              <a:t>𝛽</a:t>
            </a:r>
            <a:r>
              <a:rPr lang="en-US" sz="2400" b="1" dirty="0">
                <a:ea typeface="Times New Roman" panose="02020603050405020304" pitchFamily="18" charset="0"/>
                <a:cs typeface="Times New Roman" panose="02020603050405020304" pitchFamily="18" charset="0"/>
              </a:rPr>
              <a:t>1 </a:t>
            </a:r>
            <a:r>
              <a:rPr lang="en-US" sz="2400" b="1" i="1" dirty="0">
                <a:ea typeface="Times New Roman" panose="02020603050405020304" pitchFamily="18" charset="0"/>
                <a:cs typeface="Cambria Math" panose="02040503050406030204" pitchFamily="18" charset="0"/>
              </a:rPr>
              <a:t>Foreign</a:t>
            </a:r>
            <a:r>
              <a:rPr lang="es-MX" sz="2400" b="1" i="1" dirty="0">
                <a:ea typeface="Times New Roman" panose="02020603050405020304" pitchFamily="18" charset="0"/>
                <a:cs typeface="Cambria Math" panose="02040503050406030204" pitchFamily="18" charset="0"/>
              </a:rPr>
              <a:t>𝑖</a:t>
            </a:r>
            <a:r>
              <a:rPr lang="en-US" sz="2400" b="1" dirty="0">
                <a:ea typeface="Times New Roman" panose="02020603050405020304" pitchFamily="18" charset="0"/>
                <a:cs typeface="Times New Roman" panose="02020603050405020304" pitchFamily="18" charset="0"/>
              </a:rPr>
              <a:t>+</a:t>
            </a:r>
            <a:r>
              <a:rPr lang="es-MX" sz="2400" b="1" dirty="0">
                <a:ea typeface="Times New Roman" panose="02020603050405020304" pitchFamily="18" charset="0"/>
                <a:cs typeface="Cambria Math" panose="02040503050406030204" pitchFamily="18" charset="0"/>
              </a:rPr>
              <a:t>𝛽</a:t>
            </a:r>
            <a:r>
              <a:rPr lang="en-US" sz="2400" b="1" dirty="0">
                <a:ea typeface="Times New Roman" panose="02020603050405020304" pitchFamily="18" charset="0"/>
                <a:cs typeface="Times New Roman" panose="02020603050405020304" pitchFamily="18" charset="0"/>
              </a:rPr>
              <a:t>2 </a:t>
            </a:r>
            <a:r>
              <a:rPr lang="en-US" sz="2400" b="1" i="1" dirty="0">
                <a:ea typeface="Times New Roman" panose="02020603050405020304" pitchFamily="18" charset="0"/>
                <a:cs typeface="Cambria Math" panose="02040503050406030204" pitchFamily="18" charset="0"/>
              </a:rPr>
              <a:t>Foreign</a:t>
            </a:r>
            <a:r>
              <a:rPr lang="es-MX" sz="2400" b="1" i="1" dirty="0">
                <a:ea typeface="Times New Roman" panose="02020603050405020304" pitchFamily="18" charset="0"/>
                <a:cs typeface="Cambria Math" panose="02040503050406030204" pitchFamily="18" charset="0"/>
              </a:rPr>
              <a:t>𝑖</a:t>
            </a:r>
            <a:r>
              <a:rPr lang="es-MX" sz="2400" b="1" dirty="0">
                <a:ea typeface="Times New Roman" panose="02020603050405020304" pitchFamily="18" charset="0"/>
                <a:cs typeface="Times New Roman" panose="02020603050405020304" pitchFamily="18" charset="0"/>
              </a:rPr>
              <a:t> </a:t>
            </a:r>
            <a:r>
              <a:rPr lang="en-US" sz="2400" b="1" dirty="0">
                <a:ea typeface="Times New Roman" panose="02020603050405020304" pitchFamily="18" charset="0"/>
                <a:cs typeface="Times New Roman" panose="02020603050405020304" pitchFamily="18" charset="0"/>
              </a:rPr>
              <a:t>∗ </a:t>
            </a:r>
            <a:r>
              <a:rPr lang="es-MX" sz="2400" b="1" dirty="0">
                <a:ea typeface="Times New Roman" panose="02020603050405020304" pitchFamily="18" charset="0"/>
                <a:cs typeface="Cambria Math" panose="02040503050406030204" pitchFamily="18" charset="0"/>
              </a:rPr>
              <a:t>𝑃𝑜𝑠𝑡𝑖</a:t>
            </a:r>
            <a:r>
              <a:rPr lang="en-US" sz="2400" b="1" dirty="0">
                <a:ea typeface="Times New Roman" panose="02020603050405020304" pitchFamily="18" charset="0"/>
                <a:cs typeface="Times New Roman" panose="02020603050405020304" pitchFamily="18" charset="0"/>
              </a:rPr>
              <a:t>+</a:t>
            </a:r>
            <a:r>
              <a:rPr lang="es-MX" sz="2400" b="1" dirty="0">
                <a:ea typeface="Times New Roman" panose="02020603050405020304" pitchFamily="18" charset="0"/>
                <a:cs typeface="Cambria Math" panose="02040503050406030204" pitchFamily="18" charset="0"/>
              </a:rPr>
              <a:t>𝛽</a:t>
            </a:r>
            <a:r>
              <a:rPr lang="en-US" sz="2400" b="1" dirty="0">
                <a:ea typeface="Times New Roman" panose="02020603050405020304" pitchFamily="18" charset="0"/>
                <a:cs typeface="Times New Roman" panose="02020603050405020304" pitchFamily="18" charset="0"/>
              </a:rPr>
              <a:t>3</a:t>
            </a:r>
            <a:r>
              <a:rPr lang="es-MX" sz="2400" b="1" dirty="0">
                <a:ea typeface="Times New Roman" panose="02020603050405020304" pitchFamily="18" charset="0"/>
                <a:cs typeface="Cambria Math" panose="02040503050406030204" pitchFamily="18" charset="0"/>
              </a:rPr>
              <a:t>𝑋𝑖</a:t>
            </a:r>
            <a:r>
              <a:rPr lang="en-US" sz="2400" b="1" dirty="0">
                <a:ea typeface="Times New Roman" panose="02020603050405020304" pitchFamily="18" charset="0"/>
                <a:cs typeface="Times New Roman" panose="02020603050405020304" pitchFamily="18" charset="0"/>
              </a:rPr>
              <a:t>,−1 + </a:t>
            </a:r>
            <a:r>
              <a:rPr lang="es-MX" sz="2400" b="1" dirty="0">
                <a:ea typeface="Times New Roman" panose="02020603050405020304" pitchFamily="18" charset="0"/>
                <a:cs typeface="Cambria Math" panose="02040503050406030204" pitchFamily="18" charset="0"/>
              </a:rPr>
              <a:t>𝛿</a:t>
            </a:r>
            <a:r>
              <a:rPr lang="en-US" sz="2400" b="1" dirty="0">
                <a:ea typeface="Times New Roman" panose="02020603050405020304" pitchFamily="18" charset="0"/>
                <a:cs typeface="Times New Roman" panose="02020603050405020304" pitchFamily="18" charset="0"/>
              </a:rPr>
              <a:t> + </a:t>
            </a:r>
            <a:r>
              <a:rPr lang="es-MX" sz="2400" b="1" dirty="0">
                <a:ea typeface="Times New Roman" panose="02020603050405020304" pitchFamily="18" charset="0"/>
                <a:cs typeface="Cambria Math" panose="02040503050406030204" pitchFamily="18" charset="0"/>
              </a:rPr>
              <a:t>𝜀𝑖𝑡</a:t>
            </a:r>
            <a:endParaRPr lang="en-US" sz="2400" b="1" dirty="0"/>
          </a:p>
          <a:p>
            <a:pPr marL="0" indent="0" algn="just">
              <a:buNone/>
            </a:pPr>
            <a:r>
              <a:rPr lang="en-US" sz="2400" dirty="0" smtClean="0"/>
              <a:t>Where</a:t>
            </a:r>
            <a:r>
              <a:rPr lang="en-US" sz="2400" dirty="0"/>
              <a:t>: </a:t>
            </a:r>
            <a:endParaRPr lang="es-MX" sz="2400" dirty="0"/>
          </a:p>
          <a:p>
            <a:pPr marL="1544638" indent="-1544638" algn="just">
              <a:buNone/>
              <a:tabLst>
                <a:tab pos="1198563" algn="l"/>
              </a:tabLst>
            </a:pPr>
            <a:r>
              <a:rPr lang="en-US" sz="2400" b="1" dirty="0">
                <a:ea typeface="Times New Roman" panose="02020603050405020304" pitchFamily="18" charset="0"/>
                <a:cs typeface="Cambria Math" panose="02040503050406030204" pitchFamily="18" charset="0"/>
              </a:rPr>
              <a:t>△</a:t>
            </a:r>
            <a:r>
              <a:rPr lang="en-US" sz="2400" b="1" dirty="0">
                <a:ea typeface="Times New Roman" panose="02020603050405020304" pitchFamily="18" charset="0"/>
                <a:cs typeface="Times New Roman" panose="02020603050405020304" pitchFamily="18" charset="0"/>
              </a:rPr>
              <a:t>(</a:t>
            </a:r>
            <a:r>
              <a:rPr lang="es-MX" sz="2400" b="1" dirty="0">
                <a:ea typeface="Times New Roman" panose="02020603050405020304" pitchFamily="18" charset="0"/>
                <a:cs typeface="Times New Roman" panose="02020603050405020304" pitchFamily="18" charset="0"/>
              </a:rPr>
              <a:t>У</a:t>
            </a:r>
            <a:r>
              <a:rPr lang="es-MX" sz="2400" b="1" dirty="0">
                <a:ea typeface="Times New Roman" panose="02020603050405020304" pitchFamily="18" charset="0"/>
                <a:cs typeface="Cambria Math" panose="02040503050406030204" pitchFamily="18" charset="0"/>
              </a:rPr>
              <a:t>𝑖𝑡</a:t>
            </a:r>
            <a:r>
              <a:rPr lang="en-US" sz="2400" b="1" dirty="0">
                <a:ea typeface="Times New Roman" panose="02020603050405020304" pitchFamily="18" charset="0"/>
                <a:cs typeface="Times New Roman" panose="02020603050405020304" pitchFamily="18" charset="0"/>
              </a:rPr>
              <a:t>) </a:t>
            </a:r>
            <a:r>
              <a:rPr lang="en-US" sz="2400" dirty="0"/>
              <a:t>	= represents the growth rate of the dependent variable of the Insurer </a:t>
            </a:r>
            <a:r>
              <a:rPr lang="en-US" sz="2400" dirty="0" err="1"/>
              <a:t>i</a:t>
            </a:r>
            <a:r>
              <a:rPr lang="en-US" sz="2400" dirty="0"/>
              <a:t> at time t.</a:t>
            </a:r>
            <a:endParaRPr lang="es-MX" sz="2400" dirty="0"/>
          </a:p>
          <a:p>
            <a:pPr marL="1428750" indent="-1428750" algn="just">
              <a:buNone/>
              <a:tabLst>
                <a:tab pos="1200150" algn="l"/>
              </a:tabLst>
            </a:pPr>
            <a:r>
              <a:rPr lang="en-US" sz="2400" b="1" i="1" dirty="0">
                <a:ea typeface="Times New Roman" panose="02020603050405020304" pitchFamily="18" charset="0"/>
                <a:cs typeface="Cambria Math" panose="02040503050406030204" pitchFamily="18" charset="0"/>
              </a:rPr>
              <a:t>Foreign</a:t>
            </a:r>
            <a:r>
              <a:rPr lang="es-MX" sz="2400" b="1" i="1" dirty="0">
                <a:ea typeface="Times New Roman" panose="02020603050405020304" pitchFamily="18" charset="0"/>
                <a:cs typeface="Cambria Math" panose="02040503050406030204" pitchFamily="18" charset="0"/>
              </a:rPr>
              <a:t>𝑖</a:t>
            </a:r>
            <a:r>
              <a:rPr lang="es-MX" sz="2400" b="1" dirty="0">
                <a:ea typeface="Times New Roman" panose="02020603050405020304" pitchFamily="18" charset="0"/>
                <a:cs typeface="Times New Roman" panose="02020603050405020304" pitchFamily="18" charset="0"/>
              </a:rPr>
              <a:t> </a:t>
            </a:r>
            <a:r>
              <a:rPr lang="en-US" sz="2400" i="1" dirty="0"/>
              <a:t>	</a:t>
            </a:r>
            <a:r>
              <a:rPr lang="en-US" sz="2400" dirty="0"/>
              <a:t>= is a dummy variable, which is equal to 1 if the Insurer Company belongs to a Foreign Group, 0 otherwise.</a:t>
            </a:r>
            <a:endParaRPr lang="es-MX" sz="2400" dirty="0"/>
          </a:p>
          <a:p>
            <a:pPr marL="1428750" indent="-1428750" algn="just">
              <a:buNone/>
              <a:tabLst>
                <a:tab pos="1200150" algn="l"/>
              </a:tabLst>
            </a:pPr>
            <a:r>
              <a:rPr lang="es-MX" sz="2400" b="1" dirty="0">
                <a:ea typeface="Times New Roman" panose="02020603050405020304" pitchFamily="18" charset="0"/>
                <a:cs typeface="Cambria Math" panose="02040503050406030204" pitchFamily="18" charset="0"/>
              </a:rPr>
              <a:t>𝑃𝑜𝑠𝑡𝑖 </a:t>
            </a:r>
            <a:r>
              <a:rPr lang="en-US" sz="2400" dirty="0"/>
              <a:t>	=	is a dummy variable, which is equal to 1 for the quarters following the implementation of the regulation, 0 otherwise.</a:t>
            </a:r>
            <a:endParaRPr lang="es-MX" sz="2400" dirty="0"/>
          </a:p>
          <a:p>
            <a:pPr marL="1544638" indent="-1544638" algn="just">
              <a:buNone/>
              <a:tabLst>
                <a:tab pos="1198563" algn="l"/>
              </a:tabLst>
            </a:pPr>
            <a:r>
              <a:rPr lang="es-MX" sz="2400" dirty="0">
                <a:ea typeface="Times New Roman" panose="02020603050405020304" pitchFamily="18" charset="0"/>
                <a:cs typeface="Cambria Math" panose="02040503050406030204" pitchFamily="18" charset="0"/>
              </a:rPr>
              <a:t>𝑋𝑖</a:t>
            </a:r>
            <a:r>
              <a:rPr lang="en-US" sz="2400" dirty="0">
                <a:ea typeface="Times New Roman" panose="02020603050405020304" pitchFamily="18" charset="0"/>
                <a:cs typeface="Times New Roman" panose="02020603050405020304" pitchFamily="18" charset="0"/>
              </a:rPr>
              <a:t>,−1 </a:t>
            </a:r>
            <a:r>
              <a:rPr lang="en-US" sz="2400" dirty="0"/>
              <a:t>	= represents the lag control variables vector.</a:t>
            </a:r>
            <a:endParaRPr lang="es-MX" sz="2400" dirty="0"/>
          </a:p>
          <a:p>
            <a:pPr marL="1544638" indent="-1544638" algn="just">
              <a:buNone/>
              <a:tabLst>
                <a:tab pos="1198563" algn="l"/>
              </a:tabLst>
            </a:pPr>
            <a:r>
              <a:rPr lang="es-MX" sz="2400" b="1" dirty="0"/>
              <a:t>𝛿 </a:t>
            </a:r>
            <a:r>
              <a:rPr lang="en-US" sz="2400" dirty="0"/>
              <a:t>	= reflects the dummy variables fixed-effects.</a:t>
            </a:r>
            <a:endParaRPr lang="es-MX" sz="2400" dirty="0"/>
          </a:p>
          <a:p>
            <a:pPr marL="1544638" indent="-1544638" algn="just">
              <a:buNone/>
              <a:tabLst>
                <a:tab pos="1198563" algn="l"/>
              </a:tabLst>
            </a:pPr>
            <a:r>
              <a:rPr lang="es-MX" sz="2400" dirty="0">
                <a:ea typeface="Times New Roman" panose="02020603050405020304" pitchFamily="18" charset="0"/>
                <a:cs typeface="Cambria Math" panose="02040503050406030204" pitchFamily="18" charset="0"/>
              </a:rPr>
              <a:t>𝜀𝑖𝑡</a:t>
            </a:r>
            <a:r>
              <a:rPr lang="en-US" sz="2400" dirty="0"/>
              <a:t>	= error term</a:t>
            </a:r>
            <a:endParaRPr lang="es-MX" sz="2400" dirty="0"/>
          </a:p>
        </p:txBody>
      </p:sp>
      <p:sp>
        <p:nvSpPr>
          <p:cNvPr id="4" name="Segnaposto numero diapositiva 3"/>
          <p:cNvSpPr>
            <a:spLocks noGrp="1"/>
          </p:cNvSpPr>
          <p:nvPr>
            <p:ph type="sldNum" sz="quarter" idx="12"/>
          </p:nvPr>
        </p:nvSpPr>
        <p:spPr/>
        <p:txBody>
          <a:bodyPr/>
          <a:lstStyle/>
          <a:p>
            <a:fld id="{2BA1292A-03A9-4707-88A2-3F81F831B259}" type="slidenum">
              <a:rPr lang="it-IT" smtClean="0"/>
              <a:t>5</a:t>
            </a:fld>
            <a:endParaRPr lang="it-IT" dirty="0"/>
          </a:p>
        </p:txBody>
      </p:sp>
    </p:spTree>
    <p:extLst>
      <p:ext uri="{BB962C8B-B14F-4D97-AF65-F5344CB8AC3E}">
        <p14:creationId xmlns:p14="http://schemas.microsoft.com/office/powerpoint/2010/main" val="1797871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it-IT" dirty="0" smtClean="0"/>
              <a:t>	Variables </a:t>
            </a:r>
            <a:r>
              <a:rPr lang="it-IT" dirty="0"/>
              <a:t>Definition</a:t>
            </a:r>
          </a:p>
        </p:txBody>
      </p:sp>
      <p:sp>
        <p:nvSpPr>
          <p:cNvPr id="3" name="Segnaposto contenuto 2"/>
          <p:cNvSpPr>
            <a:spLocks noGrp="1"/>
          </p:cNvSpPr>
          <p:nvPr>
            <p:ph idx="1"/>
          </p:nvPr>
        </p:nvSpPr>
        <p:spPr/>
        <p:txBody>
          <a:bodyPr>
            <a:normAutofit/>
          </a:bodyPr>
          <a:lstStyle/>
          <a:p>
            <a:pPr algn="just"/>
            <a:r>
              <a:rPr lang="en-US" dirty="0"/>
              <a:t>As a first measure for the Insurers risk, we will use a traditional measure in the financial investigation, which is the Z-score. </a:t>
            </a:r>
          </a:p>
          <a:p>
            <a:pPr algn="just"/>
            <a:r>
              <a:rPr lang="en-US" dirty="0"/>
              <a:t>Our second stability measure is the volatility of ROA.</a:t>
            </a:r>
          </a:p>
          <a:p>
            <a:pPr algn="just"/>
            <a:r>
              <a:rPr lang="en-US" dirty="0"/>
              <a:t>For our performance measures, we use ROA and ROE. </a:t>
            </a:r>
            <a:endParaRPr lang="en-US" dirty="0"/>
          </a:p>
        </p:txBody>
      </p:sp>
      <p:sp>
        <p:nvSpPr>
          <p:cNvPr id="4" name="Segnaposto numero diapositiva 3"/>
          <p:cNvSpPr>
            <a:spLocks noGrp="1"/>
          </p:cNvSpPr>
          <p:nvPr>
            <p:ph type="sldNum" sz="quarter" idx="12"/>
          </p:nvPr>
        </p:nvSpPr>
        <p:spPr/>
        <p:txBody>
          <a:bodyPr/>
          <a:lstStyle/>
          <a:p>
            <a:fld id="{2BA1292A-03A9-4707-88A2-3F81F831B259}" type="slidenum">
              <a:rPr lang="it-IT" smtClean="0"/>
              <a:t>6</a:t>
            </a:fld>
            <a:endParaRPr lang="it-IT" dirty="0"/>
          </a:p>
        </p:txBody>
      </p:sp>
    </p:spTree>
    <p:extLst>
      <p:ext uri="{BB962C8B-B14F-4D97-AF65-F5344CB8AC3E}">
        <p14:creationId xmlns:p14="http://schemas.microsoft.com/office/powerpoint/2010/main" val="967654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it-IT" dirty="0" smtClean="0"/>
              <a:t>	Parallel </a:t>
            </a:r>
            <a:r>
              <a:rPr lang="it-IT" dirty="0"/>
              <a:t>Trends Analysis</a:t>
            </a:r>
          </a:p>
        </p:txBody>
      </p:sp>
      <p:sp>
        <p:nvSpPr>
          <p:cNvPr id="3" name="Segnaposto contenuto 2"/>
          <p:cNvSpPr>
            <a:spLocks noGrp="1"/>
          </p:cNvSpPr>
          <p:nvPr>
            <p:ph idx="1"/>
          </p:nvPr>
        </p:nvSpPr>
        <p:spPr/>
        <p:txBody>
          <a:bodyPr>
            <a:normAutofit/>
          </a:bodyPr>
          <a:lstStyle/>
          <a:p>
            <a:pPr algn="just"/>
            <a:r>
              <a:rPr lang="en-US" dirty="0"/>
              <a:t>Before conducting our investigation using the difference-in-difference estimations. </a:t>
            </a:r>
          </a:p>
          <a:p>
            <a:pPr algn="just"/>
            <a:r>
              <a:rPr lang="en-US" dirty="0"/>
              <a:t>We verify through a parallel trends analysis the </a:t>
            </a:r>
            <a:r>
              <a:rPr lang="en-US" dirty="0" err="1"/>
              <a:t>behaviour</a:t>
            </a:r>
            <a:r>
              <a:rPr lang="en-US" dirty="0"/>
              <a:t> of the dependent variables between the two groups in the periods prior to the treatment. </a:t>
            </a:r>
          </a:p>
          <a:p>
            <a:pPr algn="just"/>
            <a:r>
              <a:rPr lang="en-US" dirty="0"/>
              <a:t>The aim of this analysis is to observe that in case of the absence of the regulatory change the treatment group have behaved similarly to the control group. </a:t>
            </a:r>
            <a:endParaRPr lang="en-US" dirty="0"/>
          </a:p>
        </p:txBody>
      </p:sp>
      <p:sp>
        <p:nvSpPr>
          <p:cNvPr id="4" name="Segnaposto numero diapositiva 3"/>
          <p:cNvSpPr>
            <a:spLocks noGrp="1"/>
          </p:cNvSpPr>
          <p:nvPr>
            <p:ph type="sldNum" sz="quarter" idx="12"/>
          </p:nvPr>
        </p:nvSpPr>
        <p:spPr/>
        <p:txBody>
          <a:bodyPr/>
          <a:lstStyle/>
          <a:p>
            <a:fld id="{2BA1292A-03A9-4707-88A2-3F81F831B259}" type="slidenum">
              <a:rPr lang="it-IT" smtClean="0"/>
              <a:t>7</a:t>
            </a:fld>
            <a:endParaRPr lang="it-IT" dirty="0"/>
          </a:p>
        </p:txBody>
      </p:sp>
    </p:spTree>
    <p:extLst>
      <p:ext uri="{BB962C8B-B14F-4D97-AF65-F5344CB8AC3E}">
        <p14:creationId xmlns:p14="http://schemas.microsoft.com/office/powerpoint/2010/main" val="2036705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BA1292A-03A9-4707-88A2-3F81F831B259}" type="slidenum">
              <a:rPr lang="it-IT" smtClean="0"/>
              <a:t>8</a:t>
            </a:fld>
            <a:endParaRPr lang="it-IT" dirty="0"/>
          </a:p>
        </p:txBody>
      </p:sp>
      <p:pic>
        <p:nvPicPr>
          <p:cNvPr id="5" name="Imagen 3"/>
          <p:cNvPicPr>
            <a:picLocks noChangeAspect="1"/>
          </p:cNvPicPr>
          <p:nvPr/>
        </p:nvPicPr>
        <p:blipFill>
          <a:blip r:embed="rId3"/>
          <a:stretch>
            <a:fillRect/>
          </a:stretch>
        </p:blipFill>
        <p:spPr>
          <a:xfrm>
            <a:off x="1381847" y="414686"/>
            <a:ext cx="9420276" cy="5429250"/>
          </a:xfrm>
          <a:prstGeom prst="rect">
            <a:avLst/>
          </a:prstGeom>
        </p:spPr>
      </p:pic>
    </p:spTree>
    <p:extLst>
      <p:ext uri="{BB962C8B-B14F-4D97-AF65-F5344CB8AC3E}">
        <p14:creationId xmlns:p14="http://schemas.microsoft.com/office/powerpoint/2010/main" val="1227915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BA1292A-03A9-4707-88A2-3F81F831B259}" type="slidenum">
              <a:rPr lang="it-IT" smtClean="0"/>
              <a:t>9</a:t>
            </a:fld>
            <a:endParaRPr lang="it-IT" dirty="0"/>
          </a:p>
        </p:txBody>
      </p:sp>
      <p:pic>
        <p:nvPicPr>
          <p:cNvPr id="2" name="Picture 1"/>
          <p:cNvPicPr>
            <a:picLocks noChangeAspect="1"/>
          </p:cNvPicPr>
          <p:nvPr/>
        </p:nvPicPr>
        <p:blipFill>
          <a:blip r:embed="rId3"/>
          <a:stretch>
            <a:fillRect/>
          </a:stretch>
        </p:blipFill>
        <p:spPr>
          <a:xfrm>
            <a:off x="1260088" y="444985"/>
            <a:ext cx="9891131" cy="5703092"/>
          </a:xfrm>
          <a:prstGeom prst="rect">
            <a:avLst/>
          </a:prstGeom>
        </p:spPr>
      </p:pic>
    </p:spTree>
    <p:extLst>
      <p:ext uri="{BB962C8B-B14F-4D97-AF65-F5344CB8AC3E}">
        <p14:creationId xmlns:p14="http://schemas.microsoft.com/office/powerpoint/2010/main" val="3244519326"/>
      </p:ext>
    </p:extLst>
  </p:cSld>
  <p:clrMapOvr>
    <a:masterClrMapping/>
  </p:clrMapOvr>
</p:sld>
</file>

<file path=ppt/theme/theme1.xml><?xml version="1.0" encoding="utf-8"?>
<a:theme xmlns:a="http://schemas.openxmlformats.org/drawingml/2006/main" name="Tema di Office">
  <a:themeElements>
    <a:clrScheme name="Gradazioni di grigio">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872</Words>
  <Application>Microsoft Office PowerPoint</Application>
  <PresentationFormat>Widescreen</PresentationFormat>
  <Paragraphs>74</Paragraphs>
  <Slides>16</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5" baseType="lpstr">
      <vt:lpstr>Arial</vt:lpstr>
      <vt:lpstr>Arial</vt:lpstr>
      <vt:lpstr>Calibri</vt:lpstr>
      <vt:lpstr>Calibri Light</vt:lpstr>
      <vt:lpstr>Cambria Math</vt:lpstr>
      <vt:lpstr>Georgia</vt:lpstr>
      <vt:lpstr>Times New Roman</vt:lpstr>
      <vt:lpstr>Tema di Office</vt:lpstr>
      <vt:lpstr>Documento</vt:lpstr>
      <vt:lpstr>Financial impact in the Mexican insurance sector due to the implementation of Solvency II</vt:lpstr>
      <vt:lpstr> Introduction</vt:lpstr>
      <vt:lpstr> Data Description</vt:lpstr>
      <vt:lpstr> Sample Selection</vt:lpstr>
      <vt:lpstr> Empiric Strategy</vt:lpstr>
      <vt:lpstr> Variables Definition</vt:lpstr>
      <vt:lpstr> Parallel Trends Analysis</vt:lpstr>
      <vt:lpstr>PowerPoint Presentation</vt:lpstr>
      <vt:lpstr>PowerPoint Presentation</vt:lpstr>
      <vt:lpstr> Findings</vt:lpstr>
      <vt:lpstr> Robustness Checks</vt:lpstr>
      <vt:lpstr>Conclusions</vt:lpstr>
      <vt:lpstr>PowerPoint Presentation</vt:lpstr>
      <vt:lpstr>PowerPoint Presentation</vt:lpstr>
      <vt:lpstr>PowerPoint Presentation</vt:lpstr>
      <vt:lpstr>PowerPoint Presentation</vt:lpstr>
    </vt:vector>
  </TitlesOfParts>
  <Company>GBS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Alfieri Cristina</dc:creator>
  <cp:keywords>Public</cp:keywords>
  <cp:lastModifiedBy>Nora Gavira Duron</cp:lastModifiedBy>
  <cp:revision>36</cp:revision>
  <cp:lastPrinted>2019-05-16T03:04:04Z</cp:lastPrinted>
  <dcterms:created xsi:type="dcterms:W3CDTF">2018-10-12T10:26:33Z</dcterms:created>
  <dcterms:modified xsi:type="dcterms:W3CDTF">2019-05-16T03:21:00Z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27429932-283b-412a-8fe8-e7d3608de0d5</vt:lpwstr>
  </property>
  <property fmtid="{D5CDD505-2E9C-101B-9397-08002B2CF9AE}" pid="3" name="Classification">
    <vt:lpwstr>Public</vt:lpwstr>
  </property>
</Properties>
</file>