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5"/>
  </p:notesMasterIdLst>
  <p:sldIdLst>
    <p:sldId id="256" r:id="rId2"/>
    <p:sldId id="300" r:id="rId3"/>
    <p:sldId id="301" r:id="rId4"/>
    <p:sldId id="259" r:id="rId5"/>
    <p:sldId id="260" r:id="rId6"/>
    <p:sldId id="264" r:id="rId7"/>
    <p:sldId id="309" r:id="rId8"/>
    <p:sldId id="261" r:id="rId9"/>
    <p:sldId id="262" r:id="rId10"/>
    <p:sldId id="302" r:id="rId11"/>
    <p:sldId id="274" r:id="rId12"/>
    <p:sldId id="273" r:id="rId13"/>
    <p:sldId id="272" r:id="rId14"/>
    <p:sldId id="271" r:id="rId15"/>
    <p:sldId id="270" r:id="rId16"/>
    <p:sldId id="275" r:id="rId17"/>
    <p:sldId id="276" r:id="rId18"/>
    <p:sldId id="303" r:id="rId19"/>
    <p:sldId id="277" r:id="rId20"/>
    <p:sldId id="278" r:id="rId21"/>
    <p:sldId id="281" r:id="rId22"/>
    <p:sldId id="282" r:id="rId23"/>
    <p:sldId id="283" r:id="rId24"/>
    <p:sldId id="304" r:id="rId25"/>
    <p:sldId id="284" r:id="rId26"/>
    <p:sldId id="285" r:id="rId27"/>
    <p:sldId id="286" r:id="rId28"/>
    <p:sldId id="307" r:id="rId29"/>
    <p:sldId id="287" r:id="rId30"/>
    <p:sldId id="310" r:id="rId31"/>
    <p:sldId id="289" r:id="rId32"/>
    <p:sldId id="290" r:id="rId33"/>
    <p:sldId id="291" r:id="rId34"/>
    <p:sldId id="306" r:id="rId35"/>
    <p:sldId id="292" r:id="rId36"/>
    <p:sldId id="293" r:id="rId37"/>
    <p:sldId id="294" r:id="rId38"/>
    <p:sldId id="295" r:id="rId39"/>
    <p:sldId id="296" r:id="rId40"/>
    <p:sldId id="297" r:id="rId41"/>
    <p:sldId id="298" r:id="rId42"/>
    <p:sldId id="305" r:id="rId43"/>
    <p:sldId id="257" r:id="rId44"/>
  </p:sldIdLst>
  <p:sldSz cx="12192000" cy="6858000"/>
  <p:notesSz cx="6858000" cy="9947275"/>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972" autoAdjust="0"/>
    <p:restoredTop sz="94411" autoAdjust="0"/>
  </p:normalViewPr>
  <p:slideViewPr>
    <p:cSldViewPr snapToGrid="0">
      <p:cViewPr varScale="1">
        <p:scale>
          <a:sx n="90" d="100"/>
          <a:sy n="90" d="100"/>
        </p:scale>
        <p:origin x="216" y="68"/>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9557324356194606E-2"/>
          <c:y val="3.5914010816902757E-2"/>
          <c:w val="0.94594992202061701"/>
          <c:h val="0.8803011855204077"/>
        </c:manualLayout>
      </c:layout>
      <c:barChart>
        <c:barDir val="col"/>
        <c:grouping val="stacked"/>
        <c:varyColors val="0"/>
        <c:ser>
          <c:idx val="0"/>
          <c:order val="0"/>
          <c:tx>
            <c:strRef>
              <c:f>Sheet1!$B$1</c:f>
              <c:strCache>
                <c:ptCount val="1"/>
                <c:pt idx="0">
                  <c:v>Series 1</c:v>
                </c:pt>
              </c:strCache>
            </c:strRef>
          </c:tx>
          <c:spPr>
            <a:solidFill>
              <a:schemeClr val="accent1"/>
            </a:solidFill>
            <a:ln>
              <a:noFill/>
            </a:ln>
            <a:effectLst/>
          </c:spPr>
          <c:invertIfNegative val="0"/>
          <c:cat>
            <c:strRef>
              <c:f>Sheet1!$A$2:$A$5</c:f>
              <c:strCache>
                <c:ptCount val="4"/>
                <c:pt idx="0">
                  <c:v>ST</c:v>
                </c:pt>
                <c:pt idx="1">
                  <c:v>Basel</c:v>
                </c:pt>
                <c:pt idx="2">
                  <c:v>ST</c:v>
                </c:pt>
                <c:pt idx="3">
                  <c:v>Basel</c:v>
                </c:pt>
              </c:strCache>
            </c:strRef>
          </c:cat>
          <c:val>
            <c:numRef>
              <c:f>Sheet1!$B$2:$B$5</c:f>
              <c:numCache>
                <c:formatCode>General</c:formatCode>
                <c:ptCount val="4"/>
                <c:pt idx="0">
                  <c:v>3.2</c:v>
                </c:pt>
                <c:pt idx="1">
                  <c:v>1</c:v>
                </c:pt>
                <c:pt idx="2">
                  <c:v>3.5</c:v>
                </c:pt>
                <c:pt idx="3">
                  <c:v>1</c:v>
                </c:pt>
              </c:numCache>
            </c:numRef>
          </c:val>
          <c:extLst>
            <c:ext xmlns:c16="http://schemas.microsoft.com/office/drawing/2014/chart" uri="{C3380CC4-5D6E-409C-BE32-E72D297353CC}">
              <c16:uniqueId val="{00000000-0E12-4DB6-9832-56C3FFF1FB70}"/>
            </c:ext>
          </c:extLst>
        </c:ser>
        <c:ser>
          <c:idx val="1"/>
          <c:order val="1"/>
          <c:tx>
            <c:strRef>
              <c:f>Sheet1!$C$1</c:f>
              <c:strCache>
                <c:ptCount val="1"/>
                <c:pt idx="0">
                  <c:v>Series 2</c:v>
                </c:pt>
              </c:strCache>
            </c:strRef>
          </c:tx>
          <c:spPr>
            <a:solidFill>
              <a:schemeClr val="accent2"/>
            </a:solidFill>
            <a:ln>
              <a:noFill/>
            </a:ln>
            <a:effectLst/>
          </c:spPr>
          <c:invertIfNegative val="0"/>
          <c:cat>
            <c:strRef>
              <c:f>Sheet1!$A$2:$A$5</c:f>
              <c:strCache>
                <c:ptCount val="4"/>
                <c:pt idx="0">
                  <c:v>ST</c:v>
                </c:pt>
                <c:pt idx="1">
                  <c:v>Basel</c:v>
                </c:pt>
                <c:pt idx="2">
                  <c:v>ST</c:v>
                </c:pt>
                <c:pt idx="3">
                  <c:v>Basel</c:v>
                </c:pt>
              </c:strCache>
            </c:strRef>
          </c:cat>
          <c:val>
            <c:numRef>
              <c:f>Sheet1!$C$2:$C$5</c:f>
              <c:numCache>
                <c:formatCode>General</c:formatCode>
                <c:ptCount val="4"/>
                <c:pt idx="1">
                  <c:v>2.5</c:v>
                </c:pt>
                <c:pt idx="2">
                  <c:v>1</c:v>
                </c:pt>
                <c:pt idx="3">
                  <c:v>2.5</c:v>
                </c:pt>
              </c:numCache>
            </c:numRef>
          </c:val>
          <c:extLst>
            <c:ext xmlns:c16="http://schemas.microsoft.com/office/drawing/2014/chart" uri="{C3380CC4-5D6E-409C-BE32-E72D297353CC}">
              <c16:uniqueId val="{00000001-0E12-4DB6-9832-56C3FFF1FB70}"/>
            </c:ext>
          </c:extLst>
        </c:ser>
        <c:ser>
          <c:idx val="2"/>
          <c:order val="2"/>
          <c:tx>
            <c:strRef>
              <c:f>Sheet1!$D$1</c:f>
              <c:strCache>
                <c:ptCount val="1"/>
                <c:pt idx="0">
                  <c:v>Series 3</c:v>
                </c:pt>
              </c:strCache>
            </c:strRef>
          </c:tx>
          <c:spPr>
            <a:solidFill>
              <a:schemeClr val="accent3"/>
            </a:solidFill>
            <a:ln>
              <a:noFill/>
            </a:ln>
            <a:effectLst/>
          </c:spPr>
          <c:invertIfNegative val="0"/>
          <c:cat>
            <c:strRef>
              <c:f>Sheet1!$A$2:$A$5</c:f>
              <c:strCache>
                <c:ptCount val="4"/>
                <c:pt idx="0">
                  <c:v>ST</c:v>
                </c:pt>
                <c:pt idx="1">
                  <c:v>Basel</c:v>
                </c:pt>
                <c:pt idx="2">
                  <c:v>ST</c:v>
                </c:pt>
                <c:pt idx="3">
                  <c:v>Basel</c:v>
                </c:pt>
              </c:strCache>
            </c:strRef>
          </c:cat>
          <c:val>
            <c:numRef>
              <c:f>Sheet1!$D$2:$D$5</c:f>
              <c:numCache>
                <c:formatCode>General</c:formatCode>
                <c:ptCount val="4"/>
              </c:numCache>
            </c:numRef>
          </c:val>
          <c:extLst>
            <c:ext xmlns:c16="http://schemas.microsoft.com/office/drawing/2014/chart" uri="{C3380CC4-5D6E-409C-BE32-E72D297353CC}">
              <c16:uniqueId val="{00000002-0E12-4DB6-9832-56C3FFF1FB70}"/>
            </c:ext>
          </c:extLst>
        </c:ser>
        <c:dLbls>
          <c:showLegendKey val="0"/>
          <c:showVal val="0"/>
          <c:showCatName val="0"/>
          <c:showSerName val="0"/>
          <c:showPercent val="0"/>
          <c:showBubbleSize val="0"/>
        </c:dLbls>
        <c:gapWidth val="150"/>
        <c:overlap val="100"/>
        <c:axId val="851188392"/>
        <c:axId val="851189048"/>
      </c:barChart>
      <c:catAx>
        <c:axId val="8511883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it-IT"/>
          </a:p>
        </c:txPr>
        <c:crossAx val="851189048"/>
        <c:crosses val="autoZero"/>
        <c:auto val="1"/>
        <c:lblAlgn val="ctr"/>
        <c:lblOffset val="100"/>
        <c:noMultiLvlLbl val="0"/>
      </c:catAx>
      <c:valAx>
        <c:axId val="85118904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it-IT"/>
          </a:p>
        </c:txPr>
        <c:crossAx val="85118839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it-IT"/>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0.5</cdr:x>
      <cdr:y>0</cdr:y>
    </cdr:from>
    <cdr:to>
      <cdr:x>0.50212</cdr:x>
      <cdr:y>1</cdr:y>
    </cdr:to>
    <cdr:cxnSp macro="">
      <cdr:nvCxnSpPr>
        <cdr:cNvPr id="3" name="Straight Connector 2">
          <a:extLst xmlns:a="http://schemas.openxmlformats.org/drawingml/2006/main">
            <a:ext uri="{FF2B5EF4-FFF2-40B4-BE49-F238E27FC236}">
              <a16:creationId xmlns:a16="http://schemas.microsoft.com/office/drawing/2014/main" id="{7192A831-1A5D-443D-ACF4-459F9D85FFF3}"/>
            </a:ext>
          </a:extLst>
        </cdr:cNvPr>
        <cdr:cNvCxnSpPr/>
      </cdr:nvCxnSpPr>
      <cdr:spPr>
        <a:xfrm xmlns:a="http://schemas.openxmlformats.org/drawingml/2006/main">
          <a:off x="5257800" y="0"/>
          <a:ext cx="22274" cy="4351338"/>
        </a:xfrm>
        <a:prstGeom xmlns:a="http://schemas.openxmlformats.org/drawingml/2006/main" prst="line">
          <a:avLst/>
        </a:prstGeom>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99091"/>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99091"/>
          </a:xfrm>
          <a:prstGeom prst="rect">
            <a:avLst/>
          </a:prstGeom>
        </p:spPr>
        <p:txBody>
          <a:bodyPr vert="horz" lIns="91440" tIns="45720" rIns="91440" bIns="45720" rtlCol="0"/>
          <a:lstStyle>
            <a:lvl1pPr algn="r">
              <a:defRPr sz="1200"/>
            </a:lvl1pPr>
          </a:lstStyle>
          <a:p>
            <a:fld id="{1B2421D9-2635-4D40-BF98-333C281E329A}" type="datetimeFigureOut">
              <a:rPr lang="it-IT" smtClean="0"/>
              <a:t>10/05/2019</a:t>
            </a:fld>
            <a:endParaRPr lang="it-IT"/>
          </a:p>
        </p:txBody>
      </p:sp>
      <p:sp>
        <p:nvSpPr>
          <p:cNvPr id="4" name="Segnaposto immagine diapositiva 3"/>
          <p:cNvSpPr>
            <a:spLocks noGrp="1" noRot="1" noChangeAspect="1"/>
          </p:cNvSpPr>
          <p:nvPr>
            <p:ph type="sldImg" idx="2"/>
          </p:nvPr>
        </p:nvSpPr>
        <p:spPr>
          <a:xfrm>
            <a:off x="444500" y="1243013"/>
            <a:ext cx="5969000" cy="3357562"/>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787126"/>
            <a:ext cx="5486400" cy="3916740"/>
          </a:xfrm>
          <a:prstGeom prst="rect">
            <a:avLst/>
          </a:prstGeom>
        </p:spPr>
        <p:txBody>
          <a:bodyPr vert="horz" lIns="91440" tIns="45720" rIns="91440" bIns="45720" rtlCol="0"/>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9448185"/>
            <a:ext cx="2971800" cy="49909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9448185"/>
            <a:ext cx="2971800" cy="499090"/>
          </a:xfrm>
          <a:prstGeom prst="rect">
            <a:avLst/>
          </a:prstGeom>
        </p:spPr>
        <p:txBody>
          <a:bodyPr vert="horz" lIns="91440" tIns="45720" rIns="91440" bIns="45720" rtlCol="0" anchor="b"/>
          <a:lstStyle>
            <a:lvl1pPr algn="r">
              <a:defRPr sz="1200"/>
            </a:lvl1pPr>
          </a:lstStyle>
          <a:p>
            <a:fld id="{1EC75517-AE1F-49E2-A0C0-673BDC867929}" type="slidenum">
              <a:rPr lang="it-IT" smtClean="0"/>
              <a:t>‹N›</a:t>
            </a:fld>
            <a:endParaRPr lang="it-IT"/>
          </a:p>
        </p:txBody>
      </p:sp>
    </p:spTree>
    <p:extLst>
      <p:ext uri="{BB962C8B-B14F-4D97-AF65-F5344CB8AC3E}">
        <p14:creationId xmlns:p14="http://schemas.microsoft.com/office/powerpoint/2010/main" val="6254749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1EC75517-AE1F-49E2-A0C0-673BDC867929}" type="slidenum">
              <a:rPr lang="it-IT" smtClean="0"/>
              <a:t>1</a:t>
            </a:fld>
            <a:endParaRPr lang="it-IT"/>
          </a:p>
        </p:txBody>
      </p:sp>
    </p:spTree>
    <p:extLst>
      <p:ext uri="{BB962C8B-B14F-4D97-AF65-F5344CB8AC3E}">
        <p14:creationId xmlns:p14="http://schemas.microsoft.com/office/powerpoint/2010/main" val="40973040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1EC75517-AE1F-49E2-A0C0-673BDC867929}" type="slidenum">
              <a:rPr lang="it-IT" smtClean="0"/>
              <a:t>43</a:t>
            </a:fld>
            <a:endParaRPr lang="it-IT"/>
          </a:p>
        </p:txBody>
      </p:sp>
    </p:spTree>
    <p:extLst>
      <p:ext uri="{BB962C8B-B14F-4D97-AF65-F5344CB8AC3E}">
        <p14:creationId xmlns:p14="http://schemas.microsoft.com/office/powerpoint/2010/main" val="15946809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titolo">
    <p:spTree>
      <p:nvGrpSpPr>
        <p:cNvPr id="1" name=""/>
        <p:cNvGrpSpPr/>
        <p:nvPr/>
      </p:nvGrpSpPr>
      <p:grpSpPr>
        <a:xfrm>
          <a:off x="0" y="0"/>
          <a:ext cx="0" cy="0"/>
          <a:chOff x="0" y="0"/>
          <a:chExt cx="0" cy="0"/>
        </a:xfrm>
      </p:grpSpPr>
      <p:pic>
        <p:nvPicPr>
          <p:cNvPr id="2" name="Immagine 1"/>
          <p:cNvPicPr>
            <a:picLocks noChangeAspect="1"/>
          </p:cNvPicPr>
          <p:nvPr userDrawn="1"/>
        </p:nvPicPr>
        <p:blipFill>
          <a:blip r:embed="rId2"/>
          <a:stretch>
            <a:fillRect/>
          </a:stretch>
        </p:blipFill>
        <p:spPr>
          <a:xfrm>
            <a:off x="226256" y="3838074"/>
            <a:ext cx="2062717" cy="2779294"/>
          </a:xfrm>
          <a:prstGeom prst="rect">
            <a:avLst/>
          </a:prstGeom>
        </p:spPr>
      </p:pic>
      <p:grpSp>
        <p:nvGrpSpPr>
          <p:cNvPr id="5" name="Gruppo 4"/>
          <p:cNvGrpSpPr>
            <a:grpSpLocks noChangeAspect="1"/>
          </p:cNvGrpSpPr>
          <p:nvPr userDrawn="1"/>
        </p:nvGrpSpPr>
        <p:grpSpPr>
          <a:xfrm>
            <a:off x="9457295" y="5909058"/>
            <a:ext cx="1953428" cy="828000"/>
            <a:chOff x="8572876" y="5894069"/>
            <a:chExt cx="1678029" cy="711267"/>
          </a:xfrm>
        </p:grpSpPr>
        <p:pic>
          <p:nvPicPr>
            <p:cNvPr id="3" name="Immagine 2"/>
            <p:cNvPicPr>
              <a:picLocks noChangeAspect="1"/>
            </p:cNvPicPr>
            <p:nvPr userDrawn="1"/>
          </p:nvPicPr>
          <p:blipFill>
            <a:blip r:embed="rId3"/>
            <a:stretch>
              <a:fillRect/>
            </a:stretch>
          </p:blipFill>
          <p:spPr>
            <a:xfrm>
              <a:off x="8572876" y="5894069"/>
              <a:ext cx="763193" cy="711267"/>
            </a:xfrm>
            <a:prstGeom prst="rect">
              <a:avLst/>
            </a:prstGeom>
          </p:spPr>
        </p:pic>
        <p:pic>
          <p:nvPicPr>
            <p:cNvPr id="4" name="Immagine 3"/>
            <p:cNvPicPr>
              <a:picLocks noChangeAspect="1"/>
            </p:cNvPicPr>
            <p:nvPr userDrawn="1"/>
          </p:nvPicPr>
          <p:blipFill>
            <a:blip r:embed="rId4"/>
            <a:stretch>
              <a:fillRect/>
            </a:stretch>
          </p:blipFill>
          <p:spPr>
            <a:xfrm>
              <a:off x="9487276" y="6099876"/>
              <a:ext cx="763629" cy="299652"/>
            </a:xfrm>
            <a:prstGeom prst="rect">
              <a:avLst/>
            </a:prstGeom>
          </p:spPr>
        </p:pic>
      </p:grpSp>
      <p:pic>
        <p:nvPicPr>
          <p:cNvPr id="6" name="Immagine 5"/>
          <p:cNvPicPr>
            <a:picLocks noChangeAspect="1"/>
          </p:cNvPicPr>
          <p:nvPr userDrawn="1"/>
        </p:nvPicPr>
        <p:blipFill>
          <a:blip r:embed="rId5"/>
          <a:stretch>
            <a:fillRect/>
          </a:stretch>
        </p:blipFill>
        <p:spPr>
          <a:xfrm>
            <a:off x="4453849" y="5532102"/>
            <a:ext cx="3007895" cy="1325898"/>
          </a:xfrm>
          <a:prstGeom prst="rect">
            <a:avLst/>
          </a:prstGeom>
        </p:spPr>
      </p:pic>
    </p:spTree>
    <p:extLst>
      <p:ext uri="{BB962C8B-B14F-4D97-AF65-F5344CB8AC3E}">
        <p14:creationId xmlns:p14="http://schemas.microsoft.com/office/powerpoint/2010/main" val="13489645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FD2FFA53-78E0-446F-83E0-5D7BE9E5FF07}" type="datetimeFigureOut">
              <a:rPr lang="it-IT" smtClean="0"/>
              <a:t>10/05/2019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BA1292A-03A9-4707-88A2-3F81F831B259}" type="slidenum">
              <a:rPr lang="it-IT" smtClean="0"/>
              <a:t>‹N›</a:t>
            </a:fld>
            <a:endParaRPr lang="it-IT"/>
          </a:p>
        </p:txBody>
      </p:sp>
    </p:spTree>
    <p:extLst>
      <p:ext uri="{BB962C8B-B14F-4D97-AF65-F5344CB8AC3E}">
        <p14:creationId xmlns:p14="http://schemas.microsoft.com/office/powerpoint/2010/main" val="42785359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FD2FFA53-78E0-446F-83E0-5D7BE9E5FF07}" type="datetimeFigureOut">
              <a:rPr lang="it-IT" smtClean="0"/>
              <a:t>10/05/2019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BA1292A-03A9-4707-88A2-3F81F831B259}" type="slidenum">
              <a:rPr lang="it-IT" smtClean="0"/>
              <a:t>‹N›</a:t>
            </a:fld>
            <a:endParaRPr lang="it-IT"/>
          </a:p>
        </p:txBody>
      </p:sp>
    </p:spTree>
    <p:extLst>
      <p:ext uri="{BB962C8B-B14F-4D97-AF65-F5344CB8AC3E}">
        <p14:creationId xmlns:p14="http://schemas.microsoft.com/office/powerpoint/2010/main" val="35472289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a:xfrm>
            <a:off x="0" y="1"/>
            <a:ext cx="12192000" cy="805776"/>
          </a:xfrm>
        </p:spPr>
        <p:txBody>
          <a:bodyPr>
            <a:normAutofit/>
          </a:bodyPr>
          <a:lstStyle>
            <a:lvl1pPr>
              <a:defRPr sz="3600" b="1">
                <a:latin typeface="+mj-lt"/>
              </a:defRPr>
            </a:lvl1pPr>
          </a:lstStyle>
          <a:p>
            <a:r>
              <a:rPr lang="it-IT" dirty="0"/>
              <a:t>Fare clic per modificare lo stile del titolo</a:t>
            </a:r>
          </a:p>
        </p:txBody>
      </p:sp>
      <p:sp>
        <p:nvSpPr>
          <p:cNvPr id="3" name="Segnaposto contenuto 2"/>
          <p:cNvSpPr>
            <a:spLocks noGrp="1"/>
          </p:cNvSpPr>
          <p:nvPr>
            <p:ph idx="1"/>
          </p:nvPr>
        </p:nvSpPr>
        <p:spPr>
          <a:xfrm>
            <a:off x="362712" y="1118489"/>
            <a:ext cx="11500104" cy="4939436"/>
          </a:xfrm>
        </p:spPr>
        <p:txBody>
          <a:bodyPr/>
          <a:lstStyle/>
          <a:p>
            <a:pPr lvl="0"/>
            <a:r>
              <a:rPr lang="it-IT" dirty="0"/>
              <a:t>Fare clic per modificare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6" name="Segnaposto numero diapositiva 5"/>
          <p:cNvSpPr>
            <a:spLocks noGrp="1"/>
          </p:cNvSpPr>
          <p:nvPr>
            <p:ph type="sldNum" sz="quarter" idx="12"/>
          </p:nvPr>
        </p:nvSpPr>
        <p:spPr>
          <a:xfrm>
            <a:off x="5853359" y="6266411"/>
            <a:ext cx="477253" cy="365125"/>
          </a:xfrm>
        </p:spPr>
        <p:txBody>
          <a:bodyPr/>
          <a:lstStyle/>
          <a:p>
            <a:fld id="{2BA1292A-03A9-4707-88A2-3F81F831B259}" type="slidenum">
              <a:rPr lang="it-IT" smtClean="0"/>
              <a:t>‹N›</a:t>
            </a:fld>
            <a:endParaRPr lang="it-IT" dirty="0"/>
          </a:p>
        </p:txBody>
      </p:sp>
      <p:cxnSp>
        <p:nvCxnSpPr>
          <p:cNvPr id="15" name="Connettore 1 14"/>
          <p:cNvCxnSpPr/>
          <p:nvPr userDrawn="1"/>
        </p:nvCxnSpPr>
        <p:spPr>
          <a:xfrm>
            <a:off x="-4014" y="772050"/>
            <a:ext cx="12192000" cy="0"/>
          </a:xfrm>
          <a:prstGeom prst="line">
            <a:avLst/>
          </a:prstGeom>
        </p:spPr>
        <p:style>
          <a:lnRef idx="3">
            <a:schemeClr val="accent2"/>
          </a:lnRef>
          <a:fillRef idx="0">
            <a:schemeClr val="accent2"/>
          </a:fillRef>
          <a:effectRef idx="2">
            <a:schemeClr val="accent2"/>
          </a:effectRef>
          <a:fontRef idx="minor">
            <a:schemeClr val="tx1"/>
          </a:fontRef>
        </p:style>
      </p:cxnSp>
      <p:pic>
        <p:nvPicPr>
          <p:cNvPr id="12" name="Immagine 11"/>
          <p:cNvPicPr>
            <a:picLocks noChangeAspect="1"/>
          </p:cNvPicPr>
          <p:nvPr userDrawn="1"/>
        </p:nvPicPr>
        <p:blipFill>
          <a:blip r:embed="rId2"/>
          <a:stretch>
            <a:fillRect/>
          </a:stretch>
        </p:blipFill>
        <p:spPr>
          <a:xfrm>
            <a:off x="362712" y="5360093"/>
            <a:ext cx="1035823" cy="1395663"/>
          </a:xfrm>
          <a:prstGeom prst="rect">
            <a:avLst/>
          </a:prstGeom>
        </p:spPr>
      </p:pic>
      <p:grpSp>
        <p:nvGrpSpPr>
          <p:cNvPr id="13" name="Gruppo 12"/>
          <p:cNvGrpSpPr>
            <a:grpSpLocks noChangeAspect="1"/>
          </p:cNvGrpSpPr>
          <p:nvPr userDrawn="1"/>
        </p:nvGrpSpPr>
        <p:grpSpPr>
          <a:xfrm>
            <a:off x="10420082" y="6205280"/>
            <a:ext cx="1298690" cy="550476"/>
            <a:chOff x="8572876" y="5894069"/>
            <a:chExt cx="1678029" cy="711267"/>
          </a:xfrm>
        </p:grpSpPr>
        <p:pic>
          <p:nvPicPr>
            <p:cNvPr id="17" name="Immagine 16"/>
            <p:cNvPicPr>
              <a:picLocks noChangeAspect="1"/>
            </p:cNvPicPr>
            <p:nvPr userDrawn="1"/>
          </p:nvPicPr>
          <p:blipFill>
            <a:blip r:embed="rId3"/>
            <a:stretch>
              <a:fillRect/>
            </a:stretch>
          </p:blipFill>
          <p:spPr>
            <a:xfrm>
              <a:off x="8572876" y="5894069"/>
              <a:ext cx="763193" cy="711267"/>
            </a:xfrm>
            <a:prstGeom prst="rect">
              <a:avLst/>
            </a:prstGeom>
          </p:spPr>
        </p:pic>
        <p:pic>
          <p:nvPicPr>
            <p:cNvPr id="18" name="Immagine 17"/>
            <p:cNvPicPr>
              <a:picLocks noChangeAspect="1"/>
            </p:cNvPicPr>
            <p:nvPr userDrawn="1"/>
          </p:nvPicPr>
          <p:blipFill>
            <a:blip r:embed="rId4"/>
            <a:stretch>
              <a:fillRect/>
            </a:stretch>
          </p:blipFill>
          <p:spPr>
            <a:xfrm>
              <a:off x="9487276" y="6099876"/>
              <a:ext cx="763629" cy="299652"/>
            </a:xfrm>
            <a:prstGeom prst="rect">
              <a:avLst/>
            </a:prstGeom>
          </p:spPr>
        </p:pic>
      </p:grpSp>
      <p:pic>
        <p:nvPicPr>
          <p:cNvPr id="19" name="Immagine 18"/>
          <p:cNvPicPr>
            <a:picLocks noChangeAspect="1"/>
          </p:cNvPicPr>
          <p:nvPr userDrawn="1"/>
        </p:nvPicPr>
        <p:blipFill rotWithShape="1">
          <a:blip r:embed="rId5"/>
          <a:srcRect t="10574" b="14603"/>
          <a:stretch/>
        </p:blipFill>
        <p:spPr>
          <a:xfrm>
            <a:off x="7673017" y="6106074"/>
            <a:ext cx="2079298" cy="685801"/>
          </a:xfrm>
          <a:prstGeom prst="rect">
            <a:avLst/>
          </a:prstGeom>
        </p:spPr>
      </p:pic>
    </p:spTree>
    <p:extLst>
      <p:ext uri="{BB962C8B-B14F-4D97-AF65-F5344CB8AC3E}">
        <p14:creationId xmlns:p14="http://schemas.microsoft.com/office/powerpoint/2010/main" val="17872948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a:t>
            </a:r>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stili del testo dello schema</a:t>
            </a:r>
          </a:p>
        </p:txBody>
      </p:sp>
      <p:sp>
        <p:nvSpPr>
          <p:cNvPr id="4" name="Segnaposto data 3"/>
          <p:cNvSpPr>
            <a:spLocks noGrp="1"/>
          </p:cNvSpPr>
          <p:nvPr>
            <p:ph type="dt" sz="half" idx="10"/>
          </p:nvPr>
        </p:nvSpPr>
        <p:spPr/>
        <p:txBody>
          <a:bodyPr/>
          <a:lstStyle/>
          <a:p>
            <a:fld id="{FD2FFA53-78E0-446F-83E0-5D7BE9E5FF07}" type="datetimeFigureOut">
              <a:rPr lang="it-IT" smtClean="0"/>
              <a:t>10/05/2019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BA1292A-03A9-4707-88A2-3F81F831B259}" type="slidenum">
              <a:rPr lang="it-IT" smtClean="0"/>
              <a:t>‹N›</a:t>
            </a:fld>
            <a:endParaRPr lang="it-IT"/>
          </a:p>
        </p:txBody>
      </p:sp>
    </p:spTree>
    <p:extLst>
      <p:ext uri="{BB962C8B-B14F-4D97-AF65-F5344CB8AC3E}">
        <p14:creationId xmlns:p14="http://schemas.microsoft.com/office/powerpoint/2010/main" val="34231637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838200" y="1825625"/>
            <a:ext cx="5181600" cy="435133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6172200" y="1825625"/>
            <a:ext cx="5181600" cy="435133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fld id="{FD2FFA53-78E0-446F-83E0-5D7BE9E5FF07}" type="datetimeFigureOut">
              <a:rPr lang="it-IT" smtClean="0"/>
              <a:t>10/05/2019</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2BA1292A-03A9-4707-88A2-3F81F831B259}" type="slidenum">
              <a:rPr lang="it-IT" smtClean="0"/>
              <a:t>‹N›</a:t>
            </a:fld>
            <a:endParaRPr lang="it-IT"/>
          </a:p>
        </p:txBody>
      </p:sp>
    </p:spTree>
    <p:extLst>
      <p:ext uri="{BB962C8B-B14F-4D97-AF65-F5344CB8AC3E}">
        <p14:creationId xmlns:p14="http://schemas.microsoft.com/office/powerpoint/2010/main" val="28951790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a:t>Fare clic per modificare lo stile del titolo</a:t>
            </a:r>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fld id="{FD2FFA53-78E0-446F-83E0-5D7BE9E5FF07}" type="datetimeFigureOut">
              <a:rPr lang="it-IT" smtClean="0"/>
              <a:t>10/05/2019</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2BA1292A-03A9-4707-88A2-3F81F831B259}" type="slidenum">
              <a:rPr lang="it-IT" smtClean="0"/>
              <a:t>‹N›</a:t>
            </a:fld>
            <a:endParaRPr lang="it-IT"/>
          </a:p>
        </p:txBody>
      </p:sp>
    </p:spTree>
    <p:extLst>
      <p:ext uri="{BB962C8B-B14F-4D97-AF65-F5344CB8AC3E}">
        <p14:creationId xmlns:p14="http://schemas.microsoft.com/office/powerpoint/2010/main" val="6361271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2"/>
          <p:cNvSpPr>
            <a:spLocks noGrp="1"/>
          </p:cNvSpPr>
          <p:nvPr>
            <p:ph type="dt" sz="half" idx="10"/>
          </p:nvPr>
        </p:nvSpPr>
        <p:spPr/>
        <p:txBody>
          <a:bodyPr/>
          <a:lstStyle/>
          <a:p>
            <a:fld id="{FD2FFA53-78E0-446F-83E0-5D7BE9E5FF07}" type="datetimeFigureOut">
              <a:rPr lang="it-IT" smtClean="0"/>
              <a:t>10/05/2019</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2BA1292A-03A9-4707-88A2-3F81F831B259}" type="slidenum">
              <a:rPr lang="it-IT" smtClean="0"/>
              <a:t>‹N›</a:t>
            </a:fld>
            <a:endParaRPr lang="it-IT"/>
          </a:p>
        </p:txBody>
      </p:sp>
    </p:spTree>
    <p:extLst>
      <p:ext uri="{BB962C8B-B14F-4D97-AF65-F5344CB8AC3E}">
        <p14:creationId xmlns:p14="http://schemas.microsoft.com/office/powerpoint/2010/main" val="19819710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FD2FFA53-78E0-446F-83E0-5D7BE9E5FF07}" type="datetimeFigureOut">
              <a:rPr lang="it-IT" smtClean="0"/>
              <a:t>10/05/2019</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2BA1292A-03A9-4707-88A2-3F81F831B259}" type="slidenum">
              <a:rPr lang="it-IT" smtClean="0"/>
              <a:t>‹N›</a:t>
            </a:fld>
            <a:endParaRPr lang="it-IT"/>
          </a:p>
        </p:txBody>
      </p:sp>
    </p:spTree>
    <p:extLst>
      <p:ext uri="{BB962C8B-B14F-4D97-AF65-F5344CB8AC3E}">
        <p14:creationId xmlns:p14="http://schemas.microsoft.com/office/powerpoint/2010/main" val="22041004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p>
            <a:fld id="{FD2FFA53-78E0-446F-83E0-5D7BE9E5FF07}" type="datetimeFigureOut">
              <a:rPr lang="it-IT" smtClean="0"/>
              <a:t>10/05/2019</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2BA1292A-03A9-4707-88A2-3F81F831B259}" type="slidenum">
              <a:rPr lang="it-IT" smtClean="0"/>
              <a:t>‹N›</a:t>
            </a:fld>
            <a:endParaRPr lang="it-IT"/>
          </a:p>
        </p:txBody>
      </p:sp>
    </p:spTree>
    <p:extLst>
      <p:ext uri="{BB962C8B-B14F-4D97-AF65-F5344CB8AC3E}">
        <p14:creationId xmlns:p14="http://schemas.microsoft.com/office/powerpoint/2010/main" val="40766627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p>
            <a:fld id="{FD2FFA53-78E0-446F-83E0-5D7BE9E5FF07}" type="datetimeFigureOut">
              <a:rPr lang="it-IT" smtClean="0"/>
              <a:t>10/05/2019</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2BA1292A-03A9-4707-88A2-3F81F831B259}" type="slidenum">
              <a:rPr lang="it-IT" smtClean="0"/>
              <a:t>‹N›</a:t>
            </a:fld>
            <a:endParaRPr lang="it-IT"/>
          </a:p>
        </p:txBody>
      </p:sp>
    </p:spTree>
    <p:extLst>
      <p:ext uri="{BB962C8B-B14F-4D97-AF65-F5344CB8AC3E}">
        <p14:creationId xmlns:p14="http://schemas.microsoft.com/office/powerpoint/2010/main" val="8535648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a:t>
            </a:r>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2FFA53-78E0-446F-83E0-5D7BE9E5FF07}" type="datetimeFigureOut">
              <a:rPr lang="it-IT" smtClean="0"/>
              <a:t>10/05/2019</a:t>
            </a:fld>
            <a:endParaRPr lang="it-IT"/>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BA1292A-03A9-4707-88A2-3F81F831B259}" type="slidenum">
              <a:rPr lang="it-IT" smtClean="0"/>
              <a:t>‹N›</a:t>
            </a:fld>
            <a:endParaRPr lang="it-IT"/>
          </a:p>
        </p:txBody>
      </p:sp>
      <p:sp>
        <p:nvSpPr>
          <p:cNvPr id="7" name="fl"/>
          <p:cNvSpPr txBox="1"/>
          <p:nvPr userDrawn="1"/>
        </p:nvSpPr>
        <p:spPr>
          <a:xfrm>
            <a:off x="0" y="6545580"/>
            <a:ext cx="12192000" cy="215444"/>
          </a:xfrm>
          <a:prstGeom prst="rect">
            <a:avLst/>
          </a:prstGeom>
          <a:noFill/>
        </p:spPr>
        <p:txBody>
          <a:bodyPr vert="horz" rtlCol="0">
            <a:spAutoFit/>
          </a:bodyPr>
          <a:lstStyle/>
          <a:p>
            <a:pPr algn="l"/>
            <a:endParaRPr lang="it-IT" sz="800" b="0" i="0" u="none" baseline="0">
              <a:solidFill>
                <a:srgbClr val="990000"/>
              </a:solidFill>
              <a:latin typeface="arial" panose="020B0604020202020204" pitchFamily="34" charset="0"/>
            </a:endParaRPr>
          </a:p>
        </p:txBody>
      </p:sp>
    </p:spTree>
    <p:extLst>
      <p:ext uri="{BB962C8B-B14F-4D97-AF65-F5344CB8AC3E}">
        <p14:creationId xmlns:p14="http://schemas.microsoft.com/office/powerpoint/2010/main" val="22997367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idx="4294967295"/>
          </p:nvPr>
        </p:nvSpPr>
        <p:spPr>
          <a:xfrm>
            <a:off x="1024128" y="534892"/>
            <a:ext cx="10107168" cy="1681163"/>
          </a:xfrm>
        </p:spPr>
        <p:txBody>
          <a:bodyPr/>
          <a:lstStyle/>
          <a:p>
            <a:pPr algn="ctr"/>
            <a:r>
              <a:rPr lang="it-IT" dirty="0">
                <a:solidFill>
                  <a:srgbClr val="9A0000"/>
                </a:solidFill>
                <a:latin typeface="Georgia" panose="02040502050405020303" pitchFamily="18" charset="0"/>
              </a:rPr>
              <a:t>Opportunities for actuaries in banking</a:t>
            </a:r>
            <a:endParaRPr lang="it-IT" dirty="0"/>
          </a:p>
        </p:txBody>
      </p:sp>
      <p:sp>
        <p:nvSpPr>
          <p:cNvPr id="5" name="Sottotitolo 2"/>
          <p:cNvSpPr txBox="1">
            <a:spLocks/>
          </p:cNvSpPr>
          <p:nvPr/>
        </p:nvSpPr>
        <p:spPr>
          <a:xfrm>
            <a:off x="272289" y="4274331"/>
            <a:ext cx="10877295" cy="47650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it-IT" sz="3200" i="1" dirty="0"/>
              <a:t>May 2019</a:t>
            </a:r>
          </a:p>
        </p:txBody>
      </p:sp>
      <p:sp>
        <p:nvSpPr>
          <p:cNvPr id="6" name="Sottotitolo 2"/>
          <p:cNvSpPr txBox="1">
            <a:spLocks/>
          </p:cNvSpPr>
          <p:nvPr/>
        </p:nvSpPr>
        <p:spPr>
          <a:xfrm>
            <a:off x="254001" y="3612667"/>
            <a:ext cx="10877296" cy="47650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it-IT" sz="3600" dirty="0"/>
              <a:t>Iain Allan</a:t>
            </a:r>
          </a:p>
        </p:txBody>
      </p:sp>
      <p:sp>
        <p:nvSpPr>
          <p:cNvPr id="4" name="hlFirstPage"/>
          <p:cNvSpPr txBox="1"/>
          <p:nvPr/>
        </p:nvSpPr>
        <p:spPr>
          <a:xfrm>
            <a:off x="254000" y="4381500"/>
            <a:ext cx="184731" cy="369332"/>
          </a:xfrm>
          <a:prstGeom prst="rect">
            <a:avLst/>
          </a:prstGeom>
          <a:noFill/>
        </p:spPr>
        <p:txBody>
          <a:bodyPr vert="horz" wrap="none" rtlCol="0">
            <a:spAutoFit/>
          </a:bodyPr>
          <a:lstStyle/>
          <a:p>
            <a:endParaRPr lang="it-IT"/>
          </a:p>
        </p:txBody>
      </p:sp>
    </p:spTree>
    <p:extLst>
      <p:ext uri="{BB962C8B-B14F-4D97-AF65-F5344CB8AC3E}">
        <p14:creationId xmlns:p14="http://schemas.microsoft.com/office/powerpoint/2010/main" val="18564712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0A1A85-CA53-4482-9D43-0EC110760640}"/>
              </a:ext>
            </a:extLst>
          </p:cNvPr>
          <p:cNvSpPr>
            <a:spLocks noGrp="1"/>
          </p:cNvSpPr>
          <p:nvPr>
            <p:ph type="title"/>
          </p:nvPr>
        </p:nvSpPr>
        <p:spPr/>
        <p:txBody>
          <a:bodyPr>
            <a:normAutofit/>
          </a:bodyPr>
          <a:lstStyle/>
          <a:p>
            <a:r>
              <a:rPr lang="en-GB" b="1" dirty="0"/>
              <a:t>Banks – Quantification is fragmented</a:t>
            </a:r>
            <a:endParaRPr lang="en-GB" dirty="0"/>
          </a:p>
        </p:txBody>
      </p:sp>
      <p:sp>
        <p:nvSpPr>
          <p:cNvPr id="3" name="Content Placeholder 2">
            <a:extLst>
              <a:ext uri="{FF2B5EF4-FFF2-40B4-BE49-F238E27FC236}">
                <a16:creationId xmlns:a16="http://schemas.microsoft.com/office/drawing/2014/main" id="{D059FFBA-54B1-409A-97D9-71D0011EA4F3}"/>
              </a:ext>
            </a:extLst>
          </p:cNvPr>
          <p:cNvSpPr>
            <a:spLocks noGrp="1"/>
          </p:cNvSpPr>
          <p:nvPr>
            <p:ph idx="1"/>
          </p:nvPr>
        </p:nvSpPr>
        <p:spPr>
          <a:xfrm>
            <a:off x="393896" y="805777"/>
            <a:ext cx="12016868" cy="5320748"/>
          </a:xfrm>
        </p:spPr>
        <p:txBody>
          <a:bodyPr>
            <a:noAutofit/>
          </a:bodyPr>
          <a:lstStyle/>
          <a:p>
            <a:pPr marL="0" indent="0">
              <a:buNone/>
            </a:pPr>
            <a:endParaRPr lang="en-GB" b="1" dirty="0"/>
          </a:p>
          <a:p>
            <a:pPr marL="0" indent="0">
              <a:buNone/>
            </a:pPr>
            <a:r>
              <a:rPr lang="en-GB" b="1" dirty="0"/>
              <a:t>Pillar 1   </a:t>
            </a:r>
            <a:r>
              <a:rPr lang="en-GB" dirty="0"/>
              <a:t>Minimum capital requirements</a:t>
            </a:r>
          </a:p>
          <a:p>
            <a:pPr marL="0" indent="0">
              <a:buNone/>
            </a:pPr>
            <a:r>
              <a:rPr lang="en-GB" dirty="0"/>
              <a:t>                   (Basel regulations)</a:t>
            </a:r>
          </a:p>
          <a:p>
            <a:pPr marL="0" indent="0">
              <a:buNone/>
            </a:pPr>
            <a:endParaRPr lang="en-GB" dirty="0"/>
          </a:p>
          <a:p>
            <a:pPr marL="0" indent="0">
              <a:buNone/>
            </a:pPr>
            <a:r>
              <a:rPr lang="en-GB" b="1" dirty="0"/>
              <a:t>Pillar 2A </a:t>
            </a:r>
            <a:r>
              <a:rPr lang="en-GB" dirty="0"/>
              <a:t>Additional capital requirements</a:t>
            </a:r>
          </a:p>
          <a:p>
            <a:pPr marL="0" indent="0">
              <a:buNone/>
            </a:pPr>
            <a:r>
              <a:rPr lang="en-GB" dirty="0"/>
              <a:t>                   (proposed by bank, set by PRA)</a:t>
            </a:r>
          </a:p>
          <a:p>
            <a:pPr marL="0" indent="0">
              <a:buNone/>
            </a:pPr>
            <a:endParaRPr lang="en-GB" dirty="0"/>
          </a:p>
          <a:p>
            <a:pPr marL="0" indent="0">
              <a:buNone/>
            </a:pPr>
            <a:r>
              <a:rPr lang="en-GB" b="1" dirty="0"/>
              <a:t>Pillar 2B </a:t>
            </a:r>
            <a:r>
              <a:rPr lang="en-GB" dirty="0"/>
              <a:t>Capital buffers</a:t>
            </a:r>
          </a:p>
          <a:p>
            <a:pPr marL="0" indent="0">
              <a:buNone/>
            </a:pPr>
            <a:r>
              <a:rPr lang="en-GB" dirty="0"/>
              <a:t>                   (Minimum – Basel regulations/CRR)</a:t>
            </a:r>
          </a:p>
          <a:p>
            <a:pPr marL="0" indent="0">
              <a:buNone/>
            </a:pPr>
            <a:r>
              <a:rPr lang="en-GB" dirty="0"/>
              <a:t>                   Additional – proposed by bank, set by PRA)</a:t>
            </a:r>
          </a:p>
          <a:p>
            <a:pPr marL="0" indent="0">
              <a:buNone/>
            </a:pPr>
            <a:endParaRPr lang="en-GB" sz="1200" dirty="0"/>
          </a:p>
        </p:txBody>
      </p:sp>
    </p:spTree>
    <p:extLst>
      <p:ext uri="{BB962C8B-B14F-4D97-AF65-F5344CB8AC3E}">
        <p14:creationId xmlns:p14="http://schemas.microsoft.com/office/powerpoint/2010/main" val="21233080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0A1A85-CA53-4482-9D43-0EC110760640}"/>
              </a:ext>
            </a:extLst>
          </p:cNvPr>
          <p:cNvSpPr>
            <a:spLocks noGrp="1"/>
          </p:cNvSpPr>
          <p:nvPr>
            <p:ph type="title"/>
          </p:nvPr>
        </p:nvSpPr>
        <p:spPr>
          <a:xfrm>
            <a:off x="8206" y="-182207"/>
            <a:ext cx="11353800" cy="1325563"/>
          </a:xfrm>
        </p:spPr>
        <p:txBody>
          <a:bodyPr>
            <a:noAutofit/>
          </a:bodyPr>
          <a:lstStyle/>
          <a:p>
            <a:r>
              <a:rPr lang="en-GB" b="1" dirty="0"/>
              <a:t>Pillar 1 – Minimum capital requirements</a:t>
            </a:r>
            <a:endParaRPr lang="en-GB" dirty="0"/>
          </a:p>
        </p:txBody>
      </p:sp>
      <p:sp>
        <p:nvSpPr>
          <p:cNvPr id="3" name="Content Placeholder 2">
            <a:extLst>
              <a:ext uri="{FF2B5EF4-FFF2-40B4-BE49-F238E27FC236}">
                <a16:creationId xmlns:a16="http://schemas.microsoft.com/office/drawing/2014/main" id="{D059FFBA-54B1-409A-97D9-71D0011EA4F3}"/>
              </a:ext>
            </a:extLst>
          </p:cNvPr>
          <p:cNvSpPr>
            <a:spLocks noGrp="1"/>
          </p:cNvSpPr>
          <p:nvPr>
            <p:ph idx="1"/>
          </p:nvPr>
        </p:nvSpPr>
        <p:spPr>
          <a:xfrm>
            <a:off x="416169" y="755374"/>
            <a:ext cx="10945837" cy="5088835"/>
          </a:xfrm>
        </p:spPr>
        <p:txBody>
          <a:bodyPr>
            <a:normAutofit/>
          </a:bodyPr>
          <a:lstStyle/>
          <a:p>
            <a:pPr marL="0" indent="0">
              <a:buNone/>
            </a:pPr>
            <a:endParaRPr lang="en-GB" dirty="0"/>
          </a:p>
          <a:p>
            <a:r>
              <a:rPr lang="en-GB" dirty="0"/>
              <a:t>Basel regulations/CRR* prescribe methodologies for quantifying credit, market and operational risk</a:t>
            </a:r>
          </a:p>
          <a:p>
            <a:endParaRPr lang="en-GB" sz="3600" dirty="0"/>
          </a:p>
          <a:p>
            <a:endParaRPr lang="en-GB" sz="3600" dirty="0"/>
          </a:p>
          <a:p>
            <a:endParaRPr lang="en-GB" sz="3600" dirty="0"/>
          </a:p>
          <a:p>
            <a:pPr marL="0" indent="0">
              <a:buNone/>
            </a:pPr>
            <a:r>
              <a:rPr lang="en-GB" dirty="0"/>
              <a:t>*CRR: Capital Requirements Regulations</a:t>
            </a:r>
          </a:p>
          <a:p>
            <a:endParaRPr lang="en-GB" sz="3200" dirty="0"/>
          </a:p>
        </p:txBody>
      </p:sp>
    </p:spTree>
    <p:extLst>
      <p:ext uri="{BB962C8B-B14F-4D97-AF65-F5344CB8AC3E}">
        <p14:creationId xmlns:p14="http://schemas.microsoft.com/office/powerpoint/2010/main" val="35726261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0A1A85-CA53-4482-9D43-0EC110760640}"/>
              </a:ext>
            </a:extLst>
          </p:cNvPr>
          <p:cNvSpPr>
            <a:spLocks noGrp="1"/>
          </p:cNvSpPr>
          <p:nvPr>
            <p:ph type="title"/>
          </p:nvPr>
        </p:nvSpPr>
        <p:spPr>
          <a:xfrm>
            <a:off x="36342" y="-182206"/>
            <a:ext cx="11459817" cy="1325563"/>
          </a:xfrm>
        </p:spPr>
        <p:txBody>
          <a:bodyPr>
            <a:noAutofit/>
          </a:bodyPr>
          <a:lstStyle/>
          <a:p>
            <a:r>
              <a:rPr lang="en-GB" dirty="0"/>
              <a:t>Pillar 1 – Minimum capital requirements</a:t>
            </a:r>
            <a:endParaRPr lang="en-GB" dirty="0">
              <a:latin typeface="+mn-lt"/>
            </a:endParaRPr>
          </a:p>
        </p:txBody>
      </p:sp>
      <p:sp>
        <p:nvSpPr>
          <p:cNvPr id="3" name="Content Placeholder 2">
            <a:extLst>
              <a:ext uri="{FF2B5EF4-FFF2-40B4-BE49-F238E27FC236}">
                <a16:creationId xmlns:a16="http://schemas.microsoft.com/office/drawing/2014/main" id="{D059FFBA-54B1-409A-97D9-71D0011EA4F3}"/>
              </a:ext>
            </a:extLst>
          </p:cNvPr>
          <p:cNvSpPr>
            <a:spLocks noGrp="1"/>
          </p:cNvSpPr>
          <p:nvPr>
            <p:ph idx="1"/>
          </p:nvPr>
        </p:nvSpPr>
        <p:spPr>
          <a:xfrm>
            <a:off x="337625" y="769441"/>
            <a:ext cx="10650415" cy="5088835"/>
          </a:xfrm>
        </p:spPr>
        <p:txBody>
          <a:bodyPr>
            <a:normAutofit/>
          </a:bodyPr>
          <a:lstStyle/>
          <a:p>
            <a:pPr marL="0" indent="0">
              <a:buNone/>
            </a:pPr>
            <a:endParaRPr lang="en-GB" dirty="0"/>
          </a:p>
          <a:p>
            <a:r>
              <a:rPr lang="en-GB" dirty="0"/>
              <a:t>Basel regulations/CRR prescribe methodologies for quantifying credit, market and operational risk</a:t>
            </a:r>
          </a:p>
          <a:p>
            <a:r>
              <a:rPr lang="en-GB" dirty="0"/>
              <a:t>Banks can use either standardised approach (SA) or internal risk-based (IRB) approach (internal models)</a:t>
            </a:r>
          </a:p>
          <a:p>
            <a:endParaRPr lang="en-GB" sz="3200" dirty="0"/>
          </a:p>
        </p:txBody>
      </p:sp>
    </p:spTree>
    <p:extLst>
      <p:ext uri="{BB962C8B-B14F-4D97-AF65-F5344CB8AC3E}">
        <p14:creationId xmlns:p14="http://schemas.microsoft.com/office/powerpoint/2010/main" val="3772279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059FFBA-54B1-409A-97D9-71D0011EA4F3}"/>
              </a:ext>
            </a:extLst>
          </p:cNvPr>
          <p:cNvSpPr>
            <a:spLocks noGrp="1"/>
          </p:cNvSpPr>
          <p:nvPr>
            <p:ph idx="1"/>
          </p:nvPr>
        </p:nvSpPr>
        <p:spPr>
          <a:xfrm>
            <a:off x="422030" y="805777"/>
            <a:ext cx="10622280" cy="5088835"/>
          </a:xfrm>
        </p:spPr>
        <p:txBody>
          <a:bodyPr>
            <a:normAutofit/>
          </a:bodyPr>
          <a:lstStyle/>
          <a:p>
            <a:pPr marL="0" indent="0">
              <a:buNone/>
            </a:pPr>
            <a:endParaRPr lang="en-GB" dirty="0"/>
          </a:p>
          <a:p>
            <a:r>
              <a:rPr lang="en-GB" dirty="0"/>
              <a:t>Basel regulations/CRR prescribe methodologies for quantifying credit, market and operational risk</a:t>
            </a:r>
          </a:p>
          <a:p>
            <a:r>
              <a:rPr lang="en-GB" dirty="0"/>
              <a:t>Banks can use either standardised approach (SA) or internal risk-based (IRB) approach (internal models)</a:t>
            </a:r>
          </a:p>
          <a:p>
            <a:r>
              <a:rPr lang="en-GB" dirty="0"/>
              <a:t>Banks must quantify RWAs for credit risk and equivalent RWAs for market and operational risk</a:t>
            </a:r>
          </a:p>
          <a:p>
            <a:pPr marL="0" indent="0">
              <a:buNone/>
            </a:pPr>
            <a:endParaRPr lang="en-GB" sz="3200" dirty="0"/>
          </a:p>
        </p:txBody>
      </p:sp>
      <p:sp>
        <p:nvSpPr>
          <p:cNvPr id="5" name="Title 4">
            <a:extLst>
              <a:ext uri="{FF2B5EF4-FFF2-40B4-BE49-F238E27FC236}">
                <a16:creationId xmlns:a16="http://schemas.microsoft.com/office/drawing/2014/main" id="{E7CFC8E2-03CC-486A-8C9D-55BE83351CD4}"/>
              </a:ext>
            </a:extLst>
          </p:cNvPr>
          <p:cNvSpPr>
            <a:spLocks noGrp="1"/>
          </p:cNvSpPr>
          <p:nvPr>
            <p:ph type="title"/>
          </p:nvPr>
        </p:nvSpPr>
        <p:spPr/>
        <p:txBody>
          <a:bodyPr/>
          <a:lstStyle/>
          <a:p>
            <a:r>
              <a:rPr lang="en-GB" dirty="0"/>
              <a:t>Pillar 1 – Minimum capital requirements</a:t>
            </a:r>
          </a:p>
        </p:txBody>
      </p:sp>
    </p:spTree>
    <p:extLst>
      <p:ext uri="{BB962C8B-B14F-4D97-AF65-F5344CB8AC3E}">
        <p14:creationId xmlns:p14="http://schemas.microsoft.com/office/powerpoint/2010/main" val="30852698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65BF4B49-AA8B-444F-87DA-06370888D7D0}"/>
              </a:ext>
            </a:extLst>
          </p:cNvPr>
          <p:cNvGraphicFramePr>
            <a:graphicFrameLocks noGrp="1"/>
          </p:cNvGraphicFramePr>
          <p:nvPr>
            <p:ph idx="1"/>
            <p:extLst>
              <p:ext uri="{D42A27DB-BD31-4B8C-83A1-F6EECF244321}">
                <p14:modId xmlns:p14="http://schemas.microsoft.com/office/powerpoint/2010/main" val="685865462"/>
              </p:ext>
            </p:extLst>
          </p:nvPr>
        </p:nvGraphicFramePr>
        <p:xfrm>
          <a:off x="984738" y="805777"/>
          <a:ext cx="10527120" cy="5699760"/>
        </p:xfrm>
        <a:graphic>
          <a:graphicData uri="http://schemas.openxmlformats.org/drawingml/2006/table">
            <a:tbl>
              <a:tblPr firstRow="1" bandRow="1">
                <a:tableStyleId>{5C22544A-7EE6-4342-B048-85BDC9FD1C3A}</a:tableStyleId>
              </a:tblPr>
              <a:tblGrid>
                <a:gridCol w="3509040">
                  <a:extLst>
                    <a:ext uri="{9D8B030D-6E8A-4147-A177-3AD203B41FA5}">
                      <a16:colId xmlns:a16="http://schemas.microsoft.com/office/drawing/2014/main" val="1811828495"/>
                    </a:ext>
                  </a:extLst>
                </a:gridCol>
                <a:gridCol w="3509040">
                  <a:extLst>
                    <a:ext uri="{9D8B030D-6E8A-4147-A177-3AD203B41FA5}">
                      <a16:colId xmlns:a16="http://schemas.microsoft.com/office/drawing/2014/main" val="696496028"/>
                    </a:ext>
                  </a:extLst>
                </a:gridCol>
                <a:gridCol w="3509040">
                  <a:extLst>
                    <a:ext uri="{9D8B030D-6E8A-4147-A177-3AD203B41FA5}">
                      <a16:colId xmlns:a16="http://schemas.microsoft.com/office/drawing/2014/main" val="545959004"/>
                    </a:ext>
                  </a:extLst>
                </a:gridCol>
              </a:tblGrid>
              <a:tr h="370840">
                <a:tc>
                  <a:txBody>
                    <a:bodyPr/>
                    <a:lstStyle/>
                    <a:p>
                      <a:r>
                        <a:rPr lang="en-GB" sz="2800" dirty="0">
                          <a:solidFill>
                            <a:schemeClr val="tx1"/>
                          </a:solidFill>
                        </a:rPr>
                        <a:t>Risk weight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GB" sz="2800" dirty="0">
                          <a:solidFill>
                            <a:schemeClr val="tx1"/>
                          </a:solidFill>
                        </a:rPr>
                        <a:t>SA</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GB" sz="2800" dirty="0">
                          <a:solidFill>
                            <a:schemeClr val="tx1"/>
                          </a:solidFill>
                        </a:rPr>
                        <a:t>IRB (average)</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50292930"/>
                  </a:ext>
                </a:extLst>
              </a:tr>
              <a:tr h="370840">
                <a:tc>
                  <a:txBody>
                    <a:bodyPr/>
                    <a:lstStyle/>
                    <a:p>
                      <a:r>
                        <a:rPr lang="en-GB" sz="2800" dirty="0"/>
                        <a:t>Mortgages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GB" sz="28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GB" sz="28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902961008"/>
                  </a:ext>
                </a:extLst>
              </a:tr>
              <a:tr h="370840">
                <a:tc>
                  <a:txBody>
                    <a:bodyPr/>
                    <a:lstStyle/>
                    <a:p>
                      <a:pPr marL="285750" indent="-285750">
                        <a:buFont typeface="Arial" panose="020B0604020202020204" pitchFamily="34" charset="0"/>
                        <a:buChar char="•"/>
                      </a:pPr>
                      <a:r>
                        <a:rPr lang="en-GB" sz="2800" dirty="0"/>
                        <a:t>LTV under 50%</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GB" sz="2800" dirty="0"/>
                        <a:t>35.0%</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GB" sz="2800" dirty="0"/>
                        <a:t>4.5%</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96089582"/>
                  </a:ext>
                </a:extLst>
              </a:tr>
              <a:tr h="370840">
                <a:tc>
                  <a:txBody>
                    <a:bodyPr/>
                    <a:lstStyle/>
                    <a:p>
                      <a:pPr marL="285750" indent="-285750">
                        <a:buFont typeface="Arial" panose="020B0604020202020204" pitchFamily="34" charset="0"/>
                        <a:buChar char="•"/>
                      </a:pPr>
                      <a:r>
                        <a:rPr lang="en-GB" sz="2800" dirty="0"/>
                        <a:t>LTV 70% - 80%</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800" dirty="0"/>
                        <a:t>35.0%</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800" dirty="0"/>
                        <a:t>13.9%</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232651167"/>
                  </a:ext>
                </a:extLst>
              </a:tr>
              <a:tr h="370840">
                <a:tc>
                  <a:txBody>
                    <a:bodyPr/>
                    <a:lstStyle/>
                    <a:p>
                      <a:r>
                        <a:rPr lang="en-GB" sz="2800" dirty="0"/>
                        <a:t>Credit cards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GB" sz="28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GB" sz="28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945205048"/>
                  </a:ext>
                </a:extLst>
              </a:tr>
              <a:tr h="370840">
                <a:tc>
                  <a:txBody>
                    <a:bodyPr/>
                    <a:lstStyle/>
                    <a:p>
                      <a:pPr marL="285750" indent="-285750">
                        <a:buFont typeface="Arial" panose="020B0604020202020204" pitchFamily="34" charset="0"/>
                        <a:buChar char="•"/>
                      </a:pPr>
                      <a:r>
                        <a:rPr lang="en-GB" sz="2800" dirty="0"/>
                        <a:t>UK</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GB" sz="2800" dirty="0"/>
                        <a:t>75.0%</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GB" sz="2800" dirty="0"/>
                        <a:t>79.6%</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451616795"/>
                  </a:ext>
                </a:extLst>
              </a:tr>
              <a:tr h="370840">
                <a:tc>
                  <a:txBody>
                    <a:bodyPr/>
                    <a:lstStyle/>
                    <a:p>
                      <a:pPr marL="285750" indent="-285750">
                        <a:buFont typeface="Arial" panose="020B0604020202020204" pitchFamily="34" charset="0"/>
                        <a:buChar char="•"/>
                      </a:pPr>
                      <a:r>
                        <a:rPr lang="en-GB" sz="2800" dirty="0"/>
                        <a:t>International</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GB" sz="2800" dirty="0"/>
                        <a:t>75.0%</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GB" sz="2800" dirty="0"/>
                        <a:t>112.6%</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33046015"/>
                  </a:ext>
                </a:extLst>
              </a:tr>
              <a:tr h="370840">
                <a:tc>
                  <a:txBody>
                    <a:bodyPr/>
                    <a:lstStyle/>
                    <a:p>
                      <a:r>
                        <a:rPr lang="en-GB" sz="2800" dirty="0"/>
                        <a:t>Corporates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GB" sz="28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GB" sz="28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625364631"/>
                  </a:ext>
                </a:extLst>
              </a:tr>
              <a:tr h="370840">
                <a:tc>
                  <a:txBody>
                    <a:bodyPr/>
                    <a:lstStyle/>
                    <a:p>
                      <a:pPr marL="285750" indent="-285750">
                        <a:buFont typeface="Arial" panose="020B0604020202020204" pitchFamily="34" charset="0"/>
                        <a:buChar char="•"/>
                      </a:pPr>
                      <a:r>
                        <a:rPr lang="en-GB" sz="2800" dirty="0"/>
                        <a:t>Large corporates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GB" sz="28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GB" sz="2800" dirty="0"/>
                        <a:t>46.3%</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551094033"/>
                  </a:ext>
                </a:extLst>
              </a:tr>
              <a:tr h="370840">
                <a:tc>
                  <a:txBody>
                    <a:bodyPr/>
                    <a:lstStyle/>
                    <a:p>
                      <a:pPr marL="285750" indent="-285750">
                        <a:buFont typeface="Arial" panose="020B0604020202020204" pitchFamily="34" charset="0"/>
                        <a:buChar char="•"/>
                      </a:pPr>
                      <a:r>
                        <a:rPr lang="en-GB" sz="2800" dirty="0"/>
                        <a:t>Mid corporates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GB" sz="28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GB" sz="2800" dirty="0"/>
                        <a:t>71.6%</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59451141"/>
                  </a:ext>
                </a:extLst>
              </a:tr>
              <a:tr h="370840">
                <a:tc>
                  <a:txBody>
                    <a:bodyPr/>
                    <a:lstStyle/>
                    <a:p>
                      <a:pPr marL="285750" indent="-285750">
                        <a:buFont typeface="Arial" panose="020B0604020202020204" pitchFamily="34" charset="0"/>
                        <a:buChar char="•"/>
                      </a:pPr>
                      <a:r>
                        <a:rPr lang="en-GB" sz="2800" dirty="0"/>
                        <a:t>SME</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GB" sz="28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GB" sz="2800" dirty="0"/>
                        <a:t>59.8%</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97339703"/>
                  </a:ext>
                </a:extLst>
              </a:tr>
            </a:tbl>
          </a:graphicData>
        </a:graphic>
      </p:graphicFrame>
      <p:sp>
        <p:nvSpPr>
          <p:cNvPr id="5" name="Title 4">
            <a:extLst>
              <a:ext uri="{FF2B5EF4-FFF2-40B4-BE49-F238E27FC236}">
                <a16:creationId xmlns:a16="http://schemas.microsoft.com/office/drawing/2014/main" id="{452557A9-4650-403F-A2BC-2381E951CCB1}"/>
              </a:ext>
            </a:extLst>
          </p:cNvPr>
          <p:cNvSpPr>
            <a:spLocks noGrp="1"/>
          </p:cNvSpPr>
          <p:nvPr>
            <p:ph type="title"/>
          </p:nvPr>
        </p:nvSpPr>
        <p:spPr/>
        <p:txBody>
          <a:bodyPr/>
          <a:lstStyle/>
          <a:p>
            <a:r>
              <a:rPr lang="en-GB" dirty="0"/>
              <a:t>Pillar 1 – Minimum capital requirements</a:t>
            </a:r>
          </a:p>
        </p:txBody>
      </p:sp>
    </p:spTree>
    <p:extLst>
      <p:ext uri="{BB962C8B-B14F-4D97-AF65-F5344CB8AC3E}">
        <p14:creationId xmlns:p14="http://schemas.microsoft.com/office/powerpoint/2010/main" val="15438279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059FFBA-54B1-409A-97D9-71D0011EA4F3}"/>
              </a:ext>
            </a:extLst>
          </p:cNvPr>
          <p:cNvSpPr>
            <a:spLocks noGrp="1"/>
          </p:cNvSpPr>
          <p:nvPr>
            <p:ph idx="1"/>
          </p:nvPr>
        </p:nvSpPr>
        <p:spPr>
          <a:xfrm>
            <a:off x="365760" y="805777"/>
            <a:ext cx="11030243" cy="5088835"/>
          </a:xfrm>
        </p:spPr>
        <p:txBody>
          <a:bodyPr>
            <a:normAutofit/>
          </a:bodyPr>
          <a:lstStyle/>
          <a:p>
            <a:endParaRPr lang="en-GB" dirty="0"/>
          </a:p>
          <a:p>
            <a:r>
              <a:rPr lang="en-GB" dirty="0"/>
              <a:t>Basel regulations/CRR prescribe methodologies for quantifying credit, market and operational risk</a:t>
            </a:r>
          </a:p>
          <a:p>
            <a:r>
              <a:rPr lang="en-GB" dirty="0"/>
              <a:t>Banks can use either standardised approach (SA) or internal risk-based (IRB) approach (internal models)</a:t>
            </a:r>
          </a:p>
          <a:p>
            <a:r>
              <a:rPr lang="en-GB" dirty="0"/>
              <a:t>Banks must quantify RWAs for credit risk and equivalent RWAs for market and operational risk</a:t>
            </a:r>
          </a:p>
          <a:p>
            <a:r>
              <a:rPr lang="en-GB" dirty="0"/>
              <a:t>Minimum capital requirements are defined as percentages of total RWAs</a:t>
            </a:r>
          </a:p>
        </p:txBody>
      </p:sp>
      <p:sp>
        <p:nvSpPr>
          <p:cNvPr id="5" name="Title 4">
            <a:extLst>
              <a:ext uri="{FF2B5EF4-FFF2-40B4-BE49-F238E27FC236}">
                <a16:creationId xmlns:a16="http://schemas.microsoft.com/office/drawing/2014/main" id="{5246A0CB-A7AB-4131-B994-DF9446FC091E}"/>
              </a:ext>
            </a:extLst>
          </p:cNvPr>
          <p:cNvSpPr>
            <a:spLocks noGrp="1"/>
          </p:cNvSpPr>
          <p:nvPr>
            <p:ph type="title"/>
          </p:nvPr>
        </p:nvSpPr>
        <p:spPr/>
        <p:txBody>
          <a:bodyPr/>
          <a:lstStyle/>
          <a:p>
            <a:r>
              <a:rPr lang="en-GB" dirty="0"/>
              <a:t>Pillar 1 – Minimum capital requirements</a:t>
            </a:r>
          </a:p>
        </p:txBody>
      </p:sp>
    </p:spTree>
    <p:extLst>
      <p:ext uri="{BB962C8B-B14F-4D97-AF65-F5344CB8AC3E}">
        <p14:creationId xmlns:p14="http://schemas.microsoft.com/office/powerpoint/2010/main" val="433109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F7CF4E7F-C3B7-45B0-B255-7A5FC5BFFFE0}"/>
              </a:ext>
            </a:extLst>
          </p:cNvPr>
          <p:cNvGraphicFramePr>
            <a:graphicFrameLocks noGrp="1"/>
          </p:cNvGraphicFramePr>
          <p:nvPr>
            <p:ph idx="1"/>
            <p:extLst>
              <p:ext uri="{D42A27DB-BD31-4B8C-83A1-F6EECF244321}">
                <p14:modId xmlns:p14="http://schemas.microsoft.com/office/powerpoint/2010/main" val="4089329286"/>
              </p:ext>
            </p:extLst>
          </p:nvPr>
        </p:nvGraphicFramePr>
        <p:xfrm>
          <a:off x="1448971" y="1487170"/>
          <a:ext cx="9862625" cy="4297680"/>
        </p:xfrm>
        <a:graphic>
          <a:graphicData uri="http://schemas.openxmlformats.org/drawingml/2006/table">
            <a:tbl>
              <a:tblPr firstRow="1" bandRow="1">
                <a:tableStyleId>{5C22544A-7EE6-4342-B048-85BDC9FD1C3A}</a:tableStyleId>
              </a:tblPr>
              <a:tblGrid>
                <a:gridCol w="5552776">
                  <a:extLst>
                    <a:ext uri="{9D8B030D-6E8A-4147-A177-3AD203B41FA5}">
                      <a16:colId xmlns:a16="http://schemas.microsoft.com/office/drawing/2014/main" val="491690664"/>
                    </a:ext>
                  </a:extLst>
                </a:gridCol>
                <a:gridCol w="4309849">
                  <a:extLst>
                    <a:ext uri="{9D8B030D-6E8A-4147-A177-3AD203B41FA5}">
                      <a16:colId xmlns:a16="http://schemas.microsoft.com/office/drawing/2014/main" val="2653295889"/>
                    </a:ext>
                  </a:extLst>
                </a:gridCol>
              </a:tblGrid>
              <a:tr h="370840">
                <a:tc>
                  <a:txBody>
                    <a:bodyPr/>
                    <a:lstStyle/>
                    <a:p>
                      <a:r>
                        <a:rPr lang="en-GB" sz="2800" b="1" dirty="0">
                          <a:solidFill>
                            <a:schemeClr val="tx1"/>
                          </a:solidFill>
                        </a:rPr>
                        <a:t>Capital</a:t>
                      </a:r>
                    </a:p>
                    <a:p>
                      <a:endParaRPr lang="en-GB" sz="2800" b="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GB" sz="2800" b="1" dirty="0">
                          <a:solidFill>
                            <a:schemeClr val="tx1"/>
                          </a:solidFill>
                        </a:rPr>
                        <a:t>% total RWAs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33627743"/>
                  </a:ext>
                </a:extLst>
              </a:tr>
              <a:tr h="370840">
                <a:tc>
                  <a:txBody>
                    <a:bodyPr/>
                    <a:lstStyle/>
                    <a:p>
                      <a:r>
                        <a:rPr lang="en-GB" sz="2800" b="0" dirty="0">
                          <a:solidFill>
                            <a:schemeClr val="tx1"/>
                          </a:solidFill>
                        </a:rPr>
                        <a:t>Total</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GB" sz="2800" b="0" dirty="0">
                          <a:solidFill>
                            <a:schemeClr val="tx1"/>
                          </a:solidFill>
                        </a:rPr>
                        <a:t>8%</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446568861"/>
                  </a:ext>
                </a:extLst>
              </a:tr>
              <a:tr h="370840">
                <a:tc>
                  <a:txBody>
                    <a:bodyPr/>
                    <a:lstStyle/>
                    <a:p>
                      <a:r>
                        <a:rPr lang="en-GB" sz="2800" b="0" dirty="0">
                          <a:solidFill>
                            <a:schemeClr val="tx1"/>
                          </a:solidFill>
                        </a:rPr>
                        <a:t>Common Equity Tier 1 (CET1)</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GB" sz="2800" b="0" dirty="0">
                          <a:solidFill>
                            <a:schemeClr val="tx1"/>
                          </a:solidFill>
                        </a:rPr>
                        <a:t>At least 4.5%</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85905699"/>
                  </a:ext>
                </a:extLst>
              </a:tr>
              <a:tr h="370840">
                <a:tc>
                  <a:txBody>
                    <a:bodyPr/>
                    <a:lstStyle/>
                    <a:p>
                      <a:r>
                        <a:rPr lang="en-GB" sz="2800" b="0" dirty="0">
                          <a:solidFill>
                            <a:schemeClr val="tx1"/>
                          </a:solidFill>
                        </a:rPr>
                        <a:t>Additional Tier 1 (AT1)</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GB" sz="2800" b="0" dirty="0">
                          <a:solidFill>
                            <a:schemeClr val="tx1"/>
                          </a:solidFill>
                        </a:rPr>
                        <a:t>Up to 1.5%</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977867187"/>
                  </a:ext>
                </a:extLst>
              </a:tr>
              <a:tr h="370840">
                <a:tc>
                  <a:txBody>
                    <a:bodyPr/>
                    <a:lstStyle/>
                    <a:p>
                      <a:r>
                        <a:rPr lang="en-GB" sz="2800" b="0" dirty="0">
                          <a:solidFill>
                            <a:schemeClr val="tx1"/>
                          </a:solidFill>
                        </a:rPr>
                        <a:t>Tier 2 (T2)</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GB" sz="2800" b="0" dirty="0">
                          <a:solidFill>
                            <a:schemeClr val="tx1"/>
                          </a:solidFill>
                        </a:rPr>
                        <a:t>Up to 2%</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446610791"/>
                  </a:ext>
                </a:extLst>
              </a:tr>
              <a:tr h="370840">
                <a:tc>
                  <a:txBody>
                    <a:bodyPr/>
                    <a:lstStyle/>
                    <a:p>
                      <a:endParaRPr lang="en-GB" sz="3600" b="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GB" sz="3600" b="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097076331"/>
                  </a:ext>
                </a:extLst>
              </a:tr>
              <a:tr h="370840">
                <a:tc>
                  <a:txBody>
                    <a:bodyPr/>
                    <a:lstStyle/>
                    <a:p>
                      <a:endParaRPr lang="en-GB" sz="3600" b="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GB" sz="3600" b="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845867742"/>
                  </a:ext>
                </a:extLst>
              </a:tr>
            </a:tbl>
          </a:graphicData>
        </a:graphic>
      </p:graphicFrame>
      <p:sp>
        <p:nvSpPr>
          <p:cNvPr id="5" name="Title 4">
            <a:extLst>
              <a:ext uri="{FF2B5EF4-FFF2-40B4-BE49-F238E27FC236}">
                <a16:creationId xmlns:a16="http://schemas.microsoft.com/office/drawing/2014/main" id="{7AFE225B-A510-45AE-BBD7-C0C9FB706591}"/>
              </a:ext>
            </a:extLst>
          </p:cNvPr>
          <p:cNvSpPr>
            <a:spLocks noGrp="1"/>
          </p:cNvSpPr>
          <p:nvPr>
            <p:ph type="title"/>
          </p:nvPr>
        </p:nvSpPr>
        <p:spPr/>
        <p:txBody>
          <a:bodyPr/>
          <a:lstStyle/>
          <a:p>
            <a:r>
              <a:rPr lang="en-GB" dirty="0"/>
              <a:t>Pillar 1 – Minimum capital requirements</a:t>
            </a:r>
          </a:p>
        </p:txBody>
      </p:sp>
    </p:spTree>
    <p:extLst>
      <p:ext uri="{BB962C8B-B14F-4D97-AF65-F5344CB8AC3E}">
        <p14:creationId xmlns:p14="http://schemas.microsoft.com/office/powerpoint/2010/main" val="10813729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F7CF4E7F-C3B7-45B0-B255-7A5FC5BFFFE0}"/>
              </a:ext>
            </a:extLst>
          </p:cNvPr>
          <p:cNvGraphicFramePr>
            <a:graphicFrameLocks noGrp="1"/>
          </p:cNvGraphicFramePr>
          <p:nvPr>
            <p:ph idx="1"/>
            <p:extLst>
              <p:ext uri="{D42A27DB-BD31-4B8C-83A1-F6EECF244321}">
                <p14:modId xmlns:p14="http://schemas.microsoft.com/office/powerpoint/2010/main" val="3576474297"/>
              </p:ext>
            </p:extLst>
          </p:nvPr>
        </p:nvGraphicFramePr>
        <p:xfrm>
          <a:off x="323557" y="805777"/>
          <a:ext cx="10303921" cy="3017520"/>
        </p:xfrm>
        <a:graphic>
          <a:graphicData uri="http://schemas.openxmlformats.org/drawingml/2006/table">
            <a:tbl>
              <a:tblPr firstRow="1" bandRow="1">
                <a:tableStyleId>{5C22544A-7EE6-4342-B048-85BDC9FD1C3A}</a:tableStyleId>
              </a:tblPr>
              <a:tblGrid>
                <a:gridCol w="10303921">
                  <a:extLst>
                    <a:ext uri="{9D8B030D-6E8A-4147-A177-3AD203B41FA5}">
                      <a16:colId xmlns:a16="http://schemas.microsoft.com/office/drawing/2014/main" val="491690664"/>
                    </a:ext>
                  </a:extLst>
                </a:gridCol>
              </a:tblGrid>
              <a:tr h="370840">
                <a:tc>
                  <a:txBody>
                    <a:bodyPr/>
                    <a:lstStyle/>
                    <a:p>
                      <a:endParaRPr lang="en-GB" sz="2800" b="1" dirty="0">
                        <a:solidFill>
                          <a:schemeClr val="tx1"/>
                        </a:solidFill>
                      </a:endParaRPr>
                    </a:p>
                    <a:p>
                      <a:r>
                        <a:rPr lang="en-GB" sz="2800" b="1" dirty="0">
                          <a:solidFill>
                            <a:schemeClr val="tx1"/>
                          </a:solidFill>
                        </a:rPr>
                        <a:t>Areas not captured under Pillar 1</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33627743"/>
                  </a:ext>
                </a:extLst>
              </a:tr>
              <a:tr h="370840">
                <a:tc>
                  <a:txBody>
                    <a:bodyPr/>
                    <a:lstStyle/>
                    <a:p>
                      <a:pPr marL="457200" indent="-457200">
                        <a:buFont typeface="Arial" panose="020B0604020202020204" pitchFamily="34" charset="0"/>
                        <a:buChar char="•"/>
                      </a:pPr>
                      <a:r>
                        <a:rPr lang="en-GB" sz="2800" b="0" dirty="0">
                          <a:solidFill>
                            <a:schemeClr val="tx1"/>
                          </a:solidFill>
                        </a:rPr>
                        <a:t>Credit concentration risk</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446568861"/>
                  </a:ext>
                </a:extLst>
              </a:tr>
              <a:tr h="370840">
                <a:tc>
                  <a:txBody>
                    <a:bodyPr/>
                    <a:lstStyle/>
                    <a:p>
                      <a:pPr marL="457200" indent="-457200">
                        <a:buFont typeface="Arial" panose="020B0604020202020204" pitchFamily="34" charset="0"/>
                        <a:buChar char="•"/>
                      </a:pPr>
                      <a:r>
                        <a:rPr lang="en-GB" sz="2800" b="0" dirty="0">
                          <a:solidFill>
                            <a:schemeClr val="tx1"/>
                          </a:solidFill>
                        </a:rPr>
                        <a:t>Counterparty credit risk</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85905699"/>
                  </a:ext>
                </a:extLst>
              </a:tr>
              <a:tr h="370840">
                <a:tc>
                  <a:txBody>
                    <a:bodyPr/>
                    <a:lstStyle/>
                    <a:p>
                      <a:pPr marL="457200" indent="-457200">
                        <a:buFont typeface="Arial" panose="020B0604020202020204" pitchFamily="34" charset="0"/>
                        <a:buChar char="•"/>
                      </a:pPr>
                      <a:r>
                        <a:rPr lang="en-GB" sz="2800" b="0" dirty="0">
                          <a:solidFill>
                            <a:schemeClr val="tx1"/>
                          </a:solidFill>
                        </a:rPr>
                        <a:t>Interest rate risk in the banking book (IRRBB)</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977867187"/>
                  </a:ext>
                </a:extLst>
              </a:tr>
              <a:tr h="370840">
                <a:tc>
                  <a:txBody>
                    <a:bodyPr/>
                    <a:lstStyle/>
                    <a:p>
                      <a:pPr marL="457200" indent="-457200">
                        <a:buFont typeface="Arial" panose="020B0604020202020204" pitchFamily="34" charset="0"/>
                        <a:buChar char="•"/>
                      </a:pPr>
                      <a:r>
                        <a:rPr lang="en-GB" sz="2800" b="0" dirty="0">
                          <a:solidFill>
                            <a:schemeClr val="tx1"/>
                          </a:solidFill>
                        </a:rPr>
                        <a:t>Pension obligation risk</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446610791"/>
                  </a:ext>
                </a:extLst>
              </a:tr>
            </a:tbl>
          </a:graphicData>
        </a:graphic>
      </p:graphicFrame>
      <p:sp>
        <p:nvSpPr>
          <p:cNvPr id="3" name="TextBox 2">
            <a:extLst>
              <a:ext uri="{FF2B5EF4-FFF2-40B4-BE49-F238E27FC236}">
                <a16:creationId xmlns:a16="http://schemas.microsoft.com/office/drawing/2014/main" id="{3B93969F-C54B-473B-AB25-9E1169542341}"/>
              </a:ext>
            </a:extLst>
          </p:cNvPr>
          <p:cNvSpPr txBox="1"/>
          <p:nvPr/>
        </p:nvSpPr>
        <p:spPr>
          <a:xfrm>
            <a:off x="422031" y="4439964"/>
            <a:ext cx="11769969" cy="523220"/>
          </a:xfrm>
          <a:prstGeom prst="rect">
            <a:avLst/>
          </a:prstGeom>
          <a:noFill/>
        </p:spPr>
        <p:txBody>
          <a:bodyPr wrap="square" rtlCol="0">
            <a:spAutoFit/>
          </a:bodyPr>
          <a:lstStyle/>
          <a:p>
            <a:r>
              <a:rPr lang="en-GB" sz="2800" dirty="0"/>
              <a:t>In the UK, the PRA has given guidance on methodologies that may be used</a:t>
            </a:r>
          </a:p>
        </p:txBody>
      </p:sp>
      <p:sp>
        <p:nvSpPr>
          <p:cNvPr id="6" name="Title 5">
            <a:extLst>
              <a:ext uri="{FF2B5EF4-FFF2-40B4-BE49-F238E27FC236}">
                <a16:creationId xmlns:a16="http://schemas.microsoft.com/office/drawing/2014/main" id="{6534FF69-8533-4A20-B721-7D1BAE17137D}"/>
              </a:ext>
            </a:extLst>
          </p:cNvPr>
          <p:cNvSpPr>
            <a:spLocks noGrp="1"/>
          </p:cNvSpPr>
          <p:nvPr>
            <p:ph type="title"/>
          </p:nvPr>
        </p:nvSpPr>
        <p:spPr/>
        <p:txBody>
          <a:bodyPr/>
          <a:lstStyle/>
          <a:p>
            <a:r>
              <a:rPr lang="en-GB" dirty="0"/>
              <a:t>Pillar 2A – Additional capital requirements</a:t>
            </a:r>
          </a:p>
        </p:txBody>
      </p:sp>
    </p:spTree>
    <p:extLst>
      <p:ext uri="{BB962C8B-B14F-4D97-AF65-F5344CB8AC3E}">
        <p14:creationId xmlns:p14="http://schemas.microsoft.com/office/powerpoint/2010/main" val="3952273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F7CF4E7F-C3B7-45B0-B255-7A5FC5BFFFE0}"/>
              </a:ext>
            </a:extLst>
          </p:cNvPr>
          <p:cNvGraphicFramePr>
            <a:graphicFrameLocks noGrp="1"/>
          </p:cNvGraphicFramePr>
          <p:nvPr>
            <p:ph idx="1"/>
            <p:extLst>
              <p:ext uri="{D42A27DB-BD31-4B8C-83A1-F6EECF244321}">
                <p14:modId xmlns:p14="http://schemas.microsoft.com/office/powerpoint/2010/main" val="2053694184"/>
              </p:ext>
            </p:extLst>
          </p:nvPr>
        </p:nvGraphicFramePr>
        <p:xfrm>
          <a:off x="393895" y="805777"/>
          <a:ext cx="10923563" cy="3838440"/>
        </p:xfrm>
        <a:graphic>
          <a:graphicData uri="http://schemas.openxmlformats.org/drawingml/2006/table">
            <a:tbl>
              <a:tblPr firstRow="1" bandRow="1">
                <a:tableStyleId>{5C22544A-7EE6-4342-B048-85BDC9FD1C3A}</a:tableStyleId>
              </a:tblPr>
              <a:tblGrid>
                <a:gridCol w="10923563">
                  <a:extLst>
                    <a:ext uri="{9D8B030D-6E8A-4147-A177-3AD203B41FA5}">
                      <a16:colId xmlns:a16="http://schemas.microsoft.com/office/drawing/2014/main" val="2653295889"/>
                    </a:ext>
                  </a:extLst>
                </a:gridCol>
              </a:tblGrid>
              <a:tr h="1126503">
                <a:tc>
                  <a:txBody>
                    <a:bodyPr/>
                    <a:lstStyle/>
                    <a:p>
                      <a:endParaRPr lang="en-GB" sz="2800" b="1" dirty="0">
                        <a:solidFill>
                          <a:schemeClr val="tx1"/>
                        </a:solidFill>
                      </a:endParaRPr>
                    </a:p>
                    <a:p>
                      <a:r>
                        <a:rPr lang="en-GB" sz="2800" b="1" dirty="0">
                          <a:solidFill>
                            <a:schemeClr val="tx1"/>
                          </a:solidFill>
                        </a:rPr>
                        <a:t>Areas that may not be adequately captured under Pillar 1, if using standardised approach</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33627743"/>
                  </a:ext>
                </a:extLst>
              </a:tr>
              <a:tr h="608920">
                <a:tc>
                  <a:txBody>
                    <a:bodyPr/>
                    <a:lstStyle/>
                    <a:p>
                      <a:pPr marL="457200" indent="-457200">
                        <a:buFont typeface="Arial" panose="020B0604020202020204" pitchFamily="34" charset="0"/>
                        <a:buChar char="•"/>
                      </a:pPr>
                      <a:r>
                        <a:rPr lang="en-GB" sz="2800" b="0" dirty="0">
                          <a:solidFill>
                            <a:schemeClr val="tx1"/>
                          </a:solidFill>
                        </a:rPr>
                        <a:t>Credit risk</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446568861"/>
                  </a:ext>
                </a:extLst>
              </a:tr>
              <a:tr h="608920">
                <a:tc>
                  <a:txBody>
                    <a:bodyPr/>
                    <a:lstStyle/>
                    <a:p>
                      <a:pPr marL="457200" indent="-457200">
                        <a:buFont typeface="Arial" panose="020B0604020202020204" pitchFamily="34" charset="0"/>
                        <a:buChar char="•"/>
                      </a:pPr>
                      <a:r>
                        <a:rPr lang="en-GB" sz="2800" b="0" dirty="0">
                          <a:solidFill>
                            <a:schemeClr val="tx1"/>
                          </a:solidFill>
                        </a:rPr>
                        <a:t>Market risk</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85905699"/>
                  </a:ext>
                </a:extLst>
              </a:tr>
              <a:tr h="608920">
                <a:tc>
                  <a:txBody>
                    <a:bodyPr/>
                    <a:lstStyle/>
                    <a:p>
                      <a:pPr marL="457200" indent="-457200">
                        <a:buFont typeface="Arial" panose="020B0604020202020204" pitchFamily="34" charset="0"/>
                        <a:buChar char="•"/>
                      </a:pPr>
                      <a:r>
                        <a:rPr lang="en-GB" sz="2800" b="0" dirty="0">
                          <a:solidFill>
                            <a:schemeClr val="tx1"/>
                          </a:solidFill>
                        </a:rPr>
                        <a:t>Operational risk</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977867187"/>
                  </a:ext>
                </a:extLst>
              </a:tr>
              <a:tr h="608920">
                <a:tc>
                  <a:txBody>
                    <a:bodyPr/>
                    <a:lstStyle/>
                    <a:p>
                      <a:pPr marL="0" indent="0">
                        <a:buFont typeface="Arial" panose="020B0604020202020204" pitchFamily="34" charset="0"/>
                        <a:buNone/>
                      </a:pPr>
                      <a:endParaRPr lang="en-GB" sz="3600" b="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446610791"/>
                  </a:ext>
                </a:extLst>
              </a:tr>
            </a:tbl>
          </a:graphicData>
        </a:graphic>
      </p:graphicFrame>
      <p:sp>
        <p:nvSpPr>
          <p:cNvPr id="3" name="TextBox 2">
            <a:extLst>
              <a:ext uri="{FF2B5EF4-FFF2-40B4-BE49-F238E27FC236}">
                <a16:creationId xmlns:a16="http://schemas.microsoft.com/office/drawing/2014/main" id="{3B93969F-C54B-473B-AB25-9E1169542341}"/>
              </a:ext>
            </a:extLst>
          </p:cNvPr>
          <p:cNvSpPr txBox="1"/>
          <p:nvPr/>
        </p:nvSpPr>
        <p:spPr>
          <a:xfrm>
            <a:off x="393336" y="4700550"/>
            <a:ext cx="12192000" cy="523220"/>
          </a:xfrm>
          <a:prstGeom prst="rect">
            <a:avLst/>
          </a:prstGeom>
          <a:noFill/>
        </p:spPr>
        <p:txBody>
          <a:bodyPr wrap="square" rtlCol="0">
            <a:spAutoFit/>
          </a:bodyPr>
          <a:lstStyle/>
          <a:p>
            <a:r>
              <a:rPr lang="en-GB" sz="2800" dirty="0"/>
              <a:t>In the UK, the PRA has given guidance on methodologies that may be used</a:t>
            </a:r>
          </a:p>
        </p:txBody>
      </p:sp>
      <p:sp>
        <p:nvSpPr>
          <p:cNvPr id="6" name="Title 5">
            <a:extLst>
              <a:ext uri="{FF2B5EF4-FFF2-40B4-BE49-F238E27FC236}">
                <a16:creationId xmlns:a16="http://schemas.microsoft.com/office/drawing/2014/main" id="{FDCC2EED-A3A0-4F6C-B6DD-7B6CC47B2614}"/>
              </a:ext>
            </a:extLst>
          </p:cNvPr>
          <p:cNvSpPr>
            <a:spLocks noGrp="1"/>
          </p:cNvSpPr>
          <p:nvPr>
            <p:ph type="title"/>
          </p:nvPr>
        </p:nvSpPr>
        <p:spPr/>
        <p:txBody>
          <a:bodyPr/>
          <a:lstStyle/>
          <a:p>
            <a:r>
              <a:rPr lang="en-GB" dirty="0"/>
              <a:t>Pillar 2A – Additional capital requirements</a:t>
            </a:r>
          </a:p>
        </p:txBody>
      </p:sp>
    </p:spTree>
    <p:extLst>
      <p:ext uri="{BB962C8B-B14F-4D97-AF65-F5344CB8AC3E}">
        <p14:creationId xmlns:p14="http://schemas.microsoft.com/office/powerpoint/2010/main" val="2336503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a:extLst>
              <a:ext uri="{FF2B5EF4-FFF2-40B4-BE49-F238E27FC236}">
                <a16:creationId xmlns:a16="http://schemas.microsoft.com/office/drawing/2014/main" id="{091AE636-7210-4AC9-85EA-B9B207E9E2A0}"/>
              </a:ext>
            </a:extLst>
          </p:cNvPr>
          <p:cNvGraphicFramePr>
            <a:graphicFrameLocks noGrp="1"/>
          </p:cNvGraphicFramePr>
          <p:nvPr>
            <p:ph idx="1"/>
            <p:extLst>
              <p:ext uri="{D42A27DB-BD31-4B8C-83A1-F6EECF244321}">
                <p14:modId xmlns:p14="http://schemas.microsoft.com/office/powerpoint/2010/main" val="3333955788"/>
              </p:ext>
            </p:extLst>
          </p:nvPr>
        </p:nvGraphicFramePr>
        <p:xfrm>
          <a:off x="351692" y="805777"/>
          <a:ext cx="11147320" cy="4556475"/>
        </p:xfrm>
        <a:graphic>
          <a:graphicData uri="http://schemas.openxmlformats.org/drawingml/2006/table">
            <a:tbl>
              <a:tblPr firstRow="1" bandRow="1">
                <a:tableStyleId>{5C22544A-7EE6-4342-B048-85BDC9FD1C3A}</a:tableStyleId>
              </a:tblPr>
              <a:tblGrid>
                <a:gridCol w="5838762">
                  <a:extLst>
                    <a:ext uri="{9D8B030D-6E8A-4147-A177-3AD203B41FA5}">
                      <a16:colId xmlns:a16="http://schemas.microsoft.com/office/drawing/2014/main" val="505696042"/>
                    </a:ext>
                  </a:extLst>
                </a:gridCol>
                <a:gridCol w="3173240">
                  <a:extLst>
                    <a:ext uri="{9D8B030D-6E8A-4147-A177-3AD203B41FA5}">
                      <a16:colId xmlns:a16="http://schemas.microsoft.com/office/drawing/2014/main" val="2787381461"/>
                    </a:ext>
                  </a:extLst>
                </a:gridCol>
                <a:gridCol w="2135318">
                  <a:extLst>
                    <a:ext uri="{9D8B030D-6E8A-4147-A177-3AD203B41FA5}">
                      <a16:colId xmlns:a16="http://schemas.microsoft.com/office/drawing/2014/main" val="1186657237"/>
                    </a:ext>
                  </a:extLst>
                </a:gridCol>
              </a:tblGrid>
              <a:tr h="533343">
                <a:tc>
                  <a:txBody>
                    <a:bodyPr/>
                    <a:lstStyle/>
                    <a:p>
                      <a:endParaRPr lang="en-GB" sz="2800" b="1" dirty="0">
                        <a:solidFill>
                          <a:schemeClr val="tx1"/>
                        </a:solidFill>
                      </a:endParaRPr>
                    </a:p>
                    <a:p>
                      <a:r>
                        <a:rPr lang="en-GB" sz="2800" b="1" dirty="0">
                          <a:solidFill>
                            <a:schemeClr val="tx1"/>
                          </a:solidFill>
                        </a:rPr>
                        <a:t>Buffer</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endParaRPr lang="en-GB" sz="2800" b="1" dirty="0">
                        <a:solidFill>
                          <a:schemeClr val="tx1"/>
                        </a:solidFill>
                      </a:endParaRPr>
                    </a:p>
                    <a:p>
                      <a:pPr algn="l"/>
                      <a:r>
                        <a:rPr lang="en-GB" sz="2800" b="1" dirty="0">
                          <a:solidFill>
                            <a:schemeClr val="tx1"/>
                          </a:solidFill>
                        </a:rPr>
                        <a:t>% total RWAs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endParaRPr lang="en-GB" sz="2800" b="1" dirty="0">
                        <a:solidFill>
                          <a:schemeClr val="tx1"/>
                        </a:solidFill>
                      </a:endParaRPr>
                    </a:p>
                    <a:p>
                      <a:pPr algn="l"/>
                      <a:r>
                        <a:rPr lang="en-GB" sz="2800" b="1" dirty="0">
                          <a:solidFill>
                            <a:schemeClr val="tx1"/>
                          </a:solidFill>
                        </a:rPr>
                        <a:t>Set by</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833294726"/>
                  </a:ext>
                </a:extLst>
              </a:tr>
              <a:tr h="533343">
                <a:tc>
                  <a:txBody>
                    <a:bodyPr/>
                    <a:lstStyle/>
                    <a:p>
                      <a:endParaRPr lang="en-GB" sz="2800" b="1" dirty="0">
                        <a:solidFill>
                          <a:schemeClr val="tx1"/>
                        </a:solidFill>
                      </a:endParaRPr>
                    </a:p>
                    <a:p>
                      <a:r>
                        <a:rPr lang="en-GB" sz="2800" b="1" dirty="0">
                          <a:solidFill>
                            <a:schemeClr val="tx1"/>
                          </a:solidFill>
                        </a:rPr>
                        <a:t>Buffers set for all banks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GB" sz="280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GB" sz="280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330766497"/>
                  </a:ext>
                </a:extLst>
              </a:tr>
              <a:tr h="533343">
                <a:tc>
                  <a:txBody>
                    <a:bodyPr/>
                    <a:lstStyle/>
                    <a:p>
                      <a:r>
                        <a:rPr lang="en-GB" sz="2800" dirty="0">
                          <a:solidFill>
                            <a:schemeClr val="tx1"/>
                          </a:solidFill>
                        </a:rPr>
                        <a:t>Capital conservation buffer</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GB" sz="2800" dirty="0">
                          <a:solidFill>
                            <a:schemeClr val="tx1"/>
                          </a:solidFill>
                        </a:rPr>
                        <a:t>2.5%</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GB" sz="2800" dirty="0">
                          <a:solidFill>
                            <a:schemeClr val="tx1"/>
                          </a:solidFill>
                        </a:rPr>
                        <a:t>Basel</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030025058"/>
                  </a:ext>
                </a:extLst>
              </a:tr>
              <a:tr h="533343">
                <a:tc>
                  <a:txBody>
                    <a:bodyPr/>
                    <a:lstStyle/>
                    <a:p>
                      <a:r>
                        <a:rPr lang="en-GB" sz="2800" dirty="0">
                          <a:solidFill>
                            <a:schemeClr val="tx1"/>
                          </a:solidFill>
                        </a:rPr>
                        <a:t>Countercyclical capital buffer</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GB" sz="2800" dirty="0">
                          <a:solidFill>
                            <a:schemeClr val="tx1"/>
                          </a:solidFill>
                        </a:rPr>
                        <a:t>Up to 2.5%</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GB" sz="2800" dirty="0">
                          <a:solidFill>
                            <a:schemeClr val="tx1"/>
                          </a:solidFill>
                        </a:rPr>
                        <a:t>BoE</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459598707"/>
                  </a:ext>
                </a:extLst>
              </a:tr>
              <a:tr h="533343">
                <a:tc>
                  <a:txBody>
                    <a:bodyPr/>
                    <a:lstStyle/>
                    <a:p>
                      <a:r>
                        <a:rPr lang="en-GB" sz="2800" b="1" dirty="0">
                          <a:solidFill>
                            <a:schemeClr val="tx1"/>
                          </a:solidFill>
                        </a:rPr>
                        <a:t>Buffers set for individual banks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GB" sz="280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GB" sz="280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959063650"/>
                  </a:ext>
                </a:extLst>
              </a:tr>
              <a:tr h="533343">
                <a:tc>
                  <a:txBody>
                    <a:bodyPr/>
                    <a:lstStyle/>
                    <a:p>
                      <a:r>
                        <a:rPr lang="en-GB" sz="2800" dirty="0">
                          <a:solidFill>
                            <a:schemeClr val="tx1"/>
                          </a:solidFill>
                        </a:rPr>
                        <a:t>Systemic risk buffer</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GB" sz="2800" dirty="0">
                          <a:solidFill>
                            <a:schemeClr val="tx1"/>
                          </a:solidFill>
                        </a:rPr>
                        <a:t>Up to 3%</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GB" sz="2800" dirty="0">
                          <a:solidFill>
                            <a:schemeClr val="tx1"/>
                          </a:solidFill>
                        </a:rPr>
                        <a:t>BoE</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377342449"/>
                  </a:ext>
                </a:extLst>
              </a:tr>
              <a:tr h="533343">
                <a:tc>
                  <a:txBody>
                    <a:bodyPr/>
                    <a:lstStyle/>
                    <a:p>
                      <a:r>
                        <a:rPr lang="en-GB" sz="2800" dirty="0">
                          <a:solidFill>
                            <a:schemeClr val="tx1"/>
                          </a:solidFill>
                        </a:rPr>
                        <a:t>PRA buffer</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GB" sz="2800" dirty="0">
                          <a:solidFill>
                            <a:schemeClr val="tx1"/>
                          </a:solidFill>
                        </a:rPr>
                        <a:t>n/a</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GB" sz="2800" dirty="0">
                          <a:solidFill>
                            <a:schemeClr val="tx1"/>
                          </a:solidFill>
                        </a:rPr>
                        <a:t>PRA</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134269410"/>
                  </a:ext>
                </a:extLst>
              </a:tr>
            </a:tbl>
          </a:graphicData>
        </a:graphic>
      </p:graphicFrame>
      <p:sp>
        <p:nvSpPr>
          <p:cNvPr id="4" name="Title 3">
            <a:extLst>
              <a:ext uri="{FF2B5EF4-FFF2-40B4-BE49-F238E27FC236}">
                <a16:creationId xmlns:a16="http://schemas.microsoft.com/office/drawing/2014/main" id="{C61457DE-0AA1-4501-971E-D8A9D9B9C4E3}"/>
              </a:ext>
            </a:extLst>
          </p:cNvPr>
          <p:cNvSpPr>
            <a:spLocks noGrp="1"/>
          </p:cNvSpPr>
          <p:nvPr>
            <p:ph type="title"/>
          </p:nvPr>
        </p:nvSpPr>
        <p:spPr/>
        <p:txBody>
          <a:bodyPr/>
          <a:lstStyle/>
          <a:p>
            <a:r>
              <a:rPr lang="en-GB" dirty="0"/>
              <a:t>Pillar 2B – Capital buffers</a:t>
            </a:r>
          </a:p>
        </p:txBody>
      </p:sp>
    </p:spTree>
    <p:extLst>
      <p:ext uri="{BB962C8B-B14F-4D97-AF65-F5344CB8AC3E}">
        <p14:creationId xmlns:p14="http://schemas.microsoft.com/office/powerpoint/2010/main" val="5990303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FADD80-41EA-4C93-8BAB-13636B2CCB12}"/>
              </a:ext>
            </a:extLst>
          </p:cNvPr>
          <p:cNvSpPr>
            <a:spLocks noGrp="1"/>
          </p:cNvSpPr>
          <p:nvPr>
            <p:ph type="title"/>
          </p:nvPr>
        </p:nvSpPr>
        <p:spPr/>
        <p:txBody>
          <a:bodyPr>
            <a:normAutofit/>
          </a:bodyPr>
          <a:lstStyle/>
          <a:p>
            <a:r>
              <a:rPr lang="en-GB" dirty="0"/>
              <a:t>Opportunities for actuaries in banking</a:t>
            </a:r>
          </a:p>
        </p:txBody>
      </p:sp>
      <p:sp>
        <p:nvSpPr>
          <p:cNvPr id="3" name="Content Placeholder 2">
            <a:extLst>
              <a:ext uri="{FF2B5EF4-FFF2-40B4-BE49-F238E27FC236}">
                <a16:creationId xmlns:a16="http://schemas.microsoft.com/office/drawing/2014/main" id="{EA8F1027-BAC8-4DD2-B616-2C47DBE23DEF}"/>
              </a:ext>
            </a:extLst>
          </p:cNvPr>
          <p:cNvSpPr>
            <a:spLocks noGrp="1"/>
          </p:cNvSpPr>
          <p:nvPr>
            <p:ph idx="1"/>
          </p:nvPr>
        </p:nvSpPr>
        <p:spPr>
          <a:xfrm>
            <a:off x="365760" y="805777"/>
            <a:ext cx="11826240" cy="4939436"/>
          </a:xfrm>
        </p:spPr>
        <p:txBody>
          <a:bodyPr/>
          <a:lstStyle/>
          <a:p>
            <a:pPr marL="0" indent="0">
              <a:buNone/>
            </a:pPr>
            <a:endParaRPr lang="en-GB" b="1" dirty="0"/>
          </a:p>
          <a:p>
            <a:pPr marL="0" indent="0">
              <a:buNone/>
            </a:pPr>
            <a:r>
              <a:rPr lang="en-GB" b="1" dirty="0"/>
              <a:t>Banking Seminar, Washington, 14 May 2019</a:t>
            </a:r>
          </a:p>
          <a:p>
            <a:pPr marL="0" indent="0">
              <a:buNone/>
            </a:pPr>
            <a:endParaRPr lang="en-GB" b="1" dirty="0"/>
          </a:p>
          <a:p>
            <a:pPr marL="0" indent="0">
              <a:buNone/>
            </a:pPr>
            <a:endParaRPr lang="en-GB" b="1" dirty="0"/>
          </a:p>
        </p:txBody>
      </p:sp>
      <p:pic>
        <p:nvPicPr>
          <p:cNvPr id="4" name="Picture 3">
            <a:extLst>
              <a:ext uri="{FF2B5EF4-FFF2-40B4-BE49-F238E27FC236}">
                <a16:creationId xmlns:a16="http://schemas.microsoft.com/office/drawing/2014/main" id="{4E1E3B9D-B6A8-481B-8D04-0C3C7885FE31}"/>
              </a:ext>
            </a:extLst>
          </p:cNvPr>
          <p:cNvPicPr/>
          <p:nvPr/>
        </p:nvPicPr>
        <p:blipFill rotWithShape="1">
          <a:blip r:embed="rId2"/>
          <a:srcRect l="41048" t="23941" r="29869" b="34384"/>
          <a:stretch/>
        </p:blipFill>
        <p:spPr bwMode="auto">
          <a:xfrm>
            <a:off x="2955031" y="1960304"/>
            <a:ext cx="4691270" cy="3922643"/>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2776659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50740716-83DE-4266-8A59-B4ECF88CD7E1}"/>
              </a:ext>
            </a:extLst>
          </p:cNvPr>
          <p:cNvSpPr>
            <a:spLocks noGrp="1"/>
          </p:cNvSpPr>
          <p:nvPr>
            <p:ph idx="1"/>
          </p:nvPr>
        </p:nvSpPr>
        <p:spPr>
          <a:xfrm>
            <a:off x="354506" y="805777"/>
            <a:ext cx="11482988" cy="4939436"/>
          </a:xfrm>
        </p:spPr>
        <p:txBody>
          <a:bodyPr>
            <a:normAutofit/>
          </a:bodyPr>
          <a:lstStyle/>
          <a:p>
            <a:pPr marL="0" indent="0">
              <a:buNone/>
            </a:pPr>
            <a:endParaRPr lang="en-GB" dirty="0"/>
          </a:p>
          <a:p>
            <a:pPr marL="0" indent="0">
              <a:buNone/>
            </a:pPr>
            <a:r>
              <a:rPr lang="en-GB" dirty="0"/>
              <a:t>PRA buffer ensures that bank does not breach its minimum capital requirements, even under severe stress scenarios:</a:t>
            </a:r>
          </a:p>
          <a:p>
            <a:pPr lvl="1"/>
            <a:r>
              <a:rPr lang="en-GB" sz="2800" dirty="0"/>
              <a:t>System-wide stress scenarios</a:t>
            </a:r>
          </a:p>
          <a:p>
            <a:pPr lvl="1"/>
            <a:r>
              <a:rPr lang="en-GB" sz="2800" dirty="0"/>
              <a:t>Bank-specific stress scenarios</a:t>
            </a:r>
          </a:p>
          <a:p>
            <a:pPr lvl="1"/>
            <a:r>
              <a:rPr lang="en-GB" sz="2800" dirty="0"/>
              <a:t>Combined stress scenarios</a:t>
            </a:r>
          </a:p>
          <a:p>
            <a:endParaRPr lang="en-GB" dirty="0"/>
          </a:p>
          <a:p>
            <a:pPr marL="0" indent="0">
              <a:buNone/>
            </a:pPr>
            <a:r>
              <a:rPr lang="en-GB" dirty="0"/>
              <a:t>Bank must also carry out reverse stress test</a:t>
            </a:r>
          </a:p>
        </p:txBody>
      </p:sp>
      <p:sp>
        <p:nvSpPr>
          <p:cNvPr id="5" name="Title 4">
            <a:extLst>
              <a:ext uri="{FF2B5EF4-FFF2-40B4-BE49-F238E27FC236}">
                <a16:creationId xmlns:a16="http://schemas.microsoft.com/office/drawing/2014/main" id="{53A17E51-6D4F-4F0E-9B27-A11473580614}"/>
              </a:ext>
            </a:extLst>
          </p:cNvPr>
          <p:cNvSpPr>
            <a:spLocks noGrp="1"/>
          </p:cNvSpPr>
          <p:nvPr>
            <p:ph type="title"/>
          </p:nvPr>
        </p:nvSpPr>
        <p:spPr/>
        <p:txBody>
          <a:bodyPr/>
          <a:lstStyle/>
          <a:p>
            <a:r>
              <a:rPr lang="en-GB" dirty="0"/>
              <a:t>Pillar 2B – Capital buffers</a:t>
            </a:r>
          </a:p>
        </p:txBody>
      </p:sp>
    </p:spTree>
    <p:extLst>
      <p:ext uri="{BB962C8B-B14F-4D97-AF65-F5344CB8AC3E}">
        <p14:creationId xmlns:p14="http://schemas.microsoft.com/office/powerpoint/2010/main" val="36166235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567C05-AADB-40D2-85E6-0C5DF8ABEFE1}"/>
              </a:ext>
            </a:extLst>
          </p:cNvPr>
          <p:cNvSpPr>
            <a:spLocks noGrp="1"/>
          </p:cNvSpPr>
          <p:nvPr>
            <p:ph type="title"/>
          </p:nvPr>
        </p:nvSpPr>
        <p:spPr/>
        <p:txBody>
          <a:bodyPr>
            <a:normAutofit fontScale="90000"/>
          </a:bodyPr>
          <a:lstStyle/>
          <a:p>
            <a:r>
              <a:rPr lang="en-GB" sz="5400" dirty="0"/>
              <a:t>Pillar 2B – Capital buffers</a:t>
            </a:r>
            <a:endParaRPr lang="en-GB" sz="5000" dirty="0"/>
          </a:p>
        </p:txBody>
      </p:sp>
      <p:graphicFrame>
        <p:nvGraphicFramePr>
          <p:cNvPr id="6" name="Content Placeholder 5">
            <a:extLst>
              <a:ext uri="{FF2B5EF4-FFF2-40B4-BE49-F238E27FC236}">
                <a16:creationId xmlns:a16="http://schemas.microsoft.com/office/drawing/2014/main" id="{DD2D4D05-0175-4F5C-8DC6-1535F58A4F1A}"/>
              </a:ext>
            </a:extLst>
          </p:cNvPr>
          <p:cNvGraphicFramePr>
            <a:graphicFrameLocks noGrp="1"/>
          </p:cNvGraphicFramePr>
          <p:nvPr>
            <p:ph idx="1"/>
            <p:extLst>
              <p:ext uri="{D42A27DB-BD31-4B8C-83A1-F6EECF244321}">
                <p14:modId xmlns:p14="http://schemas.microsoft.com/office/powerpoint/2010/main" val="1780485627"/>
              </p:ext>
            </p:extLst>
          </p:nvPr>
        </p:nvGraphicFramePr>
        <p:xfrm>
          <a:off x="1228579" y="1253331"/>
          <a:ext cx="10515600" cy="4351338"/>
        </p:xfrm>
        <a:graphic>
          <a:graphicData uri="http://schemas.openxmlformats.org/drawingml/2006/chart">
            <c:chart xmlns:c="http://schemas.openxmlformats.org/drawingml/2006/chart" xmlns:r="http://schemas.openxmlformats.org/officeDocument/2006/relationships" r:id="rId2"/>
          </a:graphicData>
        </a:graphic>
      </p:graphicFrame>
      <p:sp>
        <p:nvSpPr>
          <p:cNvPr id="8" name="TextBox 7">
            <a:extLst>
              <a:ext uri="{FF2B5EF4-FFF2-40B4-BE49-F238E27FC236}">
                <a16:creationId xmlns:a16="http://schemas.microsoft.com/office/drawing/2014/main" id="{BB3B911B-3A5D-44C7-8672-D42BE0E34AA9}"/>
              </a:ext>
            </a:extLst>
          </p:cNvPr>
          <p:cNvSpPr txBox="1"/>
          <p:nvPr/>
        </p:nvSpPr>
        <p:spPr>
          <a:xfrm>
            <a:off x="2455984" y="714051"/>
            <a:ext cx="1533379" cy="830997"/>
          </a:xfrm>
          <a:prstGeom prst="rect">
            <a:avLst/>
          </a:prstGeom>
          <a:noFill/>
        </p:spPr>
        <p:txBody>
          <a:bodyPr wrap="square" rtlCol="0">
            <a:spAutoFit/>
          </a:bodyPr>
          <a:lstStyle/>
          <a:p>
            <a:r>
              <a:rPr lang="en-GB" sz="2400" dirty="0"/>
              <a:t>No PRA buffer</a:t>
            </a:r>
          </a:p>
        </p:txBody>
      </p:sp>
      <p:sp>
        <p:nvSpPr>
          <p:cNvPr id="9" name="TextBox 8">
            <a:extLst>
              <a:ext uri="{FF2B5EF4-FFF2-40B4-BE49-F238E27FC236}">
                <a16:creationId xmlns:a16="http://schemas.microsoft.com/office/drawing/2014/main" id="{A35C2C89-78A4-4E83-982B-248A5CC2BF54}"/>
              </a:ext>
            </a:extLst>
          </p:cNvPr>
          <p:cNvSpPr txBox="1"/>
          <p:nvPr/>
        </p:nvSpPr>
        <p:spPr>
          <a:xfrm>
            <a:off x="7287065" y="714050"/>
            <a:ext cx="1390357" cy="830997"/>
          </a:xfrm>
          <a:prstGeom prst="rect">
            <a:avLst/>
          </a:prstGeom>
          <a:noFill/>
        </p:spPr>
        <p:txBody>
          <a:bodyPr wrap="square" rtlCol="0">
            <a:spAutoFit/>
          </a:bodyPr>
          <a:lstStyle/>
          <a:p>
            <a:r>
              <a:rPr lang="en-GB" sz="2400" dirty="0"/>
              <a:t>PRA buffer</a:t>
            </a:r>
          </a:p>
        </p:txBody>
      </p:sp>
      <p:sp>
        <p:nvSpPr>
          <p:cNvPr id="10" name="TextBox 9">
            <a:extLst>
              <a:ext uri="{FF2B5EF4-FFF2-40B4-BE49-F238E27FC236}">
                <a16:creationId xmlns:a16="http://schemas.microsoft.com/office/drawing/2014/main" id="{1A86F452-A8A8-453B-94B2-CF5EE18E2333}"/>
              </a:ext>
            </a:extLst>
          </p:cNvPr>
          <p:cNvSpPr txBox="1"/>
          <p:nvPr/>
        </p:nvSpPr>
        <p:spPr>
          <a:xfrm>
            <a:off x="1043354" y="5498135"/>
            <a:ext cx="11331526" cy="461665"/>
          </a:xfrm>
          <a:prstGeom prst="rect">
            <a:avLst/>
          </a:prstGeom>
          <a:noFill/>
        </p:spPr>
        <p:txBody>
          <a:bodyPr wrap="square" rtlCol="0">
            <a:spAutoFit/>
          </a:bodyPr>
          <a:lstStyle/>
          <a:p>
            <a:r>
              <a:rPr lang="en-GB" sz="2400" dirty="0"/>
              <a:t>ST: Buffer determined by stress testing; Basel: Buffer set by Basel regulations</a:t>
            </a:r>
          </a:p>
        </p:txBody>
      </p:sp>
      <p:sp>
        <p:nvSpPr>
          <p:cNvPr id="3" name="TextBox 2">
            <a:extLst>
              <a:ext uri="{FF2B5EF4-FFF2-40B4-BE49-F238E27FC236}">
                <a16:creationId xmlns:a16="http://schemas.microsoft.com/office/drawing/2014/main" id="{E68EC0DC-BAB4-4ED1-AF48-D65C3C98A1B6}"/>
              </a:ext>
            </a:extLst>
          </p:cNvPr>
          <p:cNvSpPr txBox="1"/>
          <p:nvPr/>
        </p:nvSpPr>
        <p:spPr>
          <a:xfrm>
            <a:off x="255564" y="2922600"/>
            <a:ext cx="973015" cy="1200329"/>
          </a:xfrm>
          <a:prstGeom prst="rect">
            <a:avLst/>
          </a:prstGeom>
          <a:noFill/>
        </p:spPr>
        <p:txBody>
          <a:bodyPr wrap="square" rtlCol="0">
            <a:spAutoFit/>
          </a:bodyPr>
          <a:lstStyle/>
          <a:p>
            <a:r>
              <a:rPr lang="en-GB" sz="2400" dirty="0"/>
              <a:t>% total RWAs</a:t>
            </a:r>
          </a:p>
        </p:txBody>
      </p:sp>
    </p:spTree>
    <p:extLst>
      <p:ext uri="{BB962C8B-B14F-4D97-AF65-F5344CB8AC3E}">
        <p14:creationId xmlns:p14="http://schemas.microsoft.com/office/powerpoint/2010/main" val="11709373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50740716-83DE-4266-8A59-B4ECF88CD7E1}"/>
              </a:ext>
            </a:extLst>
          </p:cNvPr>
          <p:cNvSpPr>
            <a:spLocks noGrp="1"/>
          </p:cNvSpPr>
          <p:nvPr>
            <p:ph idx="1"/>
          </p:nvPr>
        </p:nvSpPr>
        <p:spPr>
          <a:xfrm>
            <a:off x="329184" y="805777"/>
            <a:ext cx="11159432" cy="4939436"/>
          </a:xfrm>
        </p:spPr>
        <p:txBody>
          <a:bodyPr>
            <a:normAutofit/>
          </a:bodyPr>
          <a:lstStyle/>
          <a:p>
            <a:pPr marL="0" indent="0">
              <a:buNone/>
            </a:pPr>
            <a:endParaRPr lang="en-GB" b="1" i="1" dirty="0"/>
          </a:p>
          <a:p>
            <a:pPr marL="0" indent="0">
              <a:buNone/>
            </a:pPr>
            <a:r>
              <a:rPr lang="en-GB" b="1" i="1" dirty="0"/>
              <a:t>Why actuaries?</a:t>
            </a:r>
          </a:p>
          <a:p>
            <a:pPr marL="0" indent="0">
              <a:buNone/>
            </a:pPr>
            <a:endParaRPr lang="en-GB" sz="3600" dirty="0"/>
          </a:p>
        </p:txBody>
      </p:sp>
      <p:graphicFrame>
        <p:nvGraphicFramePr>
          <p:cNvPr id="3" name="Table 2">
            <a:extLst>
              <a:ext uri="{FF2B5EF4-FFF2-40B4-BE49-F238E27FC236}">
                <a16:creationId xmlns:a16="http://schemas.microsoft.com/office/drawing/2014/main" id="{F5CD5133-D873-4665-846E-4DB572A419A3}"/>
              </a:ext>
            </a:extLst>
          </p:cNvPr>
          <p:cNvGraphicFramePr>
            <a:graphicFrameLocks noGrp="1"/>
          </p:cNvGraphicFramePr>
          <p:nvPr>
            <p:extLst>
              <p:ext uri="{D42A27DB-BD31-4B8C-83A1-F6EECF244321}">
                <p14:modId xmlns:p14="http://schemas.microsoft.com/office/powerpoint/2010/main" val="2603944684"/>
              </p:ext>
            </p:extLst>
          </p:nvPr>
        </p:nvGraphicFramePr>
        <p:xfrm>
          <a:off x="329184" y="1859280"/>
          <a:ext cx="9716449" cy="3566160"/>
        </p:xfrm>
        <a:graphic>
          <a:graphicData uri="http://schemas.openxmlformats.org/drawingml/2006/table">
            <a:tbl>
              <a:tblPr firstRow="1" bandRow="1">
                <a:tableStyleId>{5C22544A-7EE6-4342-B048-85BDC9FD1C3A}</a:tableStyleId>
              </a:tblPr>
              <a:tblGrid>
                <a:gridCol w="2881247">
                  <a:extLst>
                    <a:ext uri="{9D8B030D-6E8A-4147-A177-3AD203B41FA5}">
                      <a16:colId xmlns:a16="http://schemas.microsoft.com/office/drawing/2014/main" val="200057477"/>
                    </a:ext>
                  </a:extLst>
                </a:gridCol>
                <a:gridCol w="6835202">
                  <a:extLst>
                    <a:ext uri="{9D8B030D-6E8A-4147-A177-3AD203B41FA5}">
                      <a16:colId xmlns:a16="http://schemas.microsoft.com/office/drawing/2014/main" val="401972158"/>
                    </a:ext>
                  </a:extLst>
                </a:gridCol>
              </a:tblGrid>
              <a:tr h="370840">
                <a:tc>
                  <a:txBody>
                    <a:bodyPr/>
                    <a:lstStyle/>
                    <a:p>
                      <a:pPr marL="0" indent="0">
                        <a:buFont typeface="Wingdings" panose="05000000000000000000" pitchFamily="2" charset="2"/>
                        <a:buNone/>
                      </a:pPr>
                      <a:endParaRPr lang="en-GB" sz="2800" b="1" dirty="0">
                        <a:solidFill>
                          <a:schemeClr val="tx1"/>
                        </a:solidFill>
                      </a:endParaRPr>
                    </a:p>
                    <a:p>
                      <a:pPr marL="0" indent="0">
                        <a:buFont typeface="Wingdings" panose="05000000000000000000" pitchFamily="2" charset="2"/>
                        <a:buNone/>
                      </a:pPr>
                      <a:r>
                        <a:rPr lang="en-GB" sz="2800" b="1" dirty="0">
                          <a:solidFill>
                            <a:schemeClr val="tx1"/>
                          </a:solidFill>
                        </a:rPr>
                        <a:t>Pillar</a:t>
                      </a:r>
                    </a:p>
                    <a:p>
                      <a:pPr marL="0" indent="0">
                        <a:buFont typeface="Wingdings" panose="05000000000000000000" pitchFamily="2" charset="2"/>
                        <a:buNone/>
                      </a:pPr>
                      <a:endParaRPr lang="en-GB" sz="2800" b="1"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GB" sz="2800" b="1" dirty="0">
                        <a:solidFill>
                          <a:schemeClr val="tx1"/>
                        </a:solidFill>
                      </a:endParaRPr>
                    </a:p>
                    <a:p>
                      <a:r>
                        <a:rPr lang="en-GB" sz="2800" b="1" dirty="0">
                          <a:solidFill>
                            <a:schemeClr val="tx1"/>
                          </a:solidFill>
                        </a:rPr>
                        <a:t>Requirement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437503853"/>
                  </a:ext>
                </a:extLst>
              </a:tr>
              <a:tr h="370840">
                <a:tc>
                  <a:txBody>
                    <a:bodyPr/>
                    <a:lstStyle/>
                    <a:p>
                      <a:pPr marL="0" indent="0">
                        <a:buFont typeface="Wingdings" panose="05000000000000000000" pitchFamily="2" charset="2"/>
                        <a:buNone/>
                      </a:pPr>
                      <a:r>
                        <a:rPr lang="en-GB" sz="2800" dirty="0">
                          <a:solidFill>
                            <a:schemeClr val="tx1"/>
                          </a:solidFill>
                        </a:rPr>
                        <a:t>Pillar 1</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GB" sz="2800" dirty="0">
                          <a:solidFill>
                            <a:schemeClr val="tx1"/>
                          </a:solidFill>
                        </a:rPr>
                        <a:t>Compliance with regulations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099432169"/>
                  </a:ext>
                </a:extLst>
              </a:tr>
              <a:tr h="370840">
                <a:tc>
                  <a:txBody>
                    <a:bodyPr/>
                    <a:lstStyle/>
                    <a:p>
                      <a:pPr marL="0" indent="0">
                        <a:buFont typeface="Wingdings" panose="05000000000000000000" pitchFamily="2" charset="2"/>
                        <a:buNone/>
                      </a:pPr>
                      <a:r>
                        <a:rPr lang="en-GB" sz="2800" dirty="0">
                          <a:solidFill>
                            <a:schemeClr val="tx1"/>
                          </a:solidFill>
                        </a:rPr>
                        <a:t>Pillar 2A</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GB" sz="2800" dirty="0">
                          <a:solidFill>
                            <a:schemeClr val="tx1"/>
                          </a:solidFill>
                        </a:rPr>
                        <a:t>Understanding and judgement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70794103"/>
                  </a:ext>
                </a:extLst>
              </a:tr>
              <a:tr h="370840">
                <a:tc>
                  <a:txBody>
                    <a:bodyPr/>
                    <a:lstStyle/>
                    <a:p>
                      <a:pPr marL="0" indent="0">
                        <a:buFont typeface="Wingdings" panose="05000000000000000000" pitchFamily="2" charset="2"/>
                        <a:buNone/>
                      </a:pPr>
                      <a:r>
                        <a:rPr lang="en-GB" sz="2800" dirty="0">
                          <a:solidFill>
                            <a:schemeClr val="tx1"/>
                          </a:solidFill>
                        </a:rPr>
                        <a:t>Pillar 2B</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GB" sz="2800" dirty="0">
                          <a:solidFill>
                            <a:schemeClr val="tx1"/>
                          </a:solidFill>
                        </a:rPr>
                        <a:t>Understanding and judgement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918079235"/>
                  </a:ext>
                </a:extLst>
              </a:tr>
              <a:tr h="370840">
                <a:tc>
                  <a:txBody>
                    <a:bodyPr/>
                    <a:lstStyle/>
                    <a:p>
                      <a:pPr marL="0" indent="0">
                        <a:buFont typeface="Wingdings" panose="05000000000000000000" pitchFamily="2" charset="2"/>
                        <a:buNone/>
                      </a:pPr>
                      <a:endParaRPr lang="en-GB" sz="360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GB" sz="360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499195301"/>
                  </a:ext>
                </a:extLst>
              </a:tr>
            </a:tbl>
          </a:graphicData>
        </a:graphic>
      </p:graphicFrame>
      <p:sp>
        <p:nvSpPr>
          <p:cNvPr id="6" name="Title 5">
            <a:extLst>
              <a:ext uri="{FF2B5EF4-FFF2-40B4-BE49-F238E27FC236}">
                <a16:creationId xmlns:a16="http://schemas.microsoft.com/office/drawing/2014/main" id="{00217470-4AC8-4B35-83B5-CF24CE9749D1}"/>
              </a:ext>
            </a:extLst>
          </p:cNvPr>
          <p:cNvSpPr>
            <a:spLocks noGrp="1"/>
          </p:cNvSpPr>
          <p:nvPr>
            <p:ph type="title"/>
          </p:nvPr>
        </p:nvSpPr>
        <p:spPr/>
        <p:txBody>
          <a:bodyPr/>
          <a:lstStyle/>
          <a:p>
            <a:r>
              <a:rPr lang="en-GB" dirty="0"/>
              <a:t>Quantification of capital requirements and capital buffers</a:t>
            </a:r>
          </a:p>
        </p:txBody>
      </p:sp>
    </p:spTree>
    <p:extLst>
      <p:ext uri="{BB962C8B-B14F-4D97-AF65-F5344CB8AC3E}">
        <p14:creationId xmlns:p14="http://schemas.microsoft.com/office/powerpoint/2010/main" val="35738474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50740716-83DE-4266-8A59-B4ECF88CD7E1}"/>
              </a:ext>
            </a:extLst>
          </p:cNvPr>
          <p:cNvSpPr>
            <a:spLocks noGrp="1"/>
          </p:cNvSpPr>
          <p:nvPr>
            <p:ph idx="1"/>
          </p:nvPr>
        </p:nvSpPr>
        <p:spPr>
          <a:xfrm>
            <a:off x="379828" y="805777"/>
            <a:ext cx="10875498" cy="4817511"/>
          </a:xfrm>
        </p:spPr>
        <p:txBody>
          <a:bodyPr>
            <a:normAutofit/>
          </a:bodyPr>
          <a:lstStyle/>
          <a:p>
            <a:pPr marL="0" indent="0">
              <a:buNone/>
            </a:pPr>
            <a:endParaRPr lang="en-GB" sz="3000" b="1" i="1" dirty="0"/>
          </a:p>
          <a:p>
            <a:pPr marL="0" indent="0">
              <a:buNone/>
            </a:pPr>
            <a:r>
              <a:rPr lang="en-GB" sz="3000" b="1" i="1" dirty="0"/>
              <a:t>Why actuaries?</a:t>
            </a:r>
          </a:p>
          <a:p>
            <a:pPr marL="0" indent="0">
              <a:buNone/>
            </a:pPr>
            <a:endParaRPr lang="en-GB" sz="800" dirty="0"/>
          </a:p>
          <a:p>
            <a:pPr marL="0" indent="0">
              <a:buNone/>
            </a:pPr>
            <a:r>
              <a:rPr lang="en-GB" sz="3000" i="1" dirty="0"/>
              <a:t>In the run up to the financial crisis, financial supervision relied too much on ‘tick-box’ compliance with rules and directives at the expense of proper in-depth and strategic analysis. Effective prudential regulation of firms requires an approach based on understanding of their business models and the ability to make judgements about the risks that their firms activities pose to themselves and to the wider financial system as a whole.</a:t>
            </a:r>
          </a:p>
          <a:p>
            <a:pPr marL="0" indent="0" algn="r">
              <a:buNone/>
            </a:pPr>
            <a:r>
              <a:rPr lang="en-GB" dirty="0"/>
              <a:t>HM Treasury</a:t>
            </a:r>
          </a:p>
          <a:p>
            <a:pPr marL="0" indent="0">
              <a:buNone/>
            </a:pPr>
            <a:endParaRPr lang="en-GB" sz="3600" dirty="0"/>
          </a:p>
        </p:txBody>
      </p:sp>
      <p:sp>
        <p:nvSpPr>
          <p:cNvPr id="5" name="Title 4">
            <a:extLst>
              <a:ext uri="{FF2B5EF4-FFF2-40B4-BE49-F238E27FC236}">
                <a16:creationId xmlns:a16="http://schemas.microsoft.com/office/drawing/2014/main" id="{75FCD357-0028-49B6-B857-1C229AD4D4C0}"/>
              </a:ext>
            </a:extLst>
          </p:cNvPr>
          <p:cNvSpPr>
            <a:spLocks noGrp="1"/>
          </p:cNvSpPr>
          <p:nvPr>
            <p:ph type="title"/>
          </p:nvPr>
        </p:nvSpPr>
        <p:spPr/>
        <p:txBody>
          <a:bodyPr/>
          <a:lstStyle/>
          <a:p>
            <a:r>
              <a:rPr lang="en-GB" dirty="0"/>
              <a:t>Quantification of capital requirements and capital buffers</a:t>
            </a:r>
          </a:p>
        </p:txBody>
      </p:sp>
    </p:spTree>
    <p:extLst>
      <p:ext uri="{BB962C8B-B14F-4D97-AF65-F5344CB8AC3E}">
        <p14:creationId xmlns:p14="http://schemas.microsoft.com/office/powerpoint/2010/main" val="204216182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50740716-83DE-4266-8A59-B4ECF88CD7E1}"/>
              </a:ext>
            </a:extLst>
          </p:cNvPr>
          <p:cNvSpPr>
            <a:spLocks noGrp="1"/>
          </p:cNvSpPr>
          <p:nvPr>
            <p:ph idx="1"/>
          </p:nvPr>
        </p:nvSpPr>
        <p:spPr>
          <a:xfrm>
            <a:off x="407963" y="805777"/>
            <a:ext cx="10917701" cy="5033561"/>
          </a:xfrm>
        </p:spPr>
        <p:txBody>
          <a:bodyPr>
            <a:normAutofit/>
          </a:bodyPr>
          <a:lstStyle/>
          <a:p>
            <a:pPr marL="0" indent="0">
              <a:buNone/>
            </a:pPr>
            <a:endParaRPr lang="en-GB" b="1" i="1" dirty="0"/>
          </a:p>
          <a:p>
            <a:pPr marL="0" indent="0">
              <a:buNone/>
            </a:pPr>
            <a:r>
              <a:rPr lang="en-GB" b="1" i="1" dirty="0"/>
              <a:t>Why actuaries?</a:t>
            </a:r>
          </a:p>
          <a:p>
            <a:pPr marL="0" indent="0">
              <a:buNone/>
            </a:pPr>
            <a:endParaRPr lang="en-GB" sz="800" dirty="0"/>
          </a:p>
          <a:p>
            <a:pPr marL="0" indent="0">
              <a:buNone/>
            </a:pPr>
            <a:r>
              <a:rPr lang="en-GB" i="1" dirty="0"/>
              <a:t>Some banks have announced their intention to meet the required 9% target ratio through so called ‘RWA optimisation’ – changes in risk measurement methodology the lead to reduction in reported RWAs.  Such changes may not result in any improvements in underlying resilience.</a:t>
            </a:r>
          </a:p>
          <a:p>
            <a:pPr marL="0" indent="0" algn="r">
              <a:buNone/>
            </a:pPr>
            <a:r>
              <a:rPr lang="en-GB" dirty="0"/>
              <a:t>Bank of England</a:t>
            </a:r>
          </a:p>
          <a:p>
            <a:pPr marL="0" indent="0">
              <a:buNone/>
            </a:pPr>
            <a:endParaRPr lang="en-GB" sz="3600" dirty="0"/>
          </a:p>
        </p:txBody>
      </p:sp>
      <p:sp>
        <p:nvSpPr>
          <p:cNvPr id="5" name="Title 4">
            <a:extLst>
              <a:ext uri="{FF2B5EF4-FFF2-40B4-BE49-F238E27FC236}">
                <a16:creationId xmlns:a16="http://schemas.microsoft.com/office/drawing/2014/main" id="{E914564D-FD65-46B6-AAC2-A1B94FB2BE68}"/>
              </a:ext>
            </a:extLst>
          </p:cNvPr>
          <p:cNvSpPr>
            <a:spLocks noGrp="1"/>
          </p:cNvSpPr>
          <p:nvPr>
            <p:ph type="title"/>
          </p:nvPr>
        </p:nvSpPr>
        <p:spPr/>
        <p:txBody>
          <a:bodyPr/>
          <a:lstStyle/>
          <a:p>
            <a:r>
              <a:rPr lang="en-GB" dirty="0"/>
              <a:t>Quantification of capital requirements and capital buffers</a:t>
            </a:r>
          </a:p>
        </p:txBody>
      </p:sp>
    </p:spTree>
    <p:extLst>
      <p:ext uri="{BB962C8B-B14F-4D97-AF65-F5344CB8AC3E}">
        <p14:creationId xmlns:p14="http://schemas.microsoft.com/office/powerpoint/2010/main" val="358116190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50740716-83DE-4266-8A59-B4ECF88CD7E1}"/>
              </a:ext>
            </a:extLst>
          </p:cNvPr>
          <p:cNvSpPr>
            <a:spLocks noGrp="1"/>
          </p:cNvSpPr>
          <p:nvPr>
            <p:ph idx="1"/>
          </p:nvPr>
        </p:nvSpPr>
        <p:spPr>
          <a:xfrm>
            <a:off x="337625" y="805777"/>
            <a:ext cx="10791093" cy="5029200"/>
          </a:xfrm>
        </p:spPr>
        <p:txBody>
          <a:bodyPr>
            <a:normAutofit/>
          </a:bodyPr>
          <a:lstStyle/>
          <a:p>
            <a:pPr marL="0" indent="0">
              <a:buNone/>
            </a:pPr>
            <a:endParaRPr lang="en-GB" b="1" i="1" dirty="0"/>
          </a:p>
          <a:p>
            <a:pPr marL="0" indent="0">
              <a:buNone/>
            </a:pPr>
            <a:r>
              <a:rPr lang="en-GB" b="1" i="1" dirty="0"/>
              <a:t>Why actuaries?</a:t>
            </a:r>
          </a:p>
          <a:p>
            <a:pPr marL="0" indent="0">
              <a:buNone/>
            </a:pPr>
            <a:endParaRPr lang="en-GB" sz="800" dirty="0"/>
          </a:p>
          <a:p>
            <a:r>
              <a:rPr lang="en-GB" dirty="0"/>
              <a:t>Actuaries are trained to understand risks and to make judgements about them</a:t>
            </a:r>
          </a:p>
          <a:p>
            <a:r>
              <a:rPr lang="en-GB" dirty="0"/>
              <a:t>Actuaries are used to working under professional standards </a:t>
            </a:r>
          </a:p>
          <a:p>
            <a:pPr marL="0" indent="0">
              <a:buNone/>
            </a:pPr>
            <a:r>
              <a:rPr lang="en-GB"/>
              <a:t>   (</a:t>
            </a:r>
            <a:r>
              <a:rPr lang="en-GB" dirty="0"/>
              <a:t>Code, CPD/PST, Standards)</a:t>
            </a:r>
          </a:p>
          <a:p>
            <a:r>
              <a:rPr lang="en-GB" dirty="0"/>
              <a:t>ICAAP covers all areas of business and all types of risk</a:t>
            </a:r>
          </a:p>
          <a:p>
            <a:pPr marL="0" indent="0">
              <a:buNone/>
            </a:pPr>
            <a:r>
              <a:rPr lang="en-GB" dirty="0"/>
              <a:t>   (Enterprise Risk Management)</a:t>
            </a:r>
          </a:p>
        </p:txBody>
      </p:sp>
      <p:sp>
        <p:nvSpPr>
          <p:cNvPr id="5" name="Title 4">
            <a:extLst>
              <a:ext uri="{FF2B5EF4-FFF2-40B4-BE49-F238E27FC236}">
                <a16:creationId xmlns:a16="http://schemas.microsoft.com/office/drawing/2014/main" id="{587BFFC5-6E49-4F5A-8934-8FCC911EDEE1}"/>
              </a:ext>
            </a:extLst>
          </p:cNvPr>
          <p:cNvSpPr>
            <a:spLocks noGrp="1"/>
          </p:cNvSpPr>
          <p:nvPr>
            <p:ph type="title"/>
          </p:nvPr>
        </p:nvSpPr>
        <p:spPr/>
        <p:txBody>
          <a:bodyPr/>
          <a:lstStyle/>
          <a:p>
            <a:r>
              <a:rPr lang="en-GB" dirty="0"/>
              <a:t>Quantification of capital requirements and capital buffers</a:t>
            </a:r>
          </a:p>
        </p:txBody>
      </p:sp>
    </p:spTree>
    <p:extLst>
      <p:ext uri="{BB962C8B-B14F-4D97-AF65-F5344CB8AC3E}">
        <p14:creationId xmlns:p14="http://schemas.microsoft.com/office/powerpoint/2010/main" val="258635259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50740716-83DE-4266-8A59-B4ECF88CD7E1}"/>
              </a:ext>
            </a:extLst>
          </p:cNvPr>
          <p:cNvSpPr>
            <a:spLocks noGrp="1"/>
          </p:cNvSpPr>
          <p:nvPr>
            <p:ph idx="1"/>
          </p:nvPr>
        </p:nvSpPr>
        <p:spPr>
          <a:xfrm>
            <a:off x="436098" y="805777"/>
            <a:ext cx="11755902" cy="5665406"/>
          </a:xfrm>
        </p:spPr>
        <p:txBody>
          <a:bodyPr>
            <a:noAutofit/>
          </a:bodyPr>
          <a:lstStyle/>
          <a:p>
            <a:pPr marL="0" indent="0">
              <a:buNone/>
            </a:pPr>
            <a:endParaRPr lang="en-GB" b="1" i="1" dirty="0"/>
          </a:p>
          <a:p>
            <a:pPr marL="0" indent="0">
              <a:buNone/>
            </a:pPr>
            <a:r>
              <a:rPr lang="en-GB" b="1" i="1" dirty="0"/>
              <a:t>Why actuaries now?</a:t>
            </a:r>
          </a:p>
          <a:p>
            <a:pPr marL="0" indent="0">
              <a:buNone/>
            </a:pPr>
            <a:endParaRPr lang="en-GB" sz="800" dirty="0"/>
          </a:p>
          <a:p>
            <a:r>
              <a:rPr lang="en-GB" dirty="0"/>
              <a:t>IFR39 versus IAS39, from 1 January 2018</a:t>
            </a:r>
          </a:p>
          <a:p>
            <a:r>
              <a:rPr lang="en-GB" dirty="0"/>
              <a:t>IAS39 (incurred loss accounting);</a:t>
            </a:r>
          </a:p>
          <a:p>
            <a:pPr lvl="1">
              <a:buFont typeface="Wingdings" panose="05000000000000000000" pitchFamily="2" charset="2"/>
              <a:buChar char="Ø"/>
            </a:pPr>
            <a:r>
              <a:rPr lang="en-GB" sz="2800" dirty="0"/>
              <a:t>Make provisions in event of risk events occurring</a:t>
            </a:r>
          </a:p>
          <a:p>
            <a:r>
              <a:rPr lang="en-GB" dirty="0"/>
              <a:t>IFRS9 (expected loss accounting):</a:t>
            </a:r>
          </a:p>
          <a:p>
            <a:pPr lvl="1">
              <a:buFont typeface="Wingdings" panose="05000000000000000000" pitchFamily="2" charset="2"/>
              <a:buChar char="Ø"/>
            </a:pPr>
            <a:r>
              <a:rPr lang="en-GB" sz="2800" dirty="0"/>
              <a:t>Make provision for all loans, in three stages:</a:t>
            </a:r>
          </a:p>
          <a:p>
            <a:pPr marL="0" indent="0">
              <a:buNone/>
            </a:pPr>
            <a:r>
              <a:rPr lang="en-GB" dirty="0"/>
              <a:t>         Stage 1: Performing loans: 12 months expected losses</a:t>
            </a:r>
          </a:p>
          <a:p>
            <a:pPr marL="0" indent="0">
              <a:buNone/>
            </a:pPr>
            <a:r>
              <a:rPr lang="en-GB" dirty="0"/>
              <a:t>         Stage 2: Underperforming loans: Lifetime expected losses</a:t>
            </a:r>
          </a:p>
          <a:p>
            <a:pPr marL="0" indent="0">
              <a:buNone/>
            </a:pPr>
            <a:r>
              <a:rPr lang="en-GB" dirty="0"/>
              <a:t>         Stage 3: Non-performing loans: Lifetime expected losses</a:t>
            </a:r>
          </a:p>
        </p:txBody>
      </p:sp>
      <p:sp>
        <p:nvSpPr>
          <p:cNvPr id="5" name="Title 4">
            <a:extLst>
              <a:ext uri="{FF2B5EF4-FFF2-40B4-BE49-F238E27FC236}">
                <a16:creationId xmlns:a16="http://schemas.microsoft.com/office/drawing/2014/main" id="{07DB1054-B96B-4052-B9EE-31613F84C0EF}"/>
              </a:ext>
            </a:extLst>
          </p:cNvPr>
          <p:cNvSpPr>
            <a:spLocks noGrp="1"/>
          </p:cNvSpPr>
          <p:nvPr>
            <p:ph type="title"/>
          </p:nvPr>
        </p:nvSpPr>
        <p:spPr/>
        <p:txBody>
          <a:bodyPr/>
          <a:lstStyle/>
          <a:p>
            <a:r>
              <a:rPr lang="en-GB" dirty="0"/>
              <a:t>Quantification of capital requirements and capital buffers</a:t>
            </a:r>
          </a:p>
        </p:txBody>
      </p:sp>
    </p:spTree>
    <p:extLst>
      <p:ext uri="{BB962C8B-B14F-4D97-AF65-F5344CB8AC3E}">
        <p14:creationId xmlns:p14="http://schemas.microsoft.com/office/powerpoint/2010/main" val="321913052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50740716-83DE-4266-8A59-B4ECF88CD7E1}"/>
              </a:ext>
            </a:extLst>
          </p:cNvPr>
          <p:cNvSpPr>
            <a:spLocks noGrp="1"/>
          </p:cNvSpPr>
          <p:nvPr>
            <p:ph idx="1"/>
          </p:nvPr>
        </p:nvSpPr>
        <p:spPr>
          <a:xfrm>
            <a:off x="407963" y="805777"/>
            <a:ext cx="10819228" cy="5121965"/>
          </a:xfrm>
        </p:spPr>
        <p:txBody>
          <a:bodyPr>
            <a:normAutofit/>
          </a:bodyPr>
          <a:lstStyle/>
          <a:p>
            <a:pPr marL="0" indent="0">
              <a:buNone/>
            </a:pPr>
            <a:endParaRPr lang="en-GB" b="1" i="1" dirty="0"/>
          </a:p>
          <a:p>
            <a:pPr marL="0" indent="0">
              <a:buNone/>
            </a:pPr>
            <a:r>
              <a:rPr lang="en-GB" b="1" i="1" dirty="0"/>
              <a:t>Why actuaries now?</a:t>
            </a:r>
          </a:p>
          <a:p>
            <a:pPr marL="0" indent="0">
              <a:buNone/>
            </a:pPr>
            <a:endParaRPr lang="en-GB" sz="800" dirty="0"/>
          </a:p>
          <a:p>
            <a:r>
              <a:rPr lang="en-GB" dirty="0"/>
              <a:t>IFRS9 (expected losses) versus IAS39 (incurred losses)</a:t>
            </a:r>
          </a:p>
          <a:p>
            <a:pPr marL="0" indent="0">
              <a:buNone/>
            </a:pPr>
            <a:r>
              <a:rPr lang="en-GB" b="1" dirty="0"/>
              <a:t>Base case</a:t>
            </a:r>
          </a:p>
          <a:p>
            <a:r>
              <a:rPr lang="en-GB" dirty="0"/>
              <a:t>Lower capital resources (after loss provision) </a:t>
            </a:r>
          </a:p>
          <a:p>
            <a:r>
              <a:rPr lang="en-GB" dirty="0"/>
              <a:t>May also be lower capital requirements</a:t>
            </a:r>
          </a:p>
          <a:p>
            <a:pPr marL="0" indent="0">
              <a:buNone/>
            </a:pPr>
            <a:r>
              <a:rPr lang="en-GB" b="1" dirty="0"/>
              <a:t>Stress scenario</a:t>
            </a:r>
          </a:p>
          <a:p>
            <a:r>
              <a:rPr lang="en-GB" dirty="0"/>
              <a:t>Expected losses rise rapidly</a:t>
            </a:r>
          </a:p>
          <a:p>
            <a:r>
              <a:rPr lang="en-GB" dirty="0"/>
              <a:t>Capital position deteriorates more, and more quickly</a:t>
            </a:r>
          </a:p>
          <a:p>
            <a:pPr marL="0" indent="0">
              <a:buNone/>
            </a:pPr>
            <a:endParaRPr lang="en-GB" sz="3600" dirty="0"/>
          </a:p>
        </p:txBody>
      </p:sp>
      <p:sp>
        <p:nvSpPr>
          <p:cNvPr id="5" name="Title 4">
            <a:extLst>
              <a:ext uri="{FF2B5EF4-FFF2-40B4-BE49-F238E27FC236}">
                <a16:creationId xmlns:a16="http://schemas.microsoft.com/office/drawing/2014/main" id="{48443CEF-8CD8-4CE3-BDD3-23C0AC319B57}"/>
              </a:ext>
            </a:extLst>
          </p:cNvPr>
          <p:cNvSpPr>
            <a:spLocks noGrp="1"/>
          </p:cNvSpPr>
          <p:nvPr>
            <p:ph type="title"/>
          </p:nvPr>
        </p:nvSpPr>
        <p:spPr/>
        <p:txBody>
          <a:bodyPr/>
          <a:lstStyle/>
          <a:p>
            <a:r>
              <a:rPr lang="en-GB" dirty="0"/>
              <a:t>Quantification of capital requirements and capital buffers</a:t>
            </a:r>
          </a:p>
        </p:txBody>
      </p:sp>
    </p:spTree>
    <p:extLst>
      <p:ext uri="{BB962C8B-B14F-4D97-AF65-F5344CB8AC3E}">
        <p14:creationId xmlns:p14="http://schemas.microsoft.com/office/powerpoint/2010/main" val="100034643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50740716-83DE-4266-8A59-B4ECF88CD7E1}"/>
              </a:ext>
            </a:extLst>
          </p:cNvPr>
          <p:cNvSpPr>
            <a:spLocks noGrp="1"/>
          </p:cNvSpPr>
          <p:nvPr>
            <p:ph idx="1"/>
          </p:nvPr>
        </p:nvSpPr>
        <p:spPr>
          <a:xfrm>
            <a:off x="838200" y="1736034"/>
            <a:ext cx="10515600" cy="5121965"/>
          </a:xfrm>
        </p:spPr>
        <p:txBody>
          <a:bodyPr>
            <a:normAutofit/>
          </a:bodyPr>
          <a:lstStyle/>
          <a:p>
            <a:pPr marL="0" indent="0">
              <a:buNone/>
            </a:pPr>
            <a:endParaRPr lang="en-GB" sz="900" dirty="0"/>
          </a:p>
          <a:p>
            <a:pPr marL="0" indent="0">
              <a:buNone/>
            </a:pPr>
            <a:endParaRPr lang="en-GB" sz="3600" dirty="0"/>
          </a:p>
        </p:txBody>
      </p:sp>
      <p:pic>
        <p:nvPicPr>
          <p:cNvPr id="6" name="Picture 5">
            <a:extLst>
              <a:ext uri="{FF2B5EF4-FFF2-40B4-BE49-F238E27FC236}">
                <a16:creationId xmlns:a16="http://schemas.microsoft.com/office/drawing/2014/main" id="{E843509B-F889-4CE2-9506-C11123702D18}"/>
              </a:ext>
            </a:extLst>
          </p:cNvPr>
          <p:cNvPicPr/>
          <p:nvPr/>
        </p:nvPicPr>
        <p:blipFill rotWithShape="1">
          <a:blip r:embed="rId2"/>
          <a:srcRect l="42377" t="16256" r="34701" b="42624"/>
          <a:stretch/>
        </p:blipFill>
        <p:spPr bwMode="auto">
          <a:xfrm>
            <a:off x="976753" y="1391270"/>
            <a:ext cx="4583906" cy="4075460"/>
          </a:xfrm>
          <a:prstGeom prst="rect">
            <a:avLst/>
          </a:prstGeom>
          <a:ln>
            <a:noFill/>
          </a:ln>
          <a:extLst>
            <a:ext uri="{53640926-AAD7-44D8-BBD7-CCE9431645EC}">
              <a14:shadowObscured xmlns:a14="http://schemas.microsoft.com/office/drawing/2010/main"/>
            </a:ext>
          </a:extLst>
        </p:spPr>
      </p:pic>
      <p:pic>
        <p:nvPicPr>
          <p:cNvPr id="7" name="Picture 6">
            <a:extLst>
              <a:ext uri="{FF2B5EF4-FFF2-40B4-BE49-F238E27FC236}">
                <a16:creationId xmlns:a16="http://schemas.microsoft.com/office/drawing/2014/main" id="{15425CC4-B65A-4550-B6F8-34E25438818F}"/>
              </a:ext>
            </a:extLst>
          </p:cNvPr>
          <p:cNvPicPr/>
          <p:nvPr/>
        </p:nvPicPr>
        <p:blipFill rotWithShape="1">
          <a:blip r:embed="rId3"/>
          <a:srcRect l="42377" t="56670" r="34701" b="6305"/>
          <a:stretch/>
        </p:blipFill>
        <p:spPr bwMode="auto">
          <a:xfrm>
            <a:off x="6518799" y="1391270"/>
            <a:ext cx="4582800" cy="4075460"/>
          </a:xfrm>
          <a:prstGeom prst="rect">
            <a:avLst/>
          </a:prstGeom>
          <a:ln>
            <a:noFill/>
          </a:ln>
          <a:extLst>
            <a:ext uri="{53640926-AAD7-44D8-BBD7-CCE9431645EC}">
              <a14:shadowObscured xmlns:a14="http://schemas.microsoft.com/office/drawing/2010/main"/>
            </a:ext>
          </a:extLst>
        </p:spPr>
      </p:pic>
      <p:sp>
        <p:nvSpPr>
          <p:cNvPr id="5" name="Title 4">
            <a:extLst>
              <a:ext uri="{FF2B5EF4-FFF2-40B4-BE49-F238E27FC236}">
                <a16:creationId xmlns:a16="http://schemas.microsoft.com/office/drawing/2014/main" id="{83A4EED9-2400-45DA-9EA7-FC8EC76BE0F5}"/>
              </a:ext>
            </a:extLst>
          </p:cNvPr>
          <p:cNvSpPr>
            <a:spLocks noGrp="1"/>
          </p:cNvSpPr>
          <p:nvPr>
            <p:ph type="title"/>
          </p:nvPr>
        </p:nvSpPr>
        <p:spPr/>
        <p:txBody>
          <a:bodyPr/>
          <a:lstStyle/>
          <a:p>
            <a:r>
              <a:rPr lang="en-GB" dirty="0"/>
              <a:t>IFRS9 versus IAS39</a:t>
            </a:r>
          </a:p>
        </p:txBody>
      </p:sp>
    </p:spTree>
    <p:extLst>
      <p:ext uri="{BB962C8B-B14F-4D97-AF65-F5344CB8AC3E}">
        <p14:creationId xmlns:p14="http://schemas.microsoft.com/office/powerpoint/2010/main" val="209267982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50740716-83DE-4266-8A59-B4ECF88CD7E1}"/>
              </a:ext>
            </a:extLst>
          </p:cNvPr>
          <p:cNvSpPr>
            <a:spLocks noGrp="1"/>
          </p:cNvSpPr>
          <p:nvPr>
            <p:ph idx="1"/>
          </p:nvPr>
        </p:nvSpPr>
        <p:spPr>
          <a:xfrm>
            <a:off x="351692" y="805777"/>
            <a:ext cx="10959905" cy="5121965"/>
          </a:xfrm>
        </p:spPr>
        <p:txBody>
          <a:bodyPr>
            <a:normAutofit/>
          </a:bodyPr>
          <a:lstStyle/>
          <a:p>
            <a:pPr marL="0" indent="0">
              <a:buNone/>
            </a:pPr>
            <a:endParaRPr lang="en-GB" b="1" i="1" dirty="0"/>
          </a:p>
          <a:p>
            <a:pPr marL="0" indent="0">
              <a:buNone/>
            </a:pPr>
            <a:r>
              <a:rPr lang="en-GB" b="1" i="1" dirty="0"/>
              <a:t>Why actuaries now?</a:t>
            </a:r>
          </a:p>
          <a:p>
            <a:pPr marL="0" indent="0">
              <a:buNone/>
            </a:pPr>
            <a:endParaRPr lang="en-GB" sz="800" b="1" i="1" dirty="0"/>
          </a:p>
          <a:p>
            <a:r>
              <a:rPr lang="en-GB" dirty="0"/>
              <a:t>Banks need to estimate expected losses under base case conditions and under stress scenarios</a:t>
            </a:r>
          </a:p>
          <a:p>
            <a:endParaRPr lang="en-GB" dirty="0"/>
          </a:p>
          <a:p>
            <a:r>
              <a:rPr lang="en-GB" dirty="0"/>
              <a:t>Banks need to make judgements about buffers in light of IFRS9 versus IAS39 stress tests</a:t>
            </a:r>
          </a:p>
          <a:p>
            <a:pPr marL="0" indent="0">
              <a:buNone/>
            </a:pPr>
            <a:endParaRPr lang="en-GB" sz="900" dirty="0"/>
          </a:p>
          <a:p>
            <a:pPr marL="0" indent="0">
              <a:buNone/>
            </a:pPr>
            <a:endParaRPr lang="en-GB" sz="3600" dirty="0"/>
          </a:p>
        </p:txBody>
      </p:sp>
      <p:sp>
        <p:nvSpPr>
          <p:cNvPr id="5" name="Title 4">
            <a:extLst>
              <a:ext uri="{FF2B5EF4-FFF2-40B4-BE49-F238E27FC236}">
                <a16:creationId xmlns:a16="http://schemas.microsoft.com/office/drawing/2014/main" id="{187F55BE-7406-4209-B3D5-BC7A0B3B4A41}"/>
              </a:ext>
            </a:extLst>
          </p:cNvPr>
          <p:cNvSpPr>
            <a:spLocks noGrp="1"/>
          </p:cNvSpPr>
          <p:nvPr>
            <p:ph type="title"/>
          </p:nvPr>
        </p:nvSpPr>
        <p:spPr/>
        <p:txBody>
          <a:bodyPr/>
          <a:lstStyle/>
          <a:p>
            <a:r>
              <a:rPr lang="en-GB" dirty="0"/>
              <a:t>Quantification of capital requirements and capital buffers</a:t>
            </a:r>
          </a:p>
        </p:txBody>
      </p:sp>
    </p:spTree>
    <p:extLst>
      <p:ext uri="{BB962C8B-B14F-4D97-AF65-F5344CB8AC3E}">
        <p14:creationId xmlns:p14="http://schemas.microsoft.com/office/powerpoint/2010/main" val="27429497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0A1A85-CA53-4482-9D43-0EC110760640}"/>
              </a:ext>
            </a:extLst>
          </p:cNvPr>
          <p:cNvSpPr>
            <a:spLocks noGrp="1"/>
          </p:cNvSpPr>
          <p:nvPr>
            <p:ph type="title"/>
          </p:nvPr>
        </p:nvSpPr>
        <p:spPr/>
        <p:txBody>
          <a:bodyPr>
            <a:normAutofit/>
          </a:bodyPr>
          <a:lstStyle/>
          <a:p>
            <a:r>
              <a:rPr lang="en-GB" b="1" dirty="0"/>
              <a:t>Opportunities for actuaries in banking</a:t>
            </a:r>
            <a:endParaRPr lang="en-GB" dirty="0"/>
          </a:p>
        </p:txBody>
      </p:sp>
      <p:sp>
        <p:nvSpPr>
          <p:cNvPr id="3" name="Content Placeholder 2">
            <a:extLst>
              <a:ext uri="{FF2B5EF4-FFF2-40B4-BE49-F238E27FC236}">
                <a16:creationId xmlns:a16="http://schemas.microsoft.com/office/drawing/2014/main" id="{D059FFBA-54B1-409A-97D9-71D0011EA4F3}"/>
              </a:ext>
            </a:extLst>
          </p:cNvPr>
          <p:cNvSpPr>
            <a:spLocks noGrp="1"/>
          </p:cNvSpPr>
          <p:nvPr>
            <p:ph idx="1"/>
          </p:nvPr>
        </p:nvSpPr>
        <p:spPr>
          <a:xfrm>
            <a:off x="402101" y="805777"/>
            <a:ext cx="10515600" cy="4351338"/>
          </a:xfrm>
        </p:spPr>
        <p:txBody>
          <a:bodyPr>
            <a:normAutofit/>
          </a:bodyPr>
          <a:lstStyle/>
          <a:p>
            <a:pPr marL="0" indent="0">
              <a:buNone/>
            </a:pPr>
            <a:endParaRPr lang="en-GB" b="1" dirty="0"/>
          </a:p>
          <a:p>
            <a:pPr marL="0" indent="0">
              <a:buNone/>
            </a:pPr>
            <a:r>
              <a:rPr lang="en-GB" b="1" dirty="0"/>
              <a:t>Experience in banking</a:t>
            </a:r>
          </a:p>
          <a:p>
            <a:pPr marL="0" indent="0">
              <a:buNone/>
            </a:pPr>
            <a:endParaRPr lang="en-GB" dirty="0"/>
          </a:p>
          <a:p>
            <a:r>
              <a:rPr lang="en-GB" dirty="0"/>
              <a:t>Quantification of capital requirements and buffers</a:t>
            </a:r>
          </a:p>
          <a:p>
            <a:pPr marL="0" indent="0">
              <a:buNone/>
            </a:pPr>
            <a:endParaRPr lang="en-GB" dirty="0"/>
          </a:p>
          <a:p>
            <a:r>
              <a:rPr lang="en-GB" dirty="0"/>
              <a:t>Retail banking product pricing and profitability</a:t>
            </a:r>
          </a:p>
        </p:txBody>
      </p:sp>
    </p:spTree>
    <p:extLst>
      <p:ext uri="{BB962C8B-B14F-4D97-AF65-F5344CB8AC3E}">
        <p14:creationId xmlns:p14="http://schemas.microsoft.com/office/powerpoint/2010/main" val="114183150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0A1A85-CA53-4482-9D43-0EC110760640}"/>
              </a:ext>
            </a:extLst>
          </p:cNvPr>
          <p:cNvSpPr>
            <a:spLocks noGrp="1"/>
          </p:cNvSpPr>
          <p:nvPr>
            <p:ph type="title"/>
          </p:nvPr>
        </p:nvSpPr>
        <p:spPr/>
        <p:txBody>
          <a:bodyPr>
            <a:normAutofit/>
          </a:bodyPr>
          <a:lstStyle/>
          <a:p>
            <a:r>
              <a:rPr lang="en-GB" b="1" dirty="0"/>
              <a:t>Opportunities for actuaries in banking</a:t>
            </a:r>
            <a:endParaRPr lang="en-GB" dirty="0"/>
          </a:p>
        </p:txBody>
      </p:sp>
      <p:sp>
        <p:nvSpPr>
          <p:cNvPr id="3" name="Content Placeholder 2">
            <a:extLst>
              <a:ext uri="{FF2B5EF4-FFF2-40B4-BE49-F238E27FC236}">
                <a16:creationId xmlns:a16="http://schemas.microsoft.com/office/drawing/2014/main" id="{D059FFBA-54B1-409A-97D9-71D0011EA4F3}"/>
              </a:ext>
            </a:extLst>
          </p:cNvPr>
          <p:cNvSpPr>
            <a:spLocks noGrp="1"/>
          </p:cNvSpPr>
          <p:nvPr>
            <p:ph idx="1"/>
          </p:nvPr>
        </p:nvSpPr>
        <p:spPr>
          <a:xfrm>
            <a:off x="407963" y="1592897"/>
            <a:ext cx="10819227" cy="4351338"/>
          </a:xfrm>
        </p:spPr>
        <p:txBody>
          <a:bodyPr>
            <a:normAutofit/>
          </a:bodyPr>
          <a:lstStyle/>
          <a:p>
            <a:pPr marL="0" indent="0">
              <a:buNone/>
            </a:pPr>
            <a:r>
              <a:rPr lang="en-GB" b="1" dirty="0"/>
              <a:t>Retail banking product pricing and profitability</a:t>
            </a:r>
            <a:endParaRPr lang="en-GB" dirty="0"/>
          </a:p>
        </p:txBody>
      </p:sp>
    </p:spTree>
    <p:extLst>
      <p:ext uri="{BB962C8B-B14F-4D97-AF65-F5344CB8AC3E}">
        <p14:creationId xmlns:p14="http://schemas.microsoft.com/office/powerpoint/2010/main" val="225699727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50740716-83DE-4266-8A59-B4ECF88CD7E1}"/>
              </a:ext>
            </a:extLst>
          </p:cNvPr>
          <p:cNvSpPr>
            <a:spLocks noGrp="1"/>
          </p:cNvSpPr>
          <p:nvPr>
            <p:ph idx="1"/>
          </p:nvPr>
        </p:nvSpPr>
        <p:spPr>
          <a:xfrm>
            <a:off x="379828" y="805777"/>
            <a:ext cx="10762957" cy="5121965"/>
          </a:xfrm>
        </p:spPr>
        <p:txBody>
          <a:bodyPr>
            <a:normAutofit/>
          </a:bodyPr>
          <a:lstStyle/>
          <a:p>
            <a:pPr marL="0" indent="0">
              <a:buNone/>
            </a:pPr>
            <a:endParaRPr lang="en-GB" b="1" dirty="0"/>
          </a:p>
          <a:p>
            <a:pPr marL="0" indent="0">
              <a:buNone/>
            </a:pPr>
            <a:r>
              <a:rPr lang="en-GB" b="1" dirty="0"/>
              <a:t>Products</a:t>
            </a:r>
          </a:p>
          <a:p>
            <a:pPr marL="0" indent="0">
              <a:buNone/>
            </a:pPr>
            <a:endParaRPr lang="en-GB" sz="800" dirty="0"/>
          </a:p>
          <a:p>
            <a:r>
              <a:rPr lang="en-GB" dirty="0"/>
              <a:t>Current accounts</a:t>
            </a:r>
          </a:p>
          <a:p>
            <a:r>
              <a:rPr lang="en-GB" dirty="0"/>
              <a:t>Deposit accounts</a:t>
            </a:r>
          </a:p>
          <a:p>
            <a:r>
              <a:rPr lang="en-GB" dirty="0"/>
              <a:t>Mortgages</a:t>
            </a:r>
          </a:p>
          <a:p>
            <a:r>
              <a:rPr lang="en-GB" dirty="0"/>
              <a:t>Credit cards</a:t>
            </a:r>
          </a:p>
          <a:p>
            <a:r>
              <a:rPr lang="en-GB" dirty="0"/>
              <a:t>Personal loans</a:t>
            </a:r>
          </a:p>
          <a:p>
            <a:pPr marL="0" indent="0">
              <a:buNone/>
            </a:pPr>
            <a:endParaRPr lang="en-GB" dirty="0"/>
          </a:p>
          <a:p>
            <a:pPr marL="0" indent="0">
              <a:buNone/>
            </a:pPr>
            <a:endParaRPr lang="en-GB" sz="3600" dirty="0"/>
          </a:p>
        </p:txBody>
      </p:sp>
      <p:sp>
        <p:nvSpPr>
          <p:cNvPr id="5" name="Title 4">
            <a:extLst>
              <a:ext uri="{FF2B5EF4-FFF2-40B4-BE49-F238E27FC236}">
                <a16:creationId xmlns:a16="http://schemas.microsoft.com/office/drawing/2014/main" id="{7C5F8E5D-95A1-450F-81C3-191A47A96861}"/>
              </a:ext>
            </a:extLst>
          </p:cNvPr>
          <p:cNvSpPr>
            <a:spLocks noGrp="1"/>
          </p:cNvSpPr>
          <p:nvPr>
            <p:ph type="title"/>
          </p:nvPr>
        </p:nvSpPr>
        <p:spPr/>
        <p:txBody>
          <a:bodyPr/>
          <a:lstStyle/>
          <a:p>
            <a:r>
              <a:rPr lang="en-GB" dirty="0"/>
              <a:t>Product pricing and profitability</a:t>
            </a:r>
          </a:p>
        </p:txBody>
      </p:sp>
    </p:spTree>
    <p:extLst>
      <p:ext uri="{BB962C8B-B14F-4D97-AF65-F5344CB8AC3E}">
        <p14:creationId xmlns:p14="http://schemas.microsoft.com/office/powerpoint/2010/main" val="335206907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50740716-83DE-4266-8A59-B4ECF88CD7E1}"/>
              </a:ext>
            </a:extLst>
          </p:cNvPr>
          <p:cNvSpPr>
            <a:spLocks noGrp="1"/>
          </p:cNvSpPr>
          <p:nvPr>
            <p:ph idx="1"/>
          </p:nvPr>
        </p:nvSpPr>
        <p:spPr>
          <a:xfrm>
            <a:off x="388034" y="805777"/>
            <a:ext cx="10515600" cy="5121965"/>
          </a:xfrm>
        </p:spPr>
        <p:txBody>
          <a:bodyPr>
            <a:normAutofit/>
          </a:bodyPr>
          <a:lstStyle/>
          <a:p>
            <a:pPr marL="0" indent="0">
              <a:buNone/>
            </a:pPr>
            <a:endParaRPr lang="en-GB" b="1" dirty="0"/>
          </a:p>
          <a:p>
            <a:pPr marL="0" indent="0">
              <a:buNone/>
            </a:pPr>
            <a:r>
              <a:rPr lang="en-GB" b="1" dirty="0"/>
              <a:t>Cash flows for financial model</a:t>
            </a:r>
          </a:p>
          <a:p>
            <a:pPr marL="0" indent="0">
              <a:buNone/>
            </a:pPr>
            <a:endParaRPr lang="en-GB" dirty="0"/>
          </a:p>
          <a:p>
            <a:pPr marL="0" indent="0">
              <a:buNone/>
            </a:pPr>
            <a:endParaRPr lang="en-GB" dirty="0"/>
          </a:p>
          <a:p>
            <a:pPr marL="0" indent="0">
              <a:buNone/>
            </a:pPr>
            <a:endParaRPr lang="en-GB" dirty="0"/>
          </a:p>
          <a:p>
            <a:pPr marL="0" indent="0">
              <a:buNone/>
            </a:pPr>
            <a:endParaRPr lang="en-GB" dirty="0"/>
          </a:p>
          <a:p>
            <a:pPr marL="0" indent="0">
              <a:buNone/>
            </a:pPr>
            <a:endParaRPr lang="en-GB" sz="3600" dirty="0"/>
          </a:p>
        </p:txBody>
      </p:sp>
      <p:graphicFrame>
        <p:nvGraphicFramePr>
          <p:cNvPr id="3" name="Table 2">
            <a:extLst>
              <a:ext uri="{FF2B5EF4-FFF2-40B4-BE49-F238E27FC236}">
                <a16:creationId xmlns:a16="http://schemas.microsoft.com/office/drawing/2014/main" id="{97002CAE-35DE-4129-91ED-96F0CB04D589}"/>
              </a:ext>
            </a:extLst>
          </p:cNvPr>
          <p:cNvGraphicFramePr>
            <a:graphicFrameLocks noGrp="1"/>
          </p:cNvGraphicFramePr>
          <p:nvPr>
            <p:extLst>
              <p:ext uri="{D42A27DB-BD31-4B8C-83A1-F6EECF244321}">
                <p14:modId xmlns:p14="http://schemas.microsoft.com/office/powerpoint/2010/main" val="454374224"/>
              </p:ext>
            </p:extLst>
          </p:nvPr>
        </p:nvGraphicFramePr>
        <p:xfrm>
          <a:off x="500575" y="2105482"/>
          <a:ext cx="9576904" cy="3108960"/>
        </p:xfrm>
        <a:graphic>
          <a:graphicData uri="http://schemas.openxmlformats.org/drawingml/2006/table">
            <a:tbl>
              <a:tblPr firstRow="1" bandRow="1">
                <a:tableStyleId>{5C22544A-7EE6-4342-B048-85BDC9FD1C3A}</a:tableStyleId>
              </a:tblPr>
              <a:tblGrid>
                <a:gridCol w="2633870">
                  <a:extLst>
                    <a:ext uri="{9D8B030D-6E8A-4147-A177-3AD203B41FA5}">
                      <a16:colId xmlns:a16="http://schemas.microsoft.com/office/drawing/2014/main" val="1631094335"/>
                    </a:ext>
                  </a:extLst>
                </a:gridCol>
                <a:gridCol w="6943034">
                  <a:extLst>
                    <a:ext uri="{9D8B030D-6E8A-4147-A177-3AD203B41FA5}">
                      <a16:colId xmlns:a16="http://schemas.microsoft.com/office/drawing/2014/main" val="1873132439"/>
                    </a:ext>
                  </a:extLst>
                </a:gridCol>
              </a:tblGrid>
              <a:tr h="370840">
                <a:tc>
                  <a:txBody>
                    <a:bodyPr/>
                    <a:lstStyle/>
                    <a:p>
                      <a:r>
                        <a:rPr lang="en-GB" sz="2800" b="0" dirty="0">
                          <a:solidFill>
                            <a:schemeClr val="tx1"/>
                          </a:solidFill>
                        </a:rPr>
                        <a:t>Income</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GB" sz="2800" b="0" dirty="0">
                          <a:solidFill>
                            <a:schemeClr val="tx1"/>
                          </a:solidFill>
                        </a:rPr>
                        <a:t>May be fixed or variable</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636870711"/>
                  </a:ext>
                </a:extLst>
              </a:tr>
              <a:tr h="370840">
                <a:tc>
                  <a:txBody>
                    <a:bodyPr/>
                    <a:lstStyle/>
                    <a:p>
                      <a:r>
                        <a:rPr lang="en-GB" sz="2800" dirty="0"/>
                        <a:t>Costs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GB" sz="2800" dirty="0"/>
                        <a:t>May be direct or shared</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933490792"/>
                  </a:ext>
                </a:extLst>
              </a:tr>
              <a:tr h="370840">
                <a:tc>
                  <a:txBody>
                    <a:bodyPr/>
                    <a:lstStyle/>
                    <a:p>
                      <a:r>
                        <a:rPr lang="en-GB" sz="2800" dirty="0"/>
                        <a:t>Credit losses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GB" sz="2800" dirty="0"/>
                        <a:t>Need to allow for IFRS9</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052614652"/>
                  </a:ext>
                </a:extLst>
              </a:tr>
              <a:tr h="370840">
                <a:tc>
                  <a:txBody>
                    <a:bodyPr/>
                    <a:lstStyle/>
                    <a:p>
                      <a:endParaRPr lang="en-GB" sz="28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GB" sz="28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655279220"/>
                  </a:ext>
                </a:extLst>
              </a:tr>
              <a:tr h="370840">
                <a:tc>
                  <a:txBody>
                    <a:bodyPr/>
                    <a:lstStyle/>
                    <a:p>
                      <a:r>
                        <a:rPr lang="en-GB" sz="2800" dirty="0"/>
                        <a:t>Capital</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GB" sz="2800" dirty="0"/>
                        <a:t>P1/P2A product-specific, P2B shared</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80685421"/>
                  </a:ext>
                </a:extLst>
              </a:tr>
              <a:tr h="370840">
                <a:tc>
                  <a:txBody>
                    <a:bodyPr/>
                    <a:lstStyle/>
                    <a:p>
                      <a:r>
                        <a:rPr lang="en-GB" sz="2800" dirty="0"/>
                        <a:t>Liquidity</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GB" sz="2800" dirty="0"/>
                        <a:t>Balance sheet limits liquidity risk</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916710732"/>
                  </a:ext>
                </a:extLst>
              </a:tr>
            </a:tbl>
          </a:graphicData>
        </a:graphic>
      </p:graphicFrame>
      <p:sp>
        <p:nvSpPr>
          <p:cNvPr id="6" name="Title 5">
            <a:extLst>
              <a:ext uri="{FF2B5EF4-FFF2-40B4-BE49-F238E27FC236}">
                <a16:creationId xmlns:a16="http://schemas.microsoft.com/office/drawing/2014/main" id="{3945CD9F-EFF1-4549-A5F4-EC9F2069205F}"/>
              </a:ext>
            </a:extLst>
          </p:cNvPr>
          <p:cNvSpPr>
            <a:spLocks noGrp="1"/>
          </p:cNvSpPr>
          <p:nvPr>
            <p:ph type="title"/>
          </p:nvPr>
        </p:nvSpPr>
        <p:spPr/>
        <p:txBody>
          <a:bodyPr/>
          <a:lstStyle/>
          <a:p>
            <a:r>
              <a:rPr lang="en-GB" dirty="0"/>
              <a:t>Product pricing and profitability</a:t>
            </a:r>
          </a:p>
        </p:txBody>
      </p:sp>
    </p:spTree>
    <p:extLst>
      <p:ext uri="{BB962C8B-B14F-4D97-AF65-F5344CB8AC3E}">
        <p14:creationId xmlns:p14="http://schemas.microsoft.com/office/powerpoint/2010/main" val="338217945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50740716-83DE-4266-8A59-B4ECF88CD7E1}"/>
              </a:ext>
            </a:extLst>
          </p:cNvPr>
          <p:cNvSpPr>
            <a:spLocks noGrp="1"/>
          </p:cNvSpPr>
          <p:nvPr>
            <p:ph idx="1"/>
          </p:nvPr>
        </p:nvSpPr>
        <p:spPr>
          <a:xfrm>
            <a:off x="393896" y="805777"/>
            <a:ext cx="10945837" cy="5121965"/>
          </a:xfrm>
        </p:spPr>
        <p:txBody>
          <a:bodyPr>
            <a:normAutofit/>
          </a:bodyPr>
          <a:lstStyle/>
          <a:p>
            <a:pPr marL="0" indent="0">
              <a:buNone/>
            </a:pPr>
            <a:endParaRPr lang="en-GB" b="1" i="1" dirty="0"/>
          </a:p>
          <a:p>
            <a:pPr marL="0" indent="0">
              <a:buNone/>
            </a:pPr>
            <a:r>
              <a:rPr lang="en-GB" b="1" i="1" dirty="0"/>
              <a:t>Why actuaries?</a:t>
            </a:r>
          </a:p>
          <a:p>
            <a:pPr marL="0" indent="0">
              <a:buNone/>
            </a:pPr>
            <a:endParaRPr lang="en-GB" sz="800" dirty="0"/>
          </a:p>
          <a:p>
            <a:r>
              <a:rPr lang="en-GB" dirty="0"/>
              <a:t>Need for understanding and judgement</a:t>
            </a:r>
          </a:p>
          <a:p>
            <a:pPr marL="0" indent="0">
              <a:buNone/>
            </a:pPr>
            <a:endParaRPr lang="en-GB" dirty="0"/>
          </a:p>
          <a:p>
            <a:r>
              <a:rPr lang="en-GB" dirty="0"/>
              <a:t>Not rely on deterministic model, base case</a:t>
            </a:r>
          </a:p>
          <a:p>
            <a:pPr marL="0" indent="0">
              <a:buNone/>
            </a:pPr>
            <a:endParaRPr lang="en-GB" sz="900" dirty="0"/>
          </a:p>
          <a:p>
            <a:pPr marL="0" indent="0">
              <a:buNone/>
            </a:pPr>
            <a:endParaRPr lang="en-GB" sz="3600" dirty="0"/>
          </a:p>
        </p:txBody>
      </p:sp>
      <p:sp>
        <p:nvSpPr>
          <p:cNvPr id="5" name="Title 4">
            <a:extLst>
              <a:ext uri="{FF2B5EF4-FFF2-40B4-BE49-F238E27FC236}">
                <a16:creationId xmlns:a16="http://schemas.microsoft.com/office/drawing/2014/main" id="{D55DD94E-1C94-451A-8D31-C2276D23AB67}"/>
              </a:ext>
            </a:extLst>
          </p:cNvPr>
          <p:cNvSpPr>
            <a:spLocks noGrp="1"/>
          </p:cNvSpPr>
          <p:nvPr>
            <p:ph type="title"/>
          </p:nvPr>
        </p:nvSpPr>
        <p:spPr/>
        <p:txBody>
          <a:bodyPr/>
          <a:lstStyle/>
          <a:p>
            <a:r>
              <a:rPr lang="en-GB" dirty="0"/>
              <a:t>Product pricing and profitability</a:t>
            </a:r>
          </a:p>
        </p:txBody>
      </p:sp>
    </p:spTree>
    <p:extLst>
      <p:ext uri="{BB962C8B-B14F-4D97-AF65-F5344CB8AC3E}">
        <p14:creationId xmlns:p14="http://schemas.microsoft.com/office/powerpoint/2010/main" val="91217622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50740716-83DE-4266-8A59-B4ECF88CD7E1}"/>
              </a:ext>
            </a:extLst>
          </p:cNvPr>
          <p:cNvSpPr>
            <a:spLocks noGrp="1"/>
          </p:cNvSpPr>
          <p:nvPr>
            <p:ph idx="1"/>
          </p:nvPr>
        </p:nvSpPr>
        <p:spPr>
          <a:xfrm>
            <a:off x="379827" y="805777"/>
            <a:ext cx="10945837" cy="5121965"/>
          </a:xfrm>
        </p:spPr>
        <p:txBody>
          <a:bodyPr>
            <a:normAutofit/>
          </a:bodyPr>
          <a:lstStyle/>
          <a:p>
            <a:pPr marL="0" indent="0">
              <a:buNone/>
            </a:pPr>
            <a:endParaRPr lang="en-GB" b="1" i="1" dirty="0"/>
          </a:p>
          <a:p>
            <a:pPr marL="0" indent="0">
              <a:buNone/>
            </a:pPr>
            <a:r>
              <a:rPr lang="en-GB" b="1" i="1" dirty="0"/>
              <a:t>Why actuaries?</a:t>
            </a:r>
          </a:p>
          <a:p>
            <a:pPr marL="0" indent="0">
              <a:buNone/>
            </a:pPr>
            <a:endParaRPr lang="en-GB" sz="800" b="1" i="1" dirty="0"/>
          </a:p>
          <a:p>
            <a:pPr marL="0" indent="0">
              <a:buNone/>
            </a:pPr>
            <a:r>
              <a:rPr lang="en-GB" i="1" dirty="0"/>
              <a:t>The Bank recognises that all models are simplifications of reality, with both known and – perhaps more importantly – unknown weaknesses. The results of models are therefore a baseline against which judgement should be applied and are not ‘the answer’.</a:t>
            </a:r>
          </a:p>
          <a:p>
            <a:pPr marL="0" indent="0" algn="r">
              <a:buNone/>
            </a:pPr>
            <a:r>
              <a:rPr lang="en-GB" dirty="0"/>
              <a:t>Bank of England</a:t>
            </a:r>
          </a:p>
          <a:p>
            <a:pPr marL="0" indent="0">
              <a:buNone/>
            </a:pPr>
            <a:endParaRPr lang="en-GB" sz="3600" dirty="0"/>
          </a:p>
        </p:txBody>
      </p:sp>
      <p:sp>
        <p:nvSpPr>
          <p:cNvPr id="5" name="Title 4">
            <a:extLst>
              <a:ext uri="{FF2B5EF4-FFF2-40B4-BE49-F238E27FC236}">
                <a16:creationId xmlns:a16="http://schemas.microsoft.com/office/drawing/2014/main" id="{3297AE66-6E9A-49EC-906A-79F4D6485DED}"/>
              </a:ext>
            </a:extLst>
          </p:cNvPr>
          <p:cNvSpPr>
            <a:spLocks noGrp="1"/>
          </p:cNvSpPr>
          <p:nvPr>
            <p:ph type="title"/>
          </p:nvPr>
        </p:nvSpPr>
        <p:spPr/>
        <p:txBody>
          <a:bodyPr/>
          <a:lstStyle/>
          <a:p>
            <a:r>
              <a:rPr lang="en-GB" dirty="0"/>
              <a:t>Product pricing and profitability</a:t>
            </a:r>
          </a:p>
        </p:txBody>
      </p:sp>
    </p:spTree>
    <p:extLst>
      <p:ext uri="{BB962C8B-B14F-4D97-AF65-F5344CB8AC3E}">
        <p14:creationId xmlns:p14="http://schemas.microsoft.com/office/powerpoint/2010/main" val="74133063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50740716-83DE-4266-8A59-B4ECF88CD7E1}"/>
              </a:ext>
            </a:extLst>
          </p:cNvPr>
          <p:cNvSpPr>
            <a:spLocks noGrp="1"/>
          </p:cNvSpPr>
          <p:nvPr>
            <p:ph idx="1"/>
          </p:nvPr>
        </p:nvSpPr>
        <p:spPr>
          <a:xfrm>
            <a:off x="379827" y="805777"/>
            <a:ext cx="10847363" cy="5121965"/>
          </a:xfrm>
        </p:spPr>
        <p:txBody>
          <a:bodyPr>
            <a:normAutofit/>
          </a:bodyPr>
          <a:lstStyle/>
          <a:p>
            <a:pPr marL="0" indent="0">
              <a:buNone/>
            </a:pPr>
            <a:endParaRPr lang="en-GB" b="1" dirty="0"/>
          </a:p>
          <a:p>
            <a:pPr marL="0" indent="0">
              <a:buNone/>
            </a:pPr>
            <a:r>
              <a:rPr lang="en-GB" b="1" dirty="0"/>
              <a:t>Need for understanding and judgement</a:t>
            </a:r>
          </a:p>
          <a:p>
            <a:pPr marL="0" indent="0">
              <a:buNone/>
            </a:pPr>
            <a:endParaRPr lang="en-GB" dirty="0"/>
          </a:p>
          <a:p>
            <a:r>
              <a:rPr lang="en-GB" dirty="0"/>
              <a:t>Balance sheet: Maturities of loans, deposits</a:t>
            </a:r>
          </a:p>
          <a:p>
            <a:pPr lvl="1">
              <a:buFont typeface="Wingdings" panose="05000000000000000000" pitchFamily="2" charset="2"/>
              <a:buChar char="Ø"/>
            </a:pPr>
            <a:r>
              <a:rPr lang="en-GB" sz="2800" dirty="0"/>
              <a:t>Mortgages: Behavioural shorter than contractual</a:t>
            </a:r>
          </a:p>
          <a:p>
            <a:pPr lvl="1">
              <a:buFont typeface="Wingdings" panose="05000000000000000000" pitchFamily="2" charset="2"/>
              <a:buChar char="Ø"/>
            </a:pPr>
            <a:r>
              <a:rPr lang="en-GB" sz="2800" dirty="0"/>
              <a:t>Current accounts: Behavioural longer than contractual</a:t>
            </a:r>
          </a:p>
          <a:p>
            <a:pPr marL="457200" lvl="1" indent="0">
              <a:buNone/>
            </a:pPr>
            <a:endParaRPr lang="en-GB" sz="2800" dirty="0"/>
          </a:p>
          <a:p>
            <a:r>
              <a:rPr lang="en-GB" dirty="0"/>
              <a:t>Income: Some items depend on customer behaviour</a:t>
            </a:r>
          </a:p>
          <a:p>
            <a:pPr lvl="1">
              <a:buFont typeface="Wingdings" panose="05000000000000000000" pitchFamily="2" charset="2"/>
              <a:buChar char="Ø"/>
            </a:pPr>
            <a:r>
              <a:rPr lang="en-GB" sz="2800" dirty="0"/>
              <a:t>Interest income: Expected retention rates</a:t>
            </a:r>
          </a:p>
          <a:p>
            <a:pPr lvl="1">
              <a:buFont typeface="Wingdings" panose="05000000000000000000" pitchFamily="2" charset="2"/>
              <a:buChar char="Ø"/>
            </a:pPr>
            <a:r>
              <a:rPr lang="en-GB" sz="2800" dirty="0"/>
              <a:t>Non-interest income: Fees on current accounts</a:t>
            </a:r>
          </a:p>
          <a:p>
            <a:pPr marL="0" indent="0">
              <a:buNone/>
            </a:pPr>
            <a:endParaRPr lang="en-GB" sz="900" dirty="0"/>
          </a:p>
          <a:p>
            <a:pPr marL="0" indent="0">
              <a:buNone/>
            </a:pPr>
            <a:endParaRPr lang="en-GB" sz="3600" dirty="0"/>
          </a:p>
        </p:txBody>
      </p:sp>
      <p:sp>
        <p:nvSpPr>
          <p:cNvPr id="5" name="Title 4">
            <a:extLst>
              <a:ext uri="{FF2B5EF4-FFF2-40B4-BE49-F238E27FC236}">
                <a16:creationId xmlns:a16="http://schemas.microsoft.com/office/drawing/2014/main" id="{3AB5BDB8-956F-437D-8F06-71207EEA4791}"/>
              </a:ext>
            </a:extLst>
          </p:cNvPr>
          <p:cNvSpPr>
            <a:spLocks noGrp="1"/>
          </p:cNvSpPr>
          <p:nvPr>
            <p:ph type="title"/>
          </p:nvPr>
        </p:nvSpPr>
        <p:spPr/>
        <p:txBody>
          <a:bodyPr/>
          <a:lstStyle/>
          <a:p>
            <a:r>
              <a:rPr lang="en-GB" dirty="0"/>
              <a:t>Product pricing and profitability</a:t>
            </a:r>
          </a:p>
        </p:txBody>
      </p:sp>
    </p:spTree>
    <p:extLst>
      <p:ext uri="{BB962C8B-B14F-4D97-AF65-F5344CB8AC3E}">
        <p14:creationId xmlns:p14="http://schemas.microsoft.com/office/powerpoint/2010/main" val="344937438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50740716-83DE-4266-8A59-B4ECF88CD7E1}"/>
              </a:ext>
            </a:extLst>
          </p:cNvPr>
          <p:cNvSpPr>
            <a:spLocks noGrp="1"/>
          </p:cNvSpPr>
          <p:nvPr>
            <p:ph idx="1"/>
          </p:nvPr>
        </p:nvSpPr>
        <p:spPr>
          <a:xfrm>
            <a:off x="351692" y="805777"/>
            <a:ext cx="10833295" cy="5121965"/>
          </a:xfrm>
        </p:spPr>
        <p:txBody>
          <a:bodyPr>
            <a:normAutofit/>
          </a:bodyPr>
          <a:lstStyle/>
          <a:p>
            <a:pPr marL="0" indent="0">
              <a:buNone/>
            </a:pPr>
            <a:endParaRPr lang="en-GB" b="1" dirty="0"/>
          </a:p>
          <a:p>
            <a:pPr marL="0" indent="0">
              <a:buNone/>
            </a:pPr>
            <a:r>
              <a:rPr lang="en-GB" b="1" dirty="0"/>
              <a:t>Need for understanding and judgement</a:t>
            </a:r>
          </a:p>
          <a:p>
            <a:pPr marL="0" indent="0">
              <a:buNone/>
            </a:pPr>
            <a:endParaRPr lang="en-GB" sz="800" b="1" dirty="0"/>
          </a:p>
          <a:p>
            <a:r>
              <a:rPr lang="en-GB" dirty="0"/>
              <a:t>Costs: Shared costs include IT, Treasury, distribution</a:t>
            </a:r>
          </a:p>
          <a:p>
            <a:pPr lvl="1">
              <a:buFont typeface="Wingdings" panose="05000000000000000000" pitchFamily="2" charset="2"/>
              <a:buChar char="Ø"/>
            </a:pPr>
            <a:r>
              <a:rPr lang="en-GB" sz="2800" dirty="0"/>
              <a:t>Allocate shared costs across products</a:t>
            </a:r>
          </a:p>
          <a:p>
            <a:pPr lvl="1">
              <a:buFont typeface="Wingdings" panose="05000000000000000000" pitchFamily="2" charset="2"/>
              <a:buChar char="Ø"/>
            </a:pPr>
            <a:r>
              <a:rPr lang="en-GB" sz="2800" dirty="0"/>
              <a:t>May evaluate with/without shared costs</a:t>
            </a:r>
          </a:p>
          <a:p>
            <a:pPr marL="457200" lvl="1" indent="0">
              <a:buNone/>
            </a:pPr>
            <a:endParaRPr lang="en-GB" sz="800" dirty="0"/>
          </a:p>
          <a:p>
            <a:r>
              <a:rPr lang="en-GB" dirty="0"/>
              <a:t>Funding costs: regard deposits as profit centre</a:t>
            </a:r>
          </a:p>
          <a:p>
            <a:pPr lvl="1">
              <a:buFont typeface="Wingdings" panose="05000000000000000000" pitchFamily="2" charset="2"/>
              <a:buChar char="Ø"/>
            </a:pPr>
            <a:r>
              <a:rPr lang="en-GB" sz="2800" dirty="0"/>
              <a:t>Treasury sets funds transfer pricing rates</a:t>
            </a:r>
          </a:p>
          <a:p>
            <a:pPr lvl="1">
              <a:buFont typeface="Wingdings" panose="05000000000000000000" pitchFamily="2" charset="2"/>
              <a:buChar char="Ø"/>
            </a:pPr>
            <a:r>
              <a:rPr lang="en-GB" sz="2800" dirty="0"/>
              <a:t>Rates include term liquidity premium</a:t>
            </a:r>
          </a:p>
          <a:p>
            <a:pPr marL="0" indent="0">
              <a:buNone/>
            </a:pPr>
            <a:endParaRPr lang="en-GB" sz="900" dirty="0"/>
          </a:p>
          <a:p>
            <a:pPr marL="0" indent="0">
              <a:buNone/>
            </a:pPr>
            <a:endParaRPr lang="en-GB" sz="3600" dirty="0"/>
          </a:p>
        </p:txBody>
      </p:sp>
      <p:sp>
        <p:nvSpPr>
          <p:cNvPr id="5" name="Title 4">
            <a:extLst>
              <a:ext uri="{FF2B5EF4-FFF2-40B4-BE49-F238E27FC236}">
                <a16:creationId xmlns:a16="http://schemas.microsoft.com/office/drawing/2014/main" id="{3BDEFC5F-83A1-4FD6-9C4A-DBE3C792D9A9}"/>
              </a:ext>
            </a:extLst>
          </p:cNvPr>
          <p:cNvSpPr>
            <a:spLocks noGrp="1"/>
          </p:cNvSpPr>
          <p:nvPr>
            <p:ph type="title"/>
          </p:nvPr>
        </p:nvSpPr>
        <p:spPr/>
        <p:txBody>
          <a:bodyPr/>
          <a:lstStyle/>
          <a:p>
            <a:r>
              <a:rPr lang="en-GB" dirty="0"/>
              <a:t>Product pricing and profitability</a:t>
            </a:r>
          </a:p>
        </p:txBody>
      </p:sp>
    </p:spTree>
    <p:extLst>
      <p:ext uri="{BB962C8B-B14F-4D97-AF65-F5344CB8AC3E}">
        <p14:creationId xmlns:p14="http://schemas.microsoft.com/office/powerpoint/2010/main" val="61816161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50740716-83DE-4266-8A59-B4ECF88CD7E1}"/>
              </a:ext>
            </a:extLst>
          </p:cNvPr>
          <p:cNvSpPr>
            <a:spLocks noGrp="1"/>
          </p:cNvSpPr>
          <p:nvPr>
            <p:ph idx="1"/>
          </p:nvPr>
        </p:nvSpPr>
        <p:spPr>
          <a:xfrm>
            <a:off x="365760" y="805777"/>
            <a:ext cx="10833296" cy="5121965"/>
          </a:xfrm>
        </p:spPr>
        <p:txBody>
          <a:bodyPr>
            <a:normAutofit/>
          </a:bodyPr>
          <a:lstStyle/>
          <a:p>
            <a:pPr marL="0" indent="0">
              <a:buNone/>
            </a:pPr>
            <a:endParaRPr lang="en-GB" b="1" dirty="0"/>
          </a:p>
          <a:p>
            <a:pPr marL="0" indent="0">
              <a:buNone/>
            </a:pPr>
            <a:r>
              <a:rPr lang="en-GB" b="1" dirty="0"/>
              <a:t>Need for understanding and judgement</a:t>
            </a:r>
          </a:p>
          <a:p>
            <a:pPr marL="0" indent="0">
              <a:buNone/>
            </a:pPr>
            <a:endParaRPr lang="en-GB" sz="800" dirty="0"/>
          </a:p>
          <a:p>
            <a:r>
              <a:rPr lang="en-GB" dirty="0"/>
              <a:t>Credit losses: Allow for IFRS9</a:t>
            </a:r>
          </a:p>
          <a:p>
            <a:pPr lvl="1">
              <a:buFont typeface="Wingdings" panose="05000000000000000000" pitchFamily="2" charset="2"/>
              <a:buChar char="Ø"/>
            </a:pPr>
            <a:r>
              <a:rPr lang="en-GB" sz="2800" dirty="0"/>
              <a:t>Initial capital for provisions as well as for loans</a:t>
            </a:r>
          </a:p>
          <a:p>
            <a:pPr lvl="1">
              <a:buFont typeface="Wingdings" panose="05000000000000000000" pitchFamily="2" charset="2"/>
              <a:buChar char="Ø"/>
            </a:pPr>
            <a:r>
              <a:rPr lang="en-GB" sz="2800" dirty="0"/>
              <a:t>IFRS9 impairments in profit and loss account</a:t>
            </a:r>
          </a:p>
          <a:p>
            <a:pPr marL="457200" lvl="1" indent="0">
              <a:buNone/>
            </a:pPr>
            <a:endParaRPr lang="en-GB" sz="800" dirty="0"/>
          </a:p>
          <a:p>
            <a:r>
              <a:rPr lang="en-GB" dirty="0"/>
              <a:t>Capital: Allow for total capital supporting product</a:t>
            </a:r>
          </a:p>
          <a:p>
            <a:pPr lvl="1">
              <a:buFont typeface="Wingdings" panose="05000000000000000000" pitchFamily="2" charset="2"/>
              <a:buChar char="Ø"/>
            </a:pPr>
            <a:r>
              <a:rPr lang="en-GB" sz="2800" dirty="0"/>
              <a:t>Pillar1/Pillar2A capital is product-specific</a:t>
            </a:r>
          </a:p>
          <a:p>
            <a:pPr lvl="1">
              <a:buFont typeface="Wingdings" panose="05000000000000000000" pitchFamily="2" charset="2"/>
              <a:buChar char="Ø"/>
            </a:pPr>
            <a:r>
              <a:rPr lang="en-GB" sz="2800" dirty="0"/>
              <a:t>Allocate Pillar 2B buffers, allowing for relative risk</a:t>
            </a:r>
          </a:p>
          <a:p>
            <a:pPr marL="0" indent="0">
              <a:buNone/>
            </a:pPr>
            <a:endParaRPr lang="en-GB" sz="900" dirty="0"/>
          </a:p>
          <a:p>
            <a:pPr marL="0" indent="0">
              <a:buNone/>
            </a:pPr>
            <a:endParaRPr lang="en-GB" sz="3600" dirty="0"/>
          </a:p>
        </p:txBody>
      </p:sp>
      <p:sp>
        <p:nvSpPr>
          <p:cNvPr id="5" name="Title 4">
            <a:extLst>
              <a:ext uri="{FF2B5EF4-FFF2-40B4-BE49-F238E27FC236}">
                <a16:creationId xmlns:a16="http://schemas.microsoft.com/office/drawing/2014/main" id="{D1EF1C61-8FE2-4928-9F73-58C42C620CEB}"/>
              </a:ext>
            </a:extLst>
          </p:cNvPr>
          <p:cNvSpPr>
            <a:spLocks noGrp="1"/>
          </p:cNvSpPr>
          <p:nvPr>
            <p:ph type="title"/>
          </p:nvPr>
        </p:nvSpPr>
        <p:spPr/>
        <p:txBody>
          <a:bodyPr/>
          <a:lstStyle/>
          <a:p>
            <a:r>
              <a:rPr lang="en-GB" dirty="0"/>
              <a:t>Product pricing and profitability</a:t>
            </a:r>
          </a:p>
        </p:txBody>
      </p:sp>
    </p:spTree>
    <p:extLst>
      <p:ext uri="{BB962C8B-B14F-4D97-AF65-F5344CB8AC3E}">
        <p14:creationId xmlns:p14="http://schemas.microsoft.com/office/powerpoint/2010/main" val="281870162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50740716-83DE-4266-8A59-B4ECF88CD7E1}"/>
              </a:ext>
            </a:extLst>
          </p:cNvPr>
          <p:cNvSpPr>
            <a:spLocks noGrp="1"/>
          </p:cNvSpPr>
          <p:nvPr>
            <p:ph idx="1"/>
          </p:nvPr>
        </p:nvSpPr>
        <p:spPr>
          <a:xfrm>
            <a:off x="379828" y="805777"/>
            <a:ext cx="10805160" cy="5121965"/>
          </a:xfrm>
        </p:spPr>
        <p:txBody>
          <a:bodyPr>
            <a:normAutofit/>
          </a:bodyPr>
          <a:lstStyle/>
          <a:p>
            <a:pPr marL="0" indent="0">
              <a:buNone/>
            </a:pPr>
            <a:endParaRPr lang="en-GB" b="1" dirty="0"/>
          </a:p>
          <a:p>
            <a:pPr marL="0" indent="0">
              <a:buNone/>
            </a:pPr>
            <a:r>
              <a:rPr lang="en-GB" b="1" dirty="0"/>
              <a:t>Need for understanding and judgement</a:t>
            </a:r>
          </a:p>
          <a:p>
            <a:pPr marL="0" indent="0">
              <a:buNone/>
            </a:pPr>
            <a:endParaRPr lang="en-GB" sz="800" dirty="0"/>
          </a:p>
          <a:p>
            <a:pPr marL="0" indent="0">
              <a:buNone/>
            </a:pPr>
            <a:r>
              <a:rPr lang="en-GB" dirty="0"/>
              <a:t>Discount rate for NPV, hurdle rate for IRR</a:t>
            </a:r>
          </a:p>
          <a:p>
            <a:pPr lvl="1"/>
            <a:r>
              <a:rPr lang="en-GB" sz="2800" dirty="0"/>
              <a:t>Prefer cost of equity capital, but could use weighted average cost of capital</a:t>
            </a:r>
          </a:p>
          <a:p>
            <a:pPr lvl="1"/>
            <a:r>
              <a:rPr lang="en-GB" sz="2800" dirty="0"/>
              <a:t>Use CAPM for each bank</a:t>
            </a:r>
          </a:p>
          <a:p>
            <a:pPr lvl="1"/>
            <a:r>
              <a:rPr lang="en-GB" sz="2800" dirty="0"/>
              <a:t>Apply same discount/hurdle rate to all products</a:t>
            </a:r>
          </a:p>
          <a:p>
            <a:pPr lvl="1"/>
            <a:r>
              <a:rPr lang="en-GB" sz="2800" dirty="0"/>
              <a:t>Differentiation by risk already achieved through amount of capital (including buffers) supporting product</a:t>
            </a:r>
          </a:p>
          <a:p>
            <a:pPr marL="457200" lvl="1" indent="0">
              <a:buNone/>
            </a:pPr>
            <a:endParaRPr lang="en-GB" sz="2800" dirty="0"/>
          </a:p>
          <a:p>
            <a:pPr marL="0" indent="0">
              <a:buNone/>
            </a:pPr>
            <a:endParaRPr lang="en-GB" sz="900" dirty="0"/>
          </a:p>
          <a:p>
            <a:pPr marL="0" indent="0">
              <a:buNone/>
            </a:pPr>
            <a:endParaRPr lang="en-GB" sz="3600" dirty="0"/>
          </a:p>
        </p:txBody>
      </p:sp>
      <p:sp>
        <p:nvSpPr>
          <p:cNvPr id="5" name="Title 4">
            <a:extLst>
              <a:ext uri="{FF2B5EF4-FFF2-40B4-BE49-F238E27FC236}">
                <a16:creationId xmlns:a16="http://schemas.microsoft.com/office/drawing/2014/main" id="{B92F6B73-EC96-42F5-A452-B3F36AA7288F}"/>
              </a:ext>
            </a:extLst>
          </p:cNvPr>
          <p:cNvSpPr>
            <a:spLocks noGrp="1"/>
          </p:cNvSpPr>
          <p:nvPr>
            <p:ph type="title"/>
          </p:nvPr>
        </p:nvSpPr>
        <p:spPr/>
        <p:txBody>
          <a:bodyPr/>
          <a:lstStyle/>
          <a:p>
            <a:r>
              <a:rPr lang="en-GB" dirty="0"/>
              <a:t>Product pricing and profitability</a:t>
            </a:r>
          </a:p>
        </p:txBody>
      </p:sp>
    </p:spTree>
    <p:extLst>
      <p:ext uri="{BB962C8B-B14F-4D97-AF65-F5344CB8AC3E}">
        <p14:creationId xmlns:p14="http://schemas.microsoft.com/office/powerpoint/2010/main" val="276695782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50740716-83DE-4266-8A59-B4ECF88CD7E1}"/>
              </a:ext>
            </a:extLst>
          </p:cNvPr>
          <p:cNvSpPr>
            <a:spLocks noGrp="1"/>
          </p:cNvSpPr>
          <p:nvPr>
            <p:ph idx="1"/>
          </p:nvPr>
        </p:nvSpPr>
        <p:spPr>
          <a:xfrm>
            <a:off x="351692" y="805777"/>
            <a:ext cx="11085342" cy="5121965"/>
          </a:xfrm>
        </p:spPr>
        <p:txBody>
          <a:bodyPr>
            <a:normAutofit/>
          </a:bodyPr>
          <a:lstStyle/>
          <a:p>
            <a:pPr marL="0" indent="0">
              <a:buNone/>
            </a:pPr>
            <a:endParaRPr lang="en-GB" b="1" dirty="0"/>
          </a:p>
          <a:p>
            <a:pPr marL="0" indent="0">
              <a:buNone/>
            </a:pPr>
            <a:r>
              <a:rPr lang="en-GB" b="1" dirty="0"/>
              <a:t>Not rely on deterministic model, base case</a:t>
            </a:r>
          </a:p>
          <a:p>
            <a:pPr marL="0" indent="0">
              <a:buNone/>
            </a:pPr>
            <a:endParaRPr lang="en-GB" sz="800" dirty="0"/>
          </a:p>
          <a:p>
            <a:r>
              <a:rPr lang="en-GB" dirty="0"/>
              <a:t>NPV/IRR model is convenient and straightforward</a:t>
            </a:r>
          </a:p>
          <a:p>
            <a:r>
              <a:rPr lang="en-GB" dirty="0"/>
              <a:t>Evaluate sensitivities as well as base case</a:t>
            </a:r>
          </a:p>
          <a:p>
            <a:r>
              <a:rPr lang="en-GB" dirty="0"/>
              <a:t>If possible, use an approach that allows for a range of possible outcomes</a:t>
            </a:r>
          </a:p>
          <a:p>
            <a:pPr marL="457200" lvl="1" indent="0">
              <a:buNone/>
            </a:pPr>
            <a:endParaRPr lang="en-GB" sz="800" dirty="0"/>
          </a:p>
          <a:p>
            <a:pPr marL="0" indent="0">
              <a:buNone/>
            </a:pPr>
            <a:endParaRPr lang="en-GB" sz="900" dirty="0"/>
          </a:p>
          <a:p>
            <a:pPr marL="0" indent="0">
              <a:buNone/>
            </a:pPr>
            <a:endParaRPr lang="en-GB" sz="3600" dirty="0"/>
          </a:p>
        </p:txBody>
      </p:sp>
      <p:sp>
        <p:nvSpPr>
          <p:cNvPr id="5" name="Title 4">
            <a:extLst>
              <a:ext uri="{FF2B5EF4-FFF2-40B4-BE49-F238E27FC236}">
                <a16:creationId xmlns:a16="http://schemas.microsoft.com/office/drawing/2014/main" id="{2021A477-09F4-422E-9855-10B64D5DB290}"/>
              </a:ext>
            </a:extLst>
          </p:cNvPr>
          <p:cNvSpPr>
            <a:spLocks noGrp="1"/>
          </p:cNvSpPr>
          <p:nvPr>
            <p:ph type="title"/>
          </p:nvPr>
        </p:nvSpPr>
        <p:spPr/>
        <p:txBody>
          <a:bodyPr/>
          <a:lstStyle/>
          <a:p>
            <a:r>
              <a:rPr lang="en-GB" dirty="0"/>
              <a:t>Product pricing and profitability</a:t>
            </a:r>
          </a:p>
        </p:txBody>
      </p:sp>
    </p:spTree>
    <p:extLst>
      <p:ext uri="{BB962C8B-B14F-4D97-AF65-F5344CB8AC3E}">
        <p14:creationId xmlns:p14="http://schemas.microsoft.com/office/powerpoint/2010/main" val="40295086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0A1A85-CA53-4482-9D43-0EC110760640}"/>
              </a:ext>
            </a:extLst>
          </p:cNvPr>
          <p:cNvSpPr>
            <a:spLocks noGrp="1"/>
          </p:cNvSpPr>
          <p:nvPr>
            <p:ph type="title"/>
          </p:nvPr>
        </p:nvSpPr>
        <p:spPr/>
        <p:txBody>
          <a:bodyPr>
            <a:normAutofit/>
          </a:bodyPr>
          <a:lstStyle/>
          <a:p>
            <a:r>
              <a:rPr lang="en-GB" b="1" dirty="0"/>
              <a:t>Iain Allan – Movement into banking</a:t>
            </a:r>
            <a:endParaRPr lang="en-GB" dirty="0"/>
          </a:p>
        </p:txBody>
      </p:sp>
      <p:graphicFrame>
        <p:nvGraphicFramePr>
          <p:cNvPr id="4" name="Content Placeholder 3">
            <a:extLst>
              <a:ext uri="{FF2B5EF4-FFF2-40B4-BE49-F238E27FC236}">
                <a16:creationId xmlns:a16="http://schemas.microsoft.com/office/drawing/2014/main" id="{3D44CCC8-5475-41B1-98F0-F7C822A0AE07}"/>
              </a:ext>
            </a:extLst>
          </p:cNvPr>
          <p:cNvGraphicFramePr>
            <a:graphicFrameLocks noGrp="1"/>
          </p:cNvGraphicFramePr>
          <p:nvPr>
            <p:ph idx="1"/>
            <p:extLst>
              <p:ext uri="{D42A27DB-BD31-4B8C-83A1-F6EECF244321}">
                <p14:modId xmlns:p14="http://schemas.microsoft.com/office/powerpoint/2010/main" val="1170983798"/>
              </p:ext>
            </p:extLst>
          </p:nvPr>
        </p:nvGraphicFramePr>
        <p:xfrm>
          <a:off x="393895" y="805777"/>
          <a:ext cx="10830849" cy="2499360"/>
        </p:xfrm>
        <a:graphic>
          <a:graphicData uri="http://schemas.openxmlformats.org/drawingml/2006/table">
            <a:tbl>
              <a:tblPr firstRow="1" bandRow="1">
                <a:tableStyleId>{5C22544A-7EE6-4342-B048-85BDC9FD1C3A}</a:tableStyleId>
              </a:tblPr>
              <a:tblGrid>
                <a:gridCol w="1840582">
                  <a:extLst>
                    <a:ext uri="{9D8B030D-6E8A-4147-A177-3AD203B41FA5}">
                      <a16:colId xmlns:a16="http://schemas.microsoft.com/office/drawing/2014/main" val="4168135322"/>
                    </a:ext>
                  </a:extLst>
                </a:gridCol>
                <a:gridCol w="3890321">
                  <a:extLst>
                    <a:ext uri="{9D8B030D-6E8A-4147-A177-3AD203B41FA5}">
                      <a16:colId xmlns:a16="http://schemas.microsoft.com/office/drawing/2014/main" val="3290041906"/>
                    </a:ext>
                  </a:extLst>
                </a:gridCol>
                <a:gridCol w="5099946">
                  <a:extLst>
                    <a:ext uri="{9D8B030D-6E8A-4147-A177-3AD203B41FA5}">
                      <a16:colId xmlns:a16="http://schemas.microsoft.com/office/drawing/2014/main" val="2312946801"/>
                    </a:ext>
                  </a:extLst>
                </a:gridCol>
              </a:tblGrid>
              <a:tr h="370840">
                <a:tc>
                  <a:txBody>
                    <a:bodyPr/>
                    <a:lstStyle/>
                    <a:p>
                      <a:endParaRPr lang="en-GB" sz="2800" b="0" dirty="0">
                        <a:solidFill>
                          <a:schemeClr val="tx1"/>
                        </a:solidFill>
                      </a:endParaRPr>
                    </a:p>
                    <a:p>
                      <a:r>
                        <a:rPr lang="en-GB" sz="2800" b="0" dirty="0">
                          <a:solidFill>
                            <a:schemeClr val="tx1"/>
                          </a:solidFill>
                        </a:rPr>
                        <a:t>1969-74</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GB" sz="2800" b="0" dirty="0">
                        <a:solidFill>
                          <a:schemeClr val="tx1"/>
                        </a:solidFill>
                      </a:endParaRPr>
                    </a:p>
                    <a:p>
                      <a:r>
                        <a:rPr lang="en-GB" sz="2800" b="0" dirty="0">
                          <a:solidFill>
                            <a:schemeClr val="tx1"/>
                          </a:solidFill>
                        </a:rPr>
                        <a:t>Scottish Life</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GB" sz="2800" b="0" dirty="0">
                        <a:solidFill>
                          <a:schemeClr val="tx1"/>
                        </a:solidFill>
                      </a:endParaRPr>
                    </a:p>
                    <a:p>
                      <a:r>
                        <a:rPr lang="en-GB" sz="2800" b="0" dirty="0">
                          <a:solidFill>
                            <a:schemeClr val="tx1"/>
                          </a:solidFill>
                        </a:rPr>
                        <a:t>Fund management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232222343"/>
                  </a:ext>
                </a:extLst>
              </a:tr>
              <a:tr h="370840">
                <a:tc>
                  <a:txBody>
                    <a:bodyPr/>
                    <a:lstStyle/>
                    <a:p>
                      <a:r>
                        <a:rPr lang="en-GB" sz="2800" dirty="0"/>
                        <a:t>1974-79</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GB" sz="2800" dirty="0"/>
                        <a:t>UK Provident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GB" sz="2800" dirty="0"/>
                        <a:t>Fund management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89281720"/>
                  </a:ext>
                </a:extLst>
              </a:tr>
              <a:tr h="370840">
                <a:tc>
                  <a:txBody>
                    <a:bodyPr/>
                    <a:lstStyle/>
                    <a:p>
                      <a:r>
                        <a:rPr lang="en-GB" sz="2800" dirty="0"/>
                        <a:t>1979-85</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GB" sz="2800" dirty="0"/>
                        <a:t>Phillips &amp; Drew*</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GB" sz="2800" dirty="0"/>
                        <a:t>Stockbroking</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96885398"/>
                  </a:ext>
                </a:extLst>
              </a:tr>
              <a:tr h="370840">
                <a:tc>
                  <a:txBody>
                    <a:bodyPr/>
                    <a:lstStyle/>
                    <a:p>
                      <a:r>
                        <a:rPr lang="en-GB" sz="2800" dirty="0"/>
                        <a:t>1985-91</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GB" sz="2800" dirty="0"/>
                        <a:t>UBS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GB" sz="2800" dirty="0"/>
                        <a:t>Investment banking</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03355903"/>
                  </a:ext>
                </a:extLst>
              </a:tr>
            </a:tbl>
          </a:graphicData>
        </a:graphic>
      </p:graphicFrame>
      <p:sp>
        <p:nvSpPr>
          <p:cNvPr id="5" name="TextBox 4">
            <a:extLst>
              <a:ext uri="{FF2B5EF4-FFF2-40B4-BE49-F238E27FC236}">
                <a16:creationId xmlns:a16="http://schemas.microsoft.com/office/drawing/2014/main" id="{284B6AA7-D75D-4EAC-878E-FFEE2D4E0A03}"/>
              </a:ext>
            </a:extLst>
          </p:cNvPr>
          <p:cNvSpPr txBox="1"/>
          <p:nvPr/>
        </p:nvSpPr>
        <p:spPr>
          <a:xfrm>
            <a:off x="393895" y="4382465"/>
            <a:ext cx="10963167" cy="523220"/>
          </a:xfrm>
          <a:prstGeom prst="rect">
            <a:avLst/>
          </a:prstGeom>
          <a:noFill/>
          <a:ln>
            <a:solidFill>
              <a:schemeClr val="bg1"/>
            </a:solidFill>
          </a:ln>
        </p:spPr>
        <p:txBody>
          <a:bodyPr wrap="square" rtlCol="0">
            <a:spAutoFit/>
          </a:bodyPr>
          <a:lstStyle/>
          <a:p>
            <a:r>
              <a:rPr lang="en-GB" sz="2800" dirty="0"/>
              <a:t>*In 1985, Phillips &amp; Drew was acquired by UBS</a:t>
            </a:r>
          </a:p>
        </p:txBody>
      </p:sp>
    </p:spTree>
    <p:extLst>
      <p:ext uri="{BB962C8B-B14F-4D97-AF65-F5344CB8AC3E}">
        <p14:creationId xmlns:p14="http://schemas.microsoft.com/office/powerpoint/2010/main" val="26400944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50740716-83DE-4266-8A59-B4ECF88CD7E1}"/>
              </a:ext>
            </a:extLst>
          </p:cNvPr>
          <p:cNvSpPr>
            <a:spLocks noGrp="1"/>
          </p:cNvSpPr>
          <p:nvPr>
            <p:ph idx="1"/>
          </p:nvPr>
        </p:nvSpPr>
        <p:spPr>
          <a:xfrm>
            <a:off x="407963" y="805777"/>
            <a:ext cx="10791092" cy="5121965"/>
          </a:xfrm>
        </p:spPr>
        <p:txBody>
          <a:bodyPr>
            <a:normAutofit/>
          </a:bodyPr>
          <a:lstStyle/>
          <a:p>
            <a:pPr marL="0" indent="0">
              <a:buNone/>
            </a:pPr>
            <a:endParaRPr lang="en-GB" b="1" i="1" dirty="0"/>
          </a:p>
          <a:p>
            <a:pPr marL="0" indent="0">
              <a:buNone/>
            </a:pPr>
            <a:r>
              <a:rPr lang="en-GB" b="1" i="1" dirty="0"/>
              <a:t>Why actuaries now?</a:t>
            </a:r>
          </a:p>
          <a:p>
            <a:pPr marL="0" indent="0">
              <a:buNone/>
            </a:pPr>
            <a:endParaRPr lang="en-GB" sz="800" dirty="0"/>
          </a:p>
          <a:p>
            <a:r>
              <a:rPr lang="en-GB" dirty="0"/>
              <a:t>PSD2 (Open Banking in UK) has potential to transform retail banking</a:t>
            </a:r>
          </a:p>
          <a:p>
            <a:r>
              <a:rPr lang="en-GB" dirty="0"/>
              <a:t>Customers may authorise transfer of data to approved third parties:</a:t>
            </a:r>
          </a:p>
          <a:p>
            <a:pPr lvl="1">
              <a:buFont typeface="Wingdings" panose="05000000000000000000" pitchFamily="2" charset="2"/>
              <a:buChar char="Ø"/>
            </a:pPr>
            <a:r>
              <a:rPr lang="en-GB" sz="2800" dirty="0"/>
              <a:t>Price comparison websites for individuals</a:t>
            </a:r>
          </a:p>
          <a:p>
            <a:pPr lvl="1">
              <a:buFont typeface="Wingdings" panose="05000000000000000000" pitchFamily="2" charset="2"/>
              <a:buChar char="Ø"/>
            </a:pPr>
            <a:r>
              <a:rPr lang="en-GB" sz="2800" dirty="0"/>
              <a:t>Information and advice for individuals</a:t>
            </a:r>
          </a:p>
          <a:p>
            <a:pPr lvl="1">
              <a:buFont typeface="Wingdings" panose="05000000000000000000" pitchFamily="2" charset="2"/>
              <a:buChar char="Ø"/>
            </a:pPr>
            <a:r>
              <a:rPr lang="en-GB" sz="2800" dirty="0"/>
              <a:t>Personal financial management services</a:t>
            </a:r>
          </a:p>
          <a:p>
            <a:pPr lvl="1">
              <a:buFont typeface="Wingdings" panose="05000000000000000000" pitchFamily="2" charset="2"/>
              <a:buChar char="Ø"/>
            </a:pPr>
            <a:r>
              <a:rPr lang="en-GB" sz="2800" dirty="0"/>
              <a:t>Other innovative banking services</a:t>
            </a:r>
          </a:p>
          <a:p>
            <a:pPr marL="0" indent="0">
              <a:buNone/>
            </a:pPr>
            <a:endParaRPr lang="en-GB" sz="900" dirty="0"/>
          </a:p>
          <a:p>
            <a:pPr marL="0" indent="0">
              <a:buNone/>
            </a:pPr>
            <a:endParaRPr lang="en-GB" sz="3600" dirty="0"/>
          </a:p>
        </p:txBody>
      </p:sp>
      <p:sp>
        <p:nvSpPr>
          <p:cNvPr id="5" name="Title 4">
            <a:extLst>
              <a:ext uri="{FF2B5EF4-FFF2-40B4-BE49-F238E27FC236}">
                <a16:creationId xmlns:a16="http://schemas.microsoft.com/office/drawing/2014/main" id="{A897AC36-580D-4394-94BD-36C25704313E}"/>
              </a:ext>
            </a:extLst>
          </p:cNvPr>
          <p:cNvSpPr>
            <a:spLocks noGrp="1"/>
          </p:cNvSpPr>
          <p:nvPr>
            <p:ph type="title"/>
          </p:nvPr>
        </p:nvSpPr>
        <p:spPr/>
        <p:txBody>
          <a:bodyPr/>
          <a:lstStyle/>
          <a:p>
            <a:r>
              <a:rPr lang="en-GB" dirty="0"/>
              <a:t>Product pricing and profitability</a:t>
            </a:r>
          </a:p>
        </p:txBody>
      </p:sp>
    </p:spTree>
    <p:extLst>
      <p:ext uri="{BB962C8B-B14F-4D97-AF65-F5344CB8AC3E}">
        <p14:creationId xmlns:p14="http://schemas.microsoft.com/office/powerpoint/2010/main" val="219368015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50740716-83DE-4266-8A59-B4ECF88CD7E1}"/>
              </a:ext>
            </a:extLst>
          </p:cNvPr>
          <p:cNvSpPr>
            <a:spLocks noGrp="1"/>
          </p:cNvSpPr>
          <p:nvPr>
            <p:ph idx="1"/>
          </p:nvPr>
        </p:nvSpPr>
        <p:spPr>
          <a:xfrm>
            <a:off x="407963" y="805777"/>
            <a:ext cx="10819228" cy="5121965"/>
          </a:xfrm>
        </p:spPr>
        <p:txBody>
          <a:bodyPr>
            <a:normAutofit/>
          </a:bodyPr>
          <a:lstStyle/>
          <a:p>
            <a:pPr marL="0" indent="0">
              <a:buNone/>
            </a:pPr>
            <a:endParaRPr lang="en-GB" b="1" i="1" dirty="0"/>
          </a:p>
          <a:p>
            <a:pPr marL="0" indent="0">
              <a:buNone/>
            </a:pPr>
            <a:r>
              <a:rPr lang="en-GB" b="1" i="1" dirty="0"/>
              <a:t>Why actuaries now?</a:t>
            </a:r>
          </a:p>
          <a:p>
            <a:pPr marL="0" indent="0">
              <a:buNone/>
            </a:pPr>
            <a:endParaRPr lang="en-GB" sz="800" dirty="0"/>
          </a:p>
          <a:p>
            <a:r>
              <a:rPr lang="en-GB" dirty="0"/>
              <a:t>Product pricing and profitability</a:t>
            </a:r>
          </a:p>
          <a:p>
            <a:pPr lvl="1">
              <a:buFont typeface="Wingdings" panose="05000000000000000000" pitchFamily="2" charset="2"/>
              <a:buChar char="Ø"/>
            </a:pPr>
            <a:r>
              <a:rPr lang="en-GB" sz="2800" dirty="0"/>
              <a:t>New entrants seek profitable product/customers</a:t>
            </a:r>
          </a:p>
          <a:p>
            <a:pPr lvl="1">
              <a:buFont typeface="Wingdings" panose="05000000000000000000" pitchFamily="2" charset="2"/>
              <a:buChar char="Ø"/>
            </a:pPr>
            <a:r>
              <a:rPr lang="en-GB" sz="2800" dirty="0"/>
              <a:t>Incumbents need to defend market shares/profits</a:t>
            </a:r>
          </a:p>
          <a:p>
            <a:r>
              <a:rPr lang="en-GB" dirty="0"/>
              <a:t>Likely shift from product focus to customer focus</a:t>
            </a:r>
          </a:p>
          <a:p>
            <a:pPr lvl="1">
              <a:buFont typeface="Wingdings" panose="05000000000000000000" pitchFamily="2" charset="2"/>
              <a:buChar char="Ø"/>
            </a:pPr>
            <a:r>
              <a:rPr lang="en-GB" sz="2800" dirty="0"/>
              <a:t>Use data to evaluate customer relationships</a:t>
            </a:r>
          </a:p>
          <a:p>
            <a:pPr lvl="1">
              <a:buFont typeface="Wingdings" panose="05000000000000000000" pitchFamily="2" charset="2"/>
              <a:buChar char="Ø"/>
            </a:pPr>
            <a:r>
              <a:rPr lang="en-GB" sz="2800" dirty="0"/>
              <a:t>Use data to enhance customer relationships</a:t>
            </a:r>
          </a:p>
          <a:p>
            <a:pPr marL="0" indent="0">
              <a:buNone/>
            </a:pPr>
            <a:endParaRPr lang="en-GB" sz="900" dirty="0"/>
          </a:p>
          <a:p>
            <a:pPr marL="0" indent="0">
              <a:buNone/>
            </a:pPr>
            <a:endParaRPr lang="en-GB" sz="3600" dirty="0"/>
          </a:p>
        </p:txBody>
      </p:sp>
      <p:sp>
        <p:nvSpPr>
          <p:cNvPr id="5" name="Title 4">
            <a:extLst>
              <a:ext uri="{FF2B5EF4-FFF2-40B4-BE49-F238E27FC236}">
                <a16:creationId xmlns:a16="http://schemas.microsoft.com/office/drawing/2014/main" id="{901AE5D5-B042-4229-A2E4-B4982DB2867B}"/>
              </a:ext>
            </a:extLst>
          </p:cNvPr>
          <p:cNvSpPr>
            <a:spLocks noGrp="1"/>
          </p:cNvSpPr>
          <p:nvPr>
            <p:ph type="title"/>
          </p:nvPr>
        </p:nvSpPr>
        <p:spPr/>
        <p:txBody>
          <a:bodyPr/>
          <a:lstStyle/>
          <a:p>
            <a:r>
              <a:rPr lang="en-GB" dirty="0"/>
              <a:t>Product pricing and profitability</a:t>
            </a:r>
          </a:p>
        </p:txBody>
      </p:sp>
    </p:spTree>
    <p:extLst>
      <p:ext uri="{BB962C8B-B14F-4D97-AF65-F5344CB8AC3E}">
        <p14:creationId xmlns:p14="http://schemas.microsoft.com/office/powerpoint/2010/main" val="320822712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77F11B-3E3D-4018-97EB-6AEC21688E1B}"/>
              </a:ext>
            </a:extLst>
          </p:cNvPr>
          <p:cNvSpPr>
            <a:spLocks noGrp="1"/>
          </p:cNvSpPr>
          <p:nvPr>
            <p:ph type="title"/>
          </p:nvPr>
        </p:nvSpPr>
        <p:spPr/>
        <p:txBody>
          <a:bodyPr>
            <a:normAutofit/>
          </a:bodyPr>
          <a:lstStyle/>
          <a:p>
            <a:r>
              <a:rPr lang="en-GB" b="1" dirty="0"/>
              <a:t>Opportunities for actuaries in banking</a:t>
            </a:r>
            <a:endParaRPr lang="en-GB" dirty="0"/>
          </a:p>
        </p:txBody>
      </p:sp>
      <p:sp>
        <p:nvSpPr>
          <p:cNvPr id="3" name="Content Placeholder 2">
            <a:extLst>
              <a:ext uri="{FF2B5EF4-FFF2-40B4-BE49-F238E27FC236}">
                <a16:creationId xmlns:a16="http://schemas.microsoft.com/office/drawing/2014/main" id="{22F68F38-4B59-4063-937E-61B7120DE998}"/>
              </a:ext>
            </a:extLst>
          </p:cNvPr>
          <p:cNvSpPr>
            <a:spLocks noGrp="1"/>
          </p:cNvSpPr>
          <p:nvPr>
            <p:ph idx="1"/>
          </p:nvPr>
        </p:nvSpPr>
        <p:spPr>
          <a:xfrm>
            <a:off x="384517" y="805777"/>
            <a:ext cx="11422966" cy="4351338"/>
          </a:xfrm>
        </p:spPr>
        <p:txBody>
          <a:bodyPr>
            <a:normAutofit lnSpcReduction="10000"/>
          </a:bodyPr>
          <a:lstStyle/>
          <a:p>
            <a:endParaRPr lang="en-GB" dirty="0"/>
          </a:p>
          <a:p>
            <a:r>
              <a:rPr lang="en-GB" dirty="0"/>
              <a:t>Build on existing skills and experience in equivalent activities in insurance and pensions</a:t>
            </a:r>
          </a:p>
          <a:p>
            <a:endParaRPr lang="en-GB" dirty="0"/>
          </a:p>
          <a:p>
            <a:r>
              <a:rPr lang="en-GB" dirty="0"/>
              <a:t>Make effective contribution because of training in understanding risks and in making judgements about them and because of their experience of working under professional standards</a:t>
            </a:r>
          </a:p>
          <a:p>
            <a:endParaRPr lang="en-GB" dirty="0"/>
          </a:p>
          <a:p>
            <a:r>
              <a:rPr lang="en-GB" dirty="0"/>
              <a:t>Opportunities to engage in enterprise risk management and to apply data science techniques</a:t>
            </a:r>
          </a:p>
        </p:txBody>
      </p:sp>
    </p:spTree>
    <p:extLst>
      <p:ext uri="{BB962C8B-B14F-4D97-AF65-F5344CB8AC3E}">
        <p14:creationId xmlns:p14="http://schemas.microsoft.com/office/powerpoint/2010/main" val="28642610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0" y="1"/>
            <a:ext cx="12192000" cy="755903"/>
          </a:xfrm>
        </p:spPr>
        <p:txBody>
          <a:bodyPr/>
          <a:lstStyle/>
          <a:p>
            <a:r>
              <a:rPr lang="it-IT" dirty="0"/>
              <a:t>Opportunities for actuaries in banking</a:t>
            </a:r>
          </a:p>
        </p:txBody>
      </p:sp>
      <p:sp>
        <p:nvSpPr>
          <p:cNvPr id="3" name="Segnaposto contenuto 2"/>
          <p:cNvSpPr>
            <a:spLocks noGrp="1"/>
          </p:cNvSpPr>
          <p:nvPr>
            <p:ph idx="1"/>
          </p:nvPr>
        </p:nvSpPr>
        <p:spPr/>
        <p:txBody>
          <a:bodyPr/>
          <a:lstStyle/>
          <a:p>
            <a:pPr marL="0" indent="0" algn="ctr">
              <a:buNone/>
            </a:pPr>
            <a:endParaRPr lang="it-IT" dirty="0"/>
          </a:p>
          <a:p>
            <a:pPr marL="0" indent="0" algn="ctr">
              <a:buNone/>
            </a:pPr>
            <a:endParaRPr lang="it-IT" dirty="0"/>
          </a:p>
          <a:p>
            <a:pPr marL="0" indent="0" algn="ctr">
              <a:buNone/>
            </a:pPr>
            <a:endParaRPr lang="it-IT" dirty="0"/>
          </a:p>
          <a:p>
            <a:pPr marL="0" indent="0" algn="ctr">
              <a:buNone/>
            </a:pPr>
            <a:r>
              <a:rPr lang="it-IT" dirty="0"/>
              <a:t>Iain Allan</a:t>
            </a:r>
          </a:p>
          <a:p>
            <a:pPr marL="0" indent="0" algn="ctr">
              <a:buNone/>
            </a:pPr>
            <a:endParaRPr lang="it-IT" dirty="0"/>
          </a:p>
          <a:p>
            <a:pPr marL="0" indent="0" algn="ctr">
              <a:buNone/>
            </a:pPr>
            <a:r>
              <a:rPr lang="it-IT" dirty="0"/>
              <a:t>Iain.allan1965@gmail.com</a:t>
            </a:r>
          </a:p>
        </p:txBody>
      </p:sp>
      <p:sp>
        <p:nvSpPr>
          <p:cNvPr id="4" name="Segnaposto numero diapositiva 3"/>
          <p:cNvSpPr>
            <a:spLocks noGrp="1"/>
          </p:cNvSpPr>
          <p:nvPr>
            <p:ph type="sldNum" sz="quarter" idx="12"/>
          </p:nvPr>
        </p:nvSpPr>
        <p:spPr/>
        <p:txBody>
          <a:bodyPr/>
          <a:lstStyle/>
          <a:p>
            <a:fld id="{2BA1292A-03A9-4707-88A2-3F81F831B259}" type="slidenum">
              <a:rPr lang="it-IT" smtClean="0"/>
              <a:t>43</a:t>
            </a:fld>
            <a:endParaRPr lang="it-IT" dirty="0"/>
          </a:p>
        </p:txBody>
      </p:sp>
    </p:spTree>
    <p:extLst>
      <p:ext uri="{BB962C8B-B14F-4D97-AF65-F5344CB8AC3E}">
        <p14:creationId xmlns:p14="http://schemas.microsoft.com/office/powerpoint/2010/main" val="39622315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0A1A85-CA53-4482-9D43-0EC110760640}"/>
              </a:ext>
            </a:extLst>
          </p:cNvPr>
          <p:cNvSpPr>
            <a:spLocks noGrp="1"/>
          </p:cNvSpPr>
          <p:nvPr>
            <p:ph type="title"/>
          </p:nvPr>
        </p:nvSpPr>
        <p:spPr/>
        <p:txBody>
          <a:bodyPr>
            <a:normAutofit/>
          </a:bodyPr>
          <a:lstStyle/>
          <a:p>
            <a:r>
              <a:rPr lang="en-GB" b="1" dirty="0"/>
              <a:t>Iain Allan – Experience in banking</a:t>
            </a:r>
            <a:endParaRPr lang="en-GB" dirty="0"/>
          </a:p>
        </p:txBody>
      </p:sp>
      <p:sp>
        <p:nvSpPr>
          <p:cNvPr id="3" name="Content Placeholder 2">
            <a:extLst>
              <a:ext uri="{FF2B5EF4-FFF2-40B4-BE49-F238E27FC236}">
                <a16:creationId xmlns:a16="http://schemas.microsoft.com/office/drawing/2014/main" id="{D059FFBA-54B1-409A-97D9-71D0011EA4F3}"/>
              </a:ext>
            </a:extLst>
          </p:cNvPr>
          <p:cNvSpPr>
            <a:spLocks noGrp="1"/>
          </p:cNvSpPr>
          <p:nvPr>
            <p:ph idx="1"/>
          </p:nvPr>
        </p:nvSpPr>
        <p:spPr>
          <a:xfrm>
            <a:off x="351693" y="805777"/>
            <a:ext cx="10861431" cy="4351338"/>
          </a:xfrm>
        </p:spPr>
        <p:txBody>
          <a:bodyPr>
            <a:normAutofit/>
          </a:bodyPr>
          <a:lstStyle/>
          <a:p>
            <a:pPr marL="0" indent="0">
              <a:buNone/>
            </a:pPr>
            <a:endParaRPr lang="en-GB" b="1" dirty="0"/>
          </a:p>
          <a:p>
            <a:pPr marL="0" indent="0">
              <a:buNone/>
            </a:pPr>
            <a:r>
              <a:rPr lang="en-GB" b="1" dirty="0"/>
              <a:t>1994-2008 Group Director, Strategy, RBS</a:t>
            </a:r>
          </a:p>
          <a:p>
            <a:pPr marL="0" indent="0">
              <a:buNone/>
            </a:pPr>
            <a:endParaRPr lang="en-GB" dirty="0"/>
          </a:p>
          <a:p>
            <a:r>
              <a:rPr lang="en-GB" dirty="0"/>
              <a:t>Supermarket banking joint venture with Tesco</a:t>
            </a:r>
          </a:p>
          <a:p>
            <a:r>
              <a:rPr lang="en-GB" dirty="0"/>
              <a:t>Acquisition of NatWest</a:t>
            </a:r>
          </a:p>
          <a:p>
            <a:r>
              <a:rPr lang="en-GB" dirty="0"/>
              <a:t>Strategic partnership with Bank of China</a:t>
            </a:r>
          </a:p>
        </p:txBody>
      </p:sp>
    </p:spTree>
    <p:extLst>
      <p:ext uri="{BB962C8B-B14F-4D97-AF65-F5344CB8AC3E}">
        <p14:creationId xmlns:p14="http://schemas.microsoft.com/office/powerpoint/2010/main" val="24658298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0A1A85-CA53-4482-9D43-0EC110760640}"/>
              </a:ext>
            </a:extLst>
          </p:cNvPr>
          <p:cNvSpPr>
            <a:spLocks noGrp="1"/>
          </p:cNvSpPr>
          <p:nvPr>
            <p:ph type="title"/>
          </p:nvPr>
        </p:nvSpPr>
        <p:spPr/>
        <p:txBody>
          <a:bodyPr>
            <a:normAutofit/>
          </a:bodyPr>
          <a:lstStyle/>
          <a:p>
            <a:r>
              <a:rPr lang="en-GB" b="1" dirty="0"/>
              <a:t>Iain Allan – Experience in banking</a:t>
            </a:r>
            <a:endParaRPr lang="en-GB" dirty="0"/>
          </a:p>
        </p:txBody>
      </p:sp>
      <p:sp>
        <p:nvSpPr>
          <p:cNvPr id="3" name="Content Placeholder 2">
            <a:extLst>
              <a:ext uri="{FF2B5EF4-FFF2-40B4-BE49-F238E27FC236}">
                <a16:creationId xmlns:a16="http://schemas.microsoft.com/office/drawing/2014/main" id="{D059FFBA-54B1-409A-97D9-71D0011EA4F3}"/>
              </a:ext>
            </a:extLst>
          </p:cNvPr>
          <p:cNvSpPr>
            <a:spLocks noGrp="1"/>
          </p:cNvSpPr>
          <p:nvPr>
            <p:ph idx="1"/>
          </p:nvPr>
        </p:nvSpPr>
        <p:spPr>
          <a:xfrm>
            <a:off x="323558" y="805777"/>
            <a:ext cx="10805160" cy="4351338"/>
          </a:xfrm>
        </p:spPr>
        <p:txBody>
          <a:bodyPr>
            <a:normAutofit/>
          </a:bodyPr>
          <a:lstStyle/>
          <a:p>
            <a:pPr marL="0" indent="0">
              <a:buNone/>
            </a:pPr>
            <a:endParaRPr lang="en-GB" b="1" dirty="0"/>
          </a:p>
          <a:p>
            <a:pPr marL="0" indent="0">
              <a:buNone/>
            </a:pPr>
            <a:r>
              <a:rPr lang="en-GB" b="1" dirty="0"/>
              <a:t>2008-2019 Independent consultant</a:t>
            </a:r>
          </a:p>
          <a:p>
            <a:pPr marL="0" indent="0">
              <a:buNone/>
            </a:pPr>
            <a:endParaRPr lang="en-GB" dirty="0"/>
          </a:p>
          <a:p>
            <a:r>
              <a:rPr lang="en-GB" dirty="0"/>
              <a:t>Applications for banking licences by new entrants</a:t>
            </a:r>
          </a:p>
          <a:p>
            <a:r>
              <a:rPr lang="en-GB" dirty="0"/>
              <a:t>Regulatory submissions by smaller banks</a:t>
            </a:r>
          </a:p>
          <a:p>
            <a:r>
              <a:rPr lang="en-GB" dirty="0"/>
              <a:t>Draft responses to regulatory consultations</a:t>
            </a:r>
          </a:p>
        </p:txBody>
      </p:sp>
    </p:spTree>
    <p:extLst>
      <p:ext uri="{BB962C8B-B14F-4D97-AF65-F5344CB8AC3E}">
        <p14:creationId xmlns:p14="http://schemas.microsoft.com/office/powerpoint/2010/main" val="29669651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0A1A85-CA53-4482-9D43-0EC110760640}"/>
              </a:ext>
            </a:extLst>
          </p:cNvPr>
          <p:cNvSpPr>
            <a:spLocks noGrp="1"/>
          </p:cNvSpPr>
          <p:nvPr>
            <p:ph type="title"/>
          </p:nvPr>
        </p:nvSpPr>
        <p:spPr/>
        <p:txBody>
          <a:bodyPr>
            <a:normAutofit/>
          </a:bodyPr>
          <a:lstStyle/>
          <a:p>
            <a:r>
              <a:rPr lang="en-GB" b="1" dirty="0"/>
              <a:t>Opportunities for actuaries in banking</a:t>
            </a:r>
            <a:endParaRPr lang="en-GB" dirty="0"/>
          </a:p>
        </p:txBody>
      </p:sp>
      <p:sp>
        <p:nvSpPr>
          <p:cNvPr id="3" name="Content Placeholder 2">
            <a:extLst>
              <a:ext uri="{FF2B5EF4-FFF2-40B4-BE49-F238E27FC236}">
                <a16:creationId xmlns:a16="http://schemas.microsoft.com/office/drawing/2014/main" id="{D059FFBA-54B1-409A-97D9-71D0011EA4F3}"/>
              </a:ext>
            </a:extLst>
          </p:cNvPr>
          <p:cNvSpPr>
            <a:spLocks noGrp="1"/>
          </p:cNvSpPr>
          <p:nvPr>
            <p:ph idx="1"/>
          </p:nvPr>
        </p:nvSpPr>
        <p:spPr>
          <a:xfrm>
            <a:off x="323557" y="805777"/>
            <a:ext cx="10819227" cy="4351338"/>
          </a:xfrm>
        </p:spPr>
        <p:txBody>
          <a:bodyPr>
            <a:normAutofit/>
          </a:bodyPr>
          <a:lstStyle/>
          <a:p>
            <a:pPr marL="0" indent="0">
              <a:buNone/>
            </a:pPr>
            <a:endParaRPr lang="en-GB" b="1" dirty="0"/>
          </a:p>
          <a:p>
            <a:pPr marL="0" indent="0">
              <a:buNone/>
            </a:pPr>
            <a:r>
              <a:rPr lang="en-GB" b="1" dirty="0"/>
              <a:t>Quantification of capital requirements and buffers</a:t>
            </a:r>
          </a:p>
          <a:p>
            <a:pPr marL="0" indent="0">
              <a:buNone/>
            </a:pPr>
            <a:endParaRPr lang="en-GB" dirty="0"/>
          </a:p>
        </p:txBody>
      </p:sp>
    </p:spTree>
    <p:extLst>
      <p:ext uri="{BB962C8B-B14F-4D97-AF65-F5344CB8AC3E}">
        <p14:creationId xmlns:p14="http://schemas.microsoft.com/office/powerpoint/2010/main" val="33540138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0A1A85-CA53-4482-9D43-0EC110760640}"/>
              </a:ext>
            </a:extLst>
          </p:cNvPr>
          <p:cNvSpPr>
            <a:spLocks noGrp="1"/>
          </p:cNvSpPr>
          <p:nvPr>
            <p:ph type="title"/>
          </p:nvPr>
        </p:nvSpPr>
        <p:spPr/>
        <p:txBody>
          <a:bodyPr>
            <a:normAutofit/>
          </a:bodyPr>
          <a:lstStyle/>
          <a:p>
            <a:r>
              <a:rPr lang="en-GB" b="1" dirty="0"/>
              <a:t>Insurance companies – Solvency II</a:t>
            </a:r>
            <a:endParaRPr lang="en-GB" dirty="0"/>
          </a:p>
        </p:txBody>
      </p:sp>
      <p:sp>
        <p:nvSpPr>
          <p:cNvPr id="3" name="Content Placeholder 2">
            <a:extLst>
              <a:ext uri="{FF2B5EF4-FFF2-40B4-BE49-F238E27FC236}">
                <a16:creationId xmlns:a16="http://schemas.microsoft.com/office/drawing/2014/main" id="{D059FFBA-54B1-409A-97D9-71D0011EA4F3}"/>
              </a:ext>
            </a:extLst>
          </p:cNvPr>
          <p:cNvSpPr>
            <a:spLocks noGrp="1"/>
          </p:cNvSpPr>
          <p:nvPr>
            <p:ph idx="1"/>
          </p:nvPr>
        </p:nvSpPr>
        <p:spPr>
          <a:xfrm>
            <a:off x="407963" y="805777"/>
            <a:ext cx="11784037" cy="4939436"/>
          </a:xfrm>
        </p:spPr>
        <p:txBody>
          <a:bodyPr>
            <a:normAutofit/>
          </a:bodyPr>
          <a:lstStyle/>
          <a:p>
            <a:pPr marL="0" indent="0">
              <a:buNone/>
            </a:pPr>
            <a:endParaRPr lang="en-GB" b="1" dirty="0"/>
          </a:p>
          <a:p>
            <a:pPr marL="0" indent="0">
              <a:buNone/>
            </a:pPr>
            <a:r>
              <a:rPr lang="en-GB" b="1" dirty="0"/>
              <a:t>Three pillars</a:t>
            </a:r>
          </a:p>
          <a:p>
            <a:r>
              <a:rPr lang="en-GB" dirty="0"/>
              <a:t>Pillar 1: Quantification of capital requirements</a:t>
            </a:r>
          </a:p>
          <a:p>
            <a:r>
              <a:rPr lang="en-GB" dirty="0"/>
              <a:t>Pillar 2: Supervisory review process</a:t>
            </a:r>
          </a:p>
          <a:p>
            <a:r>
              <a:rPr lang="en-GB" dirty="0"/>
              <a:t>Pillar 3: Requirements for public disclosures</a:t>
            </a:r>
          </a:p>
          <a:p>
            <a:pPr marL="0" indent="0">
              <a:buNone/>
            </a:pPr>
            <a:endParaRPr lang="en-GB" dirty="0"/>
          </a:p>
          <a:p>
            <a:pPr marL="0" indent="0">
              <a:buNone/>
            </a:pPr>
            <a:r>
              <a:rPr lang="en-GB" b="1" dirty="0"/>
              <a:t>Regulatory submission</a:t>
            </a:r>
          </a:p>
          <a:p>
            <a:r>
              <a:rPr lang="en-GB" dirty="0"/>
              <a:t>Own Risk and Solvency Assessment (ORSA)</a:t>
            </a:r>
          </a:p>
        </p:txBody>
      </p:sp>
    </p:spTree>
    <p:extLst>
      <p:ext uri="{BB962C8B-B14F-4D97-AF65-F5344CB8AC3E}">
        <p14:creationId xmlns:p14="http://schemas.microsoft.com/office/powerpoint/2010/main" val="38445248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0A1A85-CA53-4482-9D43-0EC110760640}"/>
              </a:ext>
            </a:extLst>
          </p:cNvPr>
          <p:cNvSpPr>
            <a:spLocks noGrp="1"/>
          </p:cNvSpPr>
          <p:nvPr>
            <p:ph type="title"/>
          </p:nvPr>
        </p:nvSpPr>
        <p:spPr/>
        <p:txBody>
          <a:bodyPr>
            <a:normAutofit/>
          </a:bodyPr>
          <a:lstStyle/>
          <a:p>
            <a:r>
              <a:rPr lang="en-GB" b="1" dirty="0"/>
              <a:t>Banks – Basel regulations</a:t>
            </a:r>
            <a:endParaRPr lang="en-GB" dirty="0"/>
          </a:p>
        </p:txBody>
      </p:sp>
      <p:sp>
        <p:nvSpPr>
          <p:cNvPr id="3" name="Content Placeholder 2">
            <a:extLst>
              <a:ext uri="{FF2B5EF4-FFF2-40B4-BE49-F238E27FC236}">
                <a16:creationId xmlns:a16="http://schemas.microsoft.com/office/drawing/2014/main" id="{D059FFBA-54B1-409A-97D9-71D0011EA4F3}"/>
              </a:ext>
            </a:extLst>
          </p:cNvPr>
          <p:cNvSpPr>
            <a:spLocks noGrp="1"/>
          </p:cNvSpPr>
          <p:nvPr>
            <p:ph idx="1"/>
          </p:nvPr>
        </p:nvSpPr>
        <p:spPr>
          <a:xfrm>
            <a:off x="422031" y="805777"/>
            <a:ext cx="12002799" cy="5573921"/>
          </a:xfrm>
        </p:spPr>
        <p:txBody>
          <a:bodyPr>
            <a:noAutofit/>
          </a:bodyPr>
          <a:lstStyle/>
          <a:p>
            <a:pPr marL="0" indent="0">
              <a:buNone/>
            </a:pPr>
            <a:endParaRPr lang="en-GB" b="1" dirty="0"/>
          </a:p>
          <a:p>
            <a:pPr marL="0" indent="0">
              <a:buNone/>
            </a:pPr>
            <a:r>
              <a:rPr lang="en-GB" b="1" dirty="0"/>
              <a:t>Three pillars</a:t>
            </a:r>
          </a:p>
          <a:p>
            <a:r>
              <a:rPr lang="en-GB" dirty="0"/>
              <a:t>Pillar 1: Quantification of capital requirements</a:t>
            </a:r>
          </a:p>
          <a:p>
            <a:pPr marL="0" indent="0">
              <a:buNone/>
            </a:pPr>
            <a:r>
              <a:rPr lang="en-GB" dirty="0"/>
              <a:t>                 Quantification of liquidity requirements </a:t>
            </a:r>
          </a:p>
          <a:p>
            <a:r>
              <a:rPr lang="en-GB" dirty="0"/>
              <a:t>Pillar 2: Supervisory review process</a:t>
            </a:r>
          </a:p>
          <a:p>
            <a:r>
              <a:rPr lang="en-GB" dirty="0"/>
              <a:t>Pillar 3: Requirements for public disclosures</a:t>
            </a:r>
          </a:p>
          <a:p>
            <a:pPr marL="0" indent="0">
              <a:buNone/>
            </a:pPr>
            <a:endParaRPr lang="en-GB" sz="1400" dirty="0"/>
          </a:p>
          <a:p>
            <a:pPr marL="0" indent="0">
              <a:buNone/>
            </a:pPr>
            <a:r>
              <a:rPr lang="en-GB" b="1" dirty="0"/>
              <a:t>Regulatory submissions</a:t>
            </a:r>
          </a:p>
          <a:p>
            <a:r>
              <a:rPr lang="en-GB" dirty="0"/>
              <a:t>Internal Capital Adequacy Assessment Process (ICAAP)</a:t>
            </a:r>
          </a:p>
          <a:p>
            <a:r>
              <a:rPr lang="en-GB" dirty="0"/>
              <a:t>Internal Liquidity Adequacy Assessment Process (ILAAP)</a:t>
            </a:r>
          </a:p>
        </p:txBody>
      </p:sp>
    </p:spTree>
    <p:extLst>
      <p:ext uri="{BB962C8B-B14F-4D97-AF65-F5344CB8AC3E}">
        <p14:creationId xmlns:p14="http://schemas.microsoft.com/office/powerpoint/2010/main" val="2924736874"/>
      </p:ext>
    </p:extLst>
  </p:cSld>
  <p:clrMapOvr>
    <a:masterClrMapping/>
  </p:clrMapOvr>
</p:sld>
</file>

<file path=ppt/theme/theme1.xml><?xml version="1.0" encoding="utf-8"?>
<a:theme xmlns:a="http://schemas.openxmlformats.org/drawingml/2006/main" name="Tema di Office">
  <a:themeElements>
    <a:clrScheme name="Gradazioni di grigio">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1681</TotalTime>
  <Words>1749</Words>
  <Application>Microsoft Office PowerPoint</Application>
  <PresentationFormat>Widescreen</PresentationFormat>
  <Paragraphs>379</Paragraphs>
  <Slides>43</Slides>
  <Notes>2</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43</vt:i4>
      </vt:variant>
    </vt:vector>
  </HeadingPairs>
  <TitlesOfParts>
    <vt:vector size="50" baseType="lpstr">
      <vt:lpstr>arial</vt:lpstr>
      <vt:lpstr>arial</vt:lpstr>
      <vt:lpstr>Calibri</vt:lpstr>
      <vt:lpstr>Calibri Light</vt:lpstr>
      <vt:lpstr>Georgia</vt:lpstr>
      <vt:lpstr>Wingdings</vt:lpstr>
      <vt:lpstr>Tema di Office</vt:lpstr>
      <vt:lpstr>Opportunities for actuaries in banking</vt:lpstr>
      <vt:lpstr>Opportunities for actuaries in banking</vt:lpstr>
      <vt:lpstr>Opportunities for actuaries in banking</vt:lpstr>
      <vt:lpstr>Iain Allan – Movement into banking</vt:lpstr>
      <vt:lpstr>Iain Allan – Experience in banking</vt:lpstr>
      <vt:lpstr>Iain Allan – Experience in banking</vt:lpstr>
      <vt:lpstr>Opportunities for actuaries in banking</vt:lpstr>
      <vt:lpstr>Insurance companies – Solvency II</vt:lpstr>
      <vt:lpstr>Banks – Basel regulations</vt:lpstr>
      <vt:lpstr>Banks – Quantification is fragmented</vt:lpstr>
      <vt:lpstr>Pillar 1 – Minimum capital requirements</vt:lpstr>
      <vt:lpstr>Pillar 1 – Minimum capital requirements</vt:lpstr>
      <vt:lpstr>Pillar 1 – Minimum capital requirements</vt:lpstr>
      <vt:lpstr>Pillar 1 – Minimum capital requirements</vt:lpstr>
      <vt:lpstr>Pillar 1 – Minimum capital requirements</vt:lpstr>
      <vt:lpstr>Pillar 1 – Minimum capital requirements</vt:lpstr>
      <vt:lpstr>Pillar 2A – Additional capital requirements</vt:lpstr>
      <vt:lpstr>Pillar 2A – Additional capital requirements</vt:lpstr>
      <vt:lpstr>Pillar 2B – Capital buffers</vt:lpstr>
      <vt:lpstr>Pillar 2B – Capital buffers</vt:lpstr>
      <vt:lpstr>Pillar 2B – Capital buffers</vt:lpstr>
      <vt:lpstr>Quantification of capital requirements and capital buffers</vt:lpstr>
      <vt:lpstr>Quantification of capital requirements and capital buffers</vt:lpstr>
      <vt:lpstr>Quantification of capital requirements and capital buffers</vt:lpstr>
      <vt:lpstr>Quantification of capital requirements and capital buffers</vt:lpstr>
      <vt:lpstr>Quantification of capital requirements and capital buffers</vt:lpstr>
      <vt:lpstr>Quantification of capital requirements and capital buffers</vt:lpstr>
      <vt:lpstr>IFRS9 versus IAS39</vt:lpstr>
      <vt:lpstr>Quantification of capital requirements and capital buffers</vt:lpstr>
      <vt:lpstr>Opportunities for actuaries in banking</vt:lpstr>
      <vt:lpstr>Product pricing and profitability</vt:lpstr>
      <vt:lpstr>Product pricing and profitability</vt:lpstr>
      <vt:lpstr>Product pricing and profitability</vt:lpstr>
      <vt:lpstr>Product pricing and profitability</vt:lpstr>
      <vt:lpstr>Product pricing and profitability</vt:lpstr>
      <vt:lpstr>Product pricing and profitability</vt:lpstr>
      <vt:lpstr>Product pricing and profitability</vt:lpstr>
      <vt:lpstr>Product pricing and profitability</vt:lpstr>
      <vt:lpstr>Product pricing and profitability</vt:lpstr>
      <vt:lpstr>Product pricing and profitability</vt:lpstr>
      <vt:lpstr>Product pricing and profitability</vt:lpstr>
      <vt:lpstr>Opportunities for actuaries in banking</vt:lpstr>
      <vt:lpstr>Opportunities for actuaries in banking</vt:lpstr>
    </vt:vector>
  </TitlesOfParts>
  <Company>GBS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Alfieri Cristina</dc:creator>
  <cp:keywords>Public</cp:keywords>
  <cp:lastModifiedBy>Giampaolo Crenca</cp:lastModifiedBy>
  <cp:revision>50</cp:revision>
  <cp:lastPrinted>2019-05-08T10:17:33Z</cp:lastPrinted>
  <dcterms:created xsi:type="dcterms:W3CDTF">2018-10-12T10:26:33Z</dcterms:created>
  <dcterms:modified xsi:type="dcterms:W3CDTF">2019-05-10T03:31:09Z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27429932-283b-412a-8fe8-e7d3608de0d5</vt:lpwstr>
  </property>
  <property fmtid="{D5CDD505-2E9C-101B-9397-08002B2CF9AE}" pid="3" name="Classification">
    <vt:lpwstr>Public</vt:lpwstr>
  </property>
</Properties>
</file>