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80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2" autoAdjust="0"/>
    <p:restoredTop sz="96005" autoAdjust="0"/>
  </p:normalViewPr>
  <p:slideViewPr>
    <p:cSldViewPr snapToGrid="0">
      <p:cViewPr varScale="1">
        <p:scale>
          <a:sx n="101" d="100"/>
          <a:sy n="101" d="100"/>
        </p:scale>
        <p:origin x="168" y="29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2421D9-2635-4D40-BF98-333C281E329A}" type="datetimeFigureOut">
              <a:rPr lang="it-IT" smtClean="0"/>
              <a:t>08/05/2019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C75517-AE1F-49E2-A0C0-673BDC8679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5474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75517-AE1F-49E2-A0C0-673BDC867929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97304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75517-AE1F-49E2-A0C0-673BDC867929}" type="slidenum">
              <a:rPr lang="it-IT" smtClean="0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9468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75517-AE1F-49E2-A0C0-673BDC867929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6226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75517-AE1F-49E2-A0C0-673BDC867929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112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75517-AE1F-49E2-A0C0-673BDC867929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9141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75517-AE1F-49E2-A0C0-673BDC867929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9478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6256" y="3838074"/>
            <a:ext cx="2062717" cy="2779294"/>
          </a:xfrm>
          <a:prstGeom prst="rect">
            <a:avLst/>
          </a:prstGeom>
        </p:spPr>
      </p:pic>
      <p:grpSp>
        <p:nvGrpSpPr>
          <p:cNvPr id="5" name="Gruppo 4"/>
          <p:cNvGrpSpPr>
            <a:grpSpLocks noChangeAspect="1"/>
          </p:cNvGrpSpPr>
          <p:nvPr userDrawn="1"/>
        </p:nvGrpSpPr>
        <p:grpSpPr>
          <a:xfrm>
            <a:off x="9457295" y="5909058"/>
            <a:ext cx="1953428" cy="828000"/>
            <a:chOff x="8572876" y="5894069"/>
            <a:chExt cx="1678029" cy="711267"/>
          </a:xfrm>
        </p:grpSpPr>
        <p:pic>
          <p:nvPicPr>
            <p:cNvPr id="3" name="Immagin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572876" y="5894069"/>
              <a:ext cx="763193" cy="711267"/>
            </a:xfrm>
            <a:prstGeom prst="rect">
              <a:avLst/>
            </a:prstGeom>
          </p:spPr>
        </p:pic>
        <p:pic>
          <p:nvPicPr>
            <p:cNvPr id="4" name="Immagine 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487276" y="6099876"/>
              <a:ext cx="763629" cy="299652"/>
            </a:xfrm>
            <a:prstGeom prst="rect">
              <a:avLst/>
            </a:prstGeom>
          </p:spPr>
        </p:pic>
      </p:grpSp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453849" y="5532102"/>
            <a:ext cx="3007895" cy="132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964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FA53-78E0-446F-83E0-5D7BE9E5FF07}" type="datetimeFigureOut">
              <a:rPr lang="it-IT" smtClean="0"/>
              <a:t>08/05/2019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1292A-03A9-4707-88A2-3F81F831B2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8535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FA53-78E0-446F-83E0-5D7BE9E5FF07}" type="datetimeFigureOut">
              <a:rPr lang="it-IT" smtClean="0"/>
              <a:t>08/05/2019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1292A-03A9-4707-88A2-3F81F831B2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7228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05776"/>
          </a:xfrm>
        </p:spPr>
        <p:txBody>
          <a:bodyPr>
            <a:normAutofit/>
          </a:bodyPr>
          <a:lstStyle>
            <a:lvl1pPr>
              <a:defRPr sz="3600" b="1">
                <a:latin typeface="+mj-lt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62712" y="1118489"/>
            <a:ext cx="11500104" cy="4939436"/>
          </a:xfrm>
        </p:spPr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5853359" y="6266411"/>
            <a:ext cx="477253" cy="365125"/>
          </a:xfrm>
        </p:spPr>
        <p:txBody>
          <a:bodyPr/>
          <a:lstStyle/>
          <a:p>
            <a:fld id="{2BA1292A-03A9-4707-88A2-3F81F831B259}" type="slidenum">
              <a:rPr lang="it-IT" smtClean="0"/>
              <a:t>‹N›</a:t>
            </a:fld>
            <a:endParaRPr lang="it-IT" dirty="0"/>
          </a:p>
        </p:txBody>
      </p:sp>
      <p:cxnSp>
        <p:nvCxnSpPr>
          <p:cNvPr id="15" name="Connettore 1 14"/>
          <p:cNvCxnSpPr/>
          <p:nvPr userDrawn="1"/>
        </p:nvCxnSpPr>
        <p:spPr>
          <a:xfrm>
            <a:off x="-4014" y="772050"/>
            <a:ext cx="12192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2712" y="5360093"/>
            <a:ext cx="1035823" cy="1395663"/>
          </a:xfrm>
          <a:prstGeom prst="rect">
            <a:avLst/>
          </a:prstGeom>
        </p:spPr>
      </p:pic>
      <p:grpSp>
        <p:nvGrpSpPr>
          <p:cNvPr id="13" name="Gruppo 12"/>
          <p:cNvGrpSpPr>
            <a:grpSpLocks noChangeAspect="1"/>
          </p:cNvGrpSpPr>
          <p:nvPr userDrawn="1"/>
        </p:nvGrpSpPr>
        <p:grpSpPr>
          <a:xfrm>
            <a:off x="10420082" y="6205280"/>
            <a:ext cx="1298690" cy="550476"/>
            <a:chOff x="8572876" y="5894069"/>
            <a:chExt cx="1678029" cy="711267"/>
          </a:xfrm>
        </p:grpSpPr>
        <p:pic>
          <p:nvPicPr>
            <p:cNvPr id="17" name="Immagine 16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572876" y="5894069"/>
              <a:ext cx="763193" cy="711267"/>
            </a:xfrm>
            <a:prstGeom prst="rect">
              <a:avLst/>
            </a:prstGeom>
          </p:spPr>
        </p:pic>
        <p:pic>
          <p:nvPicPr>
            <p:cNvPr id="18" name="Immagine 17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487276" y="6099876"/>
              <a:ext cx="763629" cy="299652"/>
            </a:xfrm>
            <a:prstGeom prst="rect">
              <a:avLst/>
            </a:prstGeom>
          </p:spPr>
        </p:pic>
      </p:grpSp>
      <p:pic>
        <p:nvPicPr>
          <p:cNvPr id="19" name="Immagine 18"/>
          <p:cNvPicPr>
            <a:picLocks noChangeAspect="1"/>
          </p:cNvPicPr>
          <p:nvPr userDrawn="1"/>
        </p:nvPicPr>
        <p:blipFill rotWithShape="1">
          <a:blip r:embed="rId5"/>
          <a:srcRect t="10574" b="14603"/>
          <a:stretch/>
        </p:blipFill>
        <p:spPr>
          <a:xfrm>
            <a:off x="7673017" y="6106074"/>
            <a:ext cx="2079298" cy="68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294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FA53-78E0-446F-83E0-5D7BE9E5FF07}" type="datetimeFigureOut">
              <a:rPr lang="it-IT" smtClean="0"/>
              <a:t>08/05/2019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1292A-03A9-4707-88A2-3F81F831B2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3163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FA53-78E0-446F-83E0-5D7BE9E5FF07}" type="datetimeFigureOut">
              <a:rPr lang="it-IT" smtClean="0"/>
              <a:t>08/05/2019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1292A-03A9-4707-88A2-3F81F831B2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5179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FA53-78E0-446F-83E0-5D7BE9E5FF07}" type="datetimeFigureOut">
              <a:rPr lang="it-IT" smtClean="0"/>
              <a:t>08/05/2019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1292A-03A9-4707-88A2-3F81F831B2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6127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FA53-78E0-446F-83E0-5D7BE9E5FF07}" type="datetimeFigureOut">
              <a:rPr lang="it-IT" smtClean="0"/>
              <a:t>08/05/2019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1292A-03A9-4707-88A2-3F81F831B2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1971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FA53-78E0-446F-83E0-5D7BE9E5FF07}" type="datetimeFigureOut">
              <a:rPr lang="it-IT" smtClean="0"/>
              <a:t>08/05/2019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1292A-03A9-4707-88A2-3F81F831B2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4100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FA53-78E0-446F-83E0-5D7BE9E5FF07}" type="datetimeFigureOut">
              <a:rPr lang="it-IT" smtClean="0"/>
              <a:t>08/05/2019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1292A-03A9-4707-88A2-3F81F831B2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6662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FA53-78E0-446F-83E0-5D7BE9E5FF07}" type="datetimeFigureOut">
              <a:rPr lang="it-IT" smtClean="0"/>
              <a:t>08/05/2019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1292A-03A9-4707-88A2-3F81F831B2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3564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FFA53-78E0-446F-83E0-5D7BE9E5FF07}" type="datetimeFigureOut">
              <a:rPr lang="it-IT" smtClean="0"/>
              <a:t>08/05/2019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1292A-03A9-4707-88A2-3F81F831B259}" type="slidenum">
              <a:rPr lang="it-IT" smtClean="0"/>
              <a:t>‹N›</a:t>
            </a:fld>
            <a:endParaRPr lang="it-IT"/>
          </a:p>
        </p:txBody>
      </p:sp>
      <p:sp>
        <p:nvSpPr>
          <p:cNvPr id="7" name="fl"/>
          <p:cNvSpPr txBox="1"/>
          <p:nvPr userDrawn="1"/>
        </p:nvSpPr>
        <p:spPr>
          <a:xfrm>
            <a:off x="0" y="6545580"/>
            <a:ext cx="12192000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endParaRPr lang="it-IT" sz="800" b="0" i="0" u="none" baseline="0">
              <a:solidFill>
                <a:srgbClr val="99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736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1024128" y="534892"/>
            <a:ext cx="10107168" cy="16811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9A0000"/>
                </a:solidFill>
                <a:latin typeface="Georgia" panose="02040502050405020303" pitchFamily="18" charset="0"/>
              </a:rPr>
              <a:t>Managing Interdependence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4294967295"/>
          </p:nvPr>
        </p:nvSpPr>
        <p:spPr>
          <a:xfrm>
            <a:off x="1531395" y="2388262"/>
            <a:ext cx="9092634" cy="9699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rgbClr val="9A0000"/>
                </a:solidFill>
                <a:latin typeface="Georgia" panose="02040502050405020303" pitchFamily="18" charset="0"/>
              </a:rPr>
              <a:t>The New Scenarios for Financial Risks and Uncertainty</a:t>
            </a:r>
            <a:endParaRPr lang="it-IT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Sottotitolo 2"/>
          <p:cNvSpPr txBox="1">
            <a:spLocks/>
          </p:cNvSpPr>
          <p:nvPr/>
        </p:nvSpPr>
        <p:spPr>
          <a:xfrm>
            <a:off x="1024128" y="4999470"/>
            <a:ext cx="10107168" cy="476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3200" i="1" dirty="0"/>
              <a:t>22 </a:t>
            </a:r>
            <a:r>
              <a:rPr lang="en-GB" sz="3200" i="1" dirty="0"/>
              <a:t>May</a:t>
            </a:r>
            <a:r>
              <a:rPr lang="it-IT" sz="3200" i="1" dirty="0"/>
              <a:t> 2019</a:t>
            </a:r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1030224" y="4217578"/>
            <a:ext cx="10107168" cy="476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3600" dirty="0"/>
              <a:t>Paolo Garonna</a:t>
            </a:r>
          </a:p>
        </p:txBody>
      </p:sp>
      <p:sp>
        <p:nvSpPr>
          <p:cNvPr id="4" name="hlFirstPage"/>
          <p:cNvSpPr txBox="1"/>
          <p:nvPr/>
        </p:nvSpPr>
        <p:spPr>
          <a:xfrm>
            <a:off x="254000" y="4381500"/>
            <a:ext cx="184731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56471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18BC7C-84D5-446A-9F85-F87D6313E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Risk </a:t>
            </a:r>
            <a:r>
              <a:rPr lang="it-IT" dirty="0" err="1"/>
              <a:t>Interdependence</a:t>
            </a:r>
            <a:r>
              <a:rPr lang="it-IT" dirty="0"/>
              <a:t> and </a:t>
            </a:r>
            <a:r>
              <a:rPr lang="it-IT" dirty="0" err="1"/>
              <a:t>Systemic</a:t>
            </a:r>
            <a:r>
              <a:rPr lang="it-IT" dirty="0"/>
              <a:t> Risks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AB25C7E-914B-4756-9267-1D98CA6D6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975" y="1118489"/>
            <a:ext cx="11300840" cy="4939436"/>
          </a:xfrm>
        </p:spPr>
        <p:txBody>
          <a:bodyPr>
            <a:normAutofit/>
          </a:bodyPr>
          <a:lstStyle/>
          <a:p>
            <a:r>
              <a:rPr lang="it-IT" sz="2200" b="1" dirty="0" err="1"/>
              <a:t>Various</a:t>
            </a:r>
            <a:r>
              <a:rPr lang="it-IT" sz="2200" b="1" dirty="0"/>
              <a:t> </a:t>
            </a:r>
            <a:r>
              <a:rPr lang="it-IT" sz="2200" b="1" dirty="0" err="1"/>
              <a:t>definitions</a:t>
            </a:r>
            <a:r>
              <a:rPr lang="it-IT" sz="2200" b="1" dirty="0"/>
              <a:t> and </a:t>
            </a:r>
            <a:r>
              <a:rPr lang="it-IT" sz="2200" b="1" dirty="0" err="1"/>
              <a:t>dimensions</a:t>
            </a:r>
            <a:r>
              <a:rPr lang="it-IT" sz="2200" b="1" dirty="0"/>
              <a:t> </a:t>
            </a:r>
            <a:r>
              <a:rPr lang="it-IT" sz="2200" dirty="0"/>
              <a:t>of </a:t>
            </a:r>
            <a:r>
              <a:rPr lang="it-IT" sz="2200" dirty="0" err="1"/>
              <a:t>systemic</a:t>
            </a:r>
            <a:r>
              <a:rPr lang="it-IT" sz="2200" dirty="0"/>
              <a:t> risks. «The risk of </a:t>
            </a:r>
            <a:r>
              <a:rPr lang="it-IT" sz="2200" dirty="0" err="1"/>
              <a:t>widespread</a:t>
            </a:r>
            <a:r>
              <a:rPr lang="it-IT" sz="2200" dirty="0"/>
              <a:t> disruption to the </a:t>
            </a:r>
            <a:r>
              <a:rPr lang="it-IT" sz="2200" dirty="0" err="1"/>
              <a:t>provision</a:t>
            </a:r>
            <a:r>
              <a:rPr lang="it-IT" sz="2200" dirty="0"/>
              <a:t> of </a:t>
            </a:r>
            <a:r>
              <a:rPr lang="it-IT" sz="2200" dirty="0" err="1"/>
              <a:t>financial</a:t>
            </a:r>
            <a:r>
              <a:rPr lang="it-IT" sz="2200" dirty="0"/>
              <a:t> services </a:t>
            </a:r>
            <a:r>
              <a:rPr lang="it-IT" sz="2200" dirty="0" err="1"/>
              <a:t>that</a:t>
            </a:r>
            <a:r>
              <a:rPr lang="it-IT" sz="2200" dirty="0"/>
              <a:t> </a:t>
            </a:r>
            <a:r>
              <a:rPr lang="it-IT" sz="2200" dirty="0" err="1"/>
              <a:t>is</a:t>
            </a:r>
            <a:r>
              <a:rPr lang="it-IT" sz="2200" dirty="0"/>
              <a:t> </a:t>
            </a:r>
            <a:r>
              <a:rPr lang="it-IT" sz="2200" dirty="0" err="1"/>
              <a:t>caused</a:t>
            </a:r>
            <a:r>
              <a:rPr lang="it-IT" sz="2200" dirty="0"/>
              <a:t> by an </a:t>
            </a:r>
            <a:r>
              <a:rPr lang="en-GB" sz="2200" dirty="0"/>
              <a:t>impairment</a:t>
            </a:r>
            <a:r>
              <a:rPr lang="it-IT" sz="2200" dirty="0"/>
              <a:t> of </a:t>
            </a:r>
            <a:r>
              <a:rPr lang="it-IT" sz="2200" dirty="0" err="1"/>
              <a:t>all</a:t>
            </a:r>
            <a:r>
              <a:rPr lang="it-IT" sz="2200" dirty="0"/>
              <a:t> or parts of the </a:t>
            </a:r>
            <a:r>
              <a:rPr lang="it-IT" sz="2200" dirty="0" err="1"/>
              <a:t>financial</a:t>
            </a:r>
            <a:r>
              <a:rPr lang="it-IT" sz="2200" dirty="0"/>
              <a:t> system, and </a:t>
            </a:r>
            <a:r>
              <a:rPr lang="it-IT" sz="2200" dirty="0" err="1"/>
              <a:t>which</a:t>
            </a:r>
            <a:r>
              <a:rPr lang="it-IT" sz="2200" dirty="0"/>
              <a:t> can cause </a:t>
            </a:r>
            <a:r>
              <a:rPr lang="it-IT" sz="2200" dirty="0" err="1"/>
              <a:t>serious</a:t>
            </a:r>
            <a:r>
              <a:rPr lang="it-IT" sz="2200" dirty="0"/>
              <a:t> negative </a:t>
            </a:r>
            <a:r>
              <a:rPr lang="it-IT" sz="2200" dirty="0" err="1"/>
              <a:t>consequences</a:t>
            </a:r>
            <a:r>
              <a:rPr lang="it-IT" sz="2200" dirty="0"/>
              <a:t> for the </a:t>
            </a:r>
            <a:r>
              <a:rPr lang="it-IT" sz="2200" dirty="0" err="1"/>
              <a:t>real</a:t>
            </a:r>
            <a:r>
              <a:rPr lang="it-IT" sz="2200" dirty="0"/>
              <a:t> economy» (IMF). Time </a:t>
            </a:r>
            <a:r>
              <a:rPr lang="it-IT" sz="2200" dirty="0" err="1"/>
              <a:t>dimension</a:t>
            </a:r>
            <a:r>
              <a:rPr lang="it-IT" sz="2200" dirty="0"/>
              <a:t>: </a:t>
            </a:r>
            <a:r>
              <a:rPr lang="it-IT" sz="2200" dirty="0" err="1"/>
              <a:t>vulnerabilities</a:t>
            </a:r>
            <a:r>
              <a:rPr lang="it-IT" sz="2200" dirty="0"/>
              <a:t> </a:t>
            </a:r>
            <a:r>
              <a:rPr lang="it-IT" sz="2200" dirty="0" err="1"/>
              <a:t>related</a:t>
            </a:r>
            <a:r>
              <a:rPr lang="it-IT" sz="2200" dirty="0"/>
              <a:t> to the </a:t>
            </a:r>
            <a:r>
              <a:rPr lang="it-IT" sz="2200" dirty="0" err="1"/>
              <a:t>built</a:t>
            </a:r>
            <a:r>
              <a:rPr lang="it-IT" sz="2200" dirty="0"/>
              <a:t> up of risks over time, and control of </a:t>
            </a:r>
            <a:r>
              <a:rPr lang="en-GB" sz="2200" dirty="0"/>
              <a:t>pro-</a:t>
            </a:r>
            <a:r>
              <a:rPr lang="en-GB" sz="2200" dirty="0" err="1"/>
              <a:t>cyclicalit</a:t>
            </a:r>
            <a:r>
              <a:rPr lang="it-IT" sz="2200" dirty="0"/>
              <a:t>. </a:t>
            </a:r>
            <a:r>
              <a:rPr lang="it-IT" sz="2200" dirty="0" err="1"/>
              <a:t>Structural</a:t>
            </a:r>
            <a:r>
              <a:rPr lang="it-IT" sz="2200" dirty="0"/>
              <a:t> cross-</a:t>
            </a:r>
            <a:r>
              <a:rPr lang="it-IT" sz="2200" dirty="0" err="1"/>
              <a:t>sectional</a:t>
            </a:r>
            <a:r>
              <a:rPr lang="it-IT" sz="2200" dirty="0"/>
              <a:t> </a:t>
            </a:r>
            <a:r>
              <a:rPr lang="it-IT" sz="2200" dirty="0" err="1"/>
              <a:t>dimension</a:t>
            </a:r>
            <a:r>
              <a:rPr lang="it-IT" sz="2200" dirty="0"/>
              <a:t>: </a:t>
            </a:r>
            <a:r>
              <a:rPr lang="it-IT" sz="2200" dirty="0" err="1"/>
              <a:t>vulnerabilities</a:t>
            </a:r>
            <a:r>
              <a:rPr lang="it-IT" sz="2200" dirty="0"/>
              <a:t> from </a:t>
            </a:r>
            <a:r>
              <a:rPr lang="en-GB" sz="2200" dirty="0"/>
              <a:t>interconnectedness</a:t>
            </a:r>
            <a:r>
              <a:rPr lang="it-IT" sz="2200" dirty="0"/>
              <a:t>, </a:t>
            </a:r>
            <a:r>
              <a:rPr lang="it-IT" sz="2200" dirty="0" err="1"/>
              <a:t>mostly</a:t>
            </a:r>
            <a:r>
              <a:rPr lang="it-IT" sz="2200" dirty="0"/>
              <a:t> </a:t>
            </a:r>
            <a:r>
              <a:rPr lang="it-IT" sz="2200" dirty="0" err="1"/>
              <a:t>related</a:t>
            </a:r>
            <a:r>
              <a:rPr lang="it-IT" sz="2200" dirty="0"/>
              <a:t> to </a:t>
            </a:r>
            <a:r>
              <a:rPr lang="it-IT" sz="2200" dirty="0" err="1"/>
              <a:t>SIFIs</a:t>
            </a:r>
            <a:r>
              <a:rPr lang="it-IT" sz="2200" dirty="0"/>
              <a:t>.</a:t>
            </a:r>
          </a:p>
          <a:p>
            <a:r>
              <a:rPr lang="it-IT" sz="2200" b="1" dirty="0"/>
              <a:t>Key features</a:t>
            </a:r>
            <a:r>
              <a:rPr lang="it-IT" sz="2200" dirty="0"/>
              <a:t>: </a:t>
            </a:r>
            <a:r>
              <a:rPr lang="en-GB" sz="2200" dirty="0"/>
              <a:t>contagion</a:t>
            </a:r>
            <a:r>
              <a:rPr lang="it-IT" sz="2200" dirty="0"/>
              <a:t>, </a:t>
            </a:r>
            <a:r>
              <a:rPr lang="en-GB" sz="2200" dirty="0"/>
              <a:t>endogenous</a:t>
            </a:r>
            <a:r>
              <a:rPr lang="it-IT" sz="2200" dirty="0"/>
              <a:t> risks, </a:t>
            </a:r>
            <a:r>
              <a:rPr lang="en-GB" sz="2200" dirty="0"/>
              <a:t>cascading</a:t>
            </a:r>
            <a:r>
              <a:rPr lang="it-IT" sz="2200" dirty="0"/>
              <a:t> </a:t>
            </a:r>
            <a:r>
              <a:rPr lang="en-GB" sz="2200" dirty="0"/>
              <a:t>effects</a:t>
            </a:r>
            <a:r>
              <a:rPr lang="it-IT" sz="2200" dirty="0"/>
              <a:t>, </a:t>
            </a:r>
            <a:r>
              <a:rPr lang="en-GB" sz="2200" dirty="0"/>
              <a:t>amplification</a:t>
            </a:r>
            <a:r>
              <a:rPr lang="it-IT" sz="2200" dirty="0"/>
              <a:t> </a:t>
            </a:r>
            <a:r>
              <a:rPr lang="en-GB" sz="2200" dirty="0"/>
              <a:t>mechanisms</a:t>
            </a:r>
            <a:r>
              <a:rPr lang="it-IT" sz="2200" dirty="0"/>
              <a:t>, strong and </a:t>
            </a:r>
            <a:r>
              <a:rPr lang="en-GB" sz="2200" dirty="0"/>
              <a:t>simultaneous</a:t>
            </a:r>
            <a:r>
              <a:rPr lang="it-IT" sz="2200" dirty="0"/>
              <a:t> impacts.</a:t>
            </a:r>
          </a:p>
          <a:p>
            <a:r>
              <a:rPr lang="it-IT" sz="2200" dirty="0" err="1"/>
              <a:t>Need</a:t>
            </a:r>
            <a:r>
              <a:rPr lang="it-IT" sz="2200" dirty="0"/>
              <a:t> of </a:t>
            </a:r>
            <a:r>
              <a:rPr lang="it-IT" sz="2200" b="1" dirty="0" err="1"/>
              <a:t>broader</a:t>
            </a:r>
            <a:r>
              <a:rPr lang="it-IT" sz="2200" b="1" dirty="0"/>
              <a:t> </a:t>
            </a:r>
            <a:r>
              <a:rPr lang="it-IT" sz="2200" b="1" dirty="0" err="1"/>
              <a:t>definitions</a:t>
            </a:r>
            <a:r>
              <a:rPr lang="it-IT" sz="2200" dirty="0"/>
              <a:t>: risk-trends </a:t>
            </a:r>
            <a:r>
              <a:rPr lang="it-IT" sz="2200" dirty="0" err="1"/>
              <a:t>interconnections</a:t>
            </a:r>
            <a:r>
              <a:rPr lang="it-IT" sz="2200" dirty="0"/>
              <a:t> </a:t>
            </a:r>
            <a:r>
              <a:rPr lang="it-IT" sz="2200" dirty="0" err="1"/>
              <a:t>among</a:t>
            </a:r>
            <a:r>
              <a:rPr lang="it-IT" sz="2200" dirty="0"/>
              <a:t> </a:t>
            </a:r>
            <a:r>
              <a:rPr lang="it-IT" sz="2200" dirty="0" err="1"/>
              <a:t>several</a:t>
            </a:r>
            <a:r>
              <a:rPr lang="it-IT" sz="2200" dirty="0"/>
              <a:t> and </a:t>
            </a:r>
            <a:r>
              <a:rPr lang="it-IT" sz="2200" dirty="0" err="1"/>
              <a:t>different</a:t>
            </a:r>
            <a:r>
              <a:rPr lang="it-IT" sz="2200" dirty="0"/>
              <a:t> triggers (</a:t>
            </a:r>
            <a:r>
              <a:rPr lang="it-IT" sz="2200" dirty="0" err="1"/>
              <a:t>economic</a:t>
            </a:r>
            <a:r>
              <a:rPr lang="it-IT" sz="2200" dirty="0"/>
              <a:t>, </a:t>
            </a:r>
            <a:r>
              <a:rPr lang="it-IT" sz="2200" dirty="0" err="1"/>
              <a:t>environmental</a:t>
            </a:r>
            <a:r>
              <a:rPr lang="it-IT" sz="2200" dirty="0"/>
              <a:t>, </a:t>
            </a:r>
            <a:r>
              <a:rPr lang="it-IT" sz="2200" dirty="0" err="1"/>
              <a:t>geopolitical</a:t>
            </a:r>
            <a:r>
              <a:rPr lang="it-IT" sz="2200" dirty="0"/>
              <a:t>, etc.). </a:t>
            </a:r>
            <a:r>
              <a:rPr lang="it-IT" sz="2200" dirty="0" err="1"/>
              <a:t>See</a:t>
            </a:r>
            <a:r>
              <a:rPr lang="it-IT" sz="2200" dirty="0"/>
              <a:t> WEF </a:t>
            </a:r>
            <a:r>
              <a:rPr lang="it-IT" sz="2200" dirty="0" err="1"/>
              <a:t>Table</a:t>
            </a:r>
            <a:endParaRPr lang="it-IT" sz="2200" dirty="0"/>
          </a:p>
          <a:p>
            <a:r>
              <a:rPr lang="it-IT" sz="2200" dirty="0" err="1"/>
              <a:t>Considering</a:t>
            </a:r>
            <a:r>
              <a:rPr lang="it-IT" sz="2200" dirty="0"/>
              <a:t> the scope and scale of the </a:t>
            </a:r>
            <a:r>
              <a:rPr lang="it-IT" sz="2200" dirty="0" err="1"/>
              <a:t>problem</a:t>
            </a:r>
            <a:r>
              <a:rPr lang="it-IT" sz="2200" dirty="0"/>
              <a:t>, standard RM tools, </a:t>
            </a:r>
            <a:r>
              <a:rPr lang="it-IT" sz="2200" dirty="0" err="1"/>
              <a:t>both</a:t>
            </a:r>
            <a:r>
              <a:rPr lang="it-IT" sz="2200" dirty="0"/>
              <a:t> micro- and macro-</a:t>
            </a:r>
            <a:r>
              <a:rPr lang="it-IT" sz="2200" dirty="0" err="1"/>
              <a:t>prudential</a:t>
            </a:r>
            <a:r>
              <a:rPr lang="it-IT" sz="2200" dirty="0"/>
              <a:t>, </a:t>
            </a:r>
            <a:r>
              <a:rPr lang="it-IT" sz="2200" dirty="0" err="1"/>
              <a:t>appear</a:t>
            </a:r>
            <a:r>
              <a:rPr lang="it-IT" sz="2200" dirty="0"/>
              <a:t> by-and-large </a:t>
            </a:r>
            <a:r>
              <a:rPr lang="it-IT" sz="2200" dirty="0" err="1"/>
              <a:t>unable</a:t>
            </a:r>
            <a:r>
              <a:rPr lang="it-IT" sz="2200" dirty="0"/>
              <a:t> to </a:t>
            </a:r>
            <a:r>
              <a:rPr lang="it-IT" sz="2200" dirty="0" err="1"/>
              <a:t>cope</a:t>
            </a:r>
            <a:r>
              <a:rPr lang="it-IT" sz="2200" dirty="0"/>
              <a:t> with </a:t>
            </a:r>
            <a:r>
              <a:rPr lang="it-IT" sz="2200" b="1" dirty="0" err="1"/>
              <a:t>managing</a:t>
            </a:r>
            <a:r>
              <a:rPr lang="it-IT" sz="2200" b="1" dirty="0"/>
              <a:t> risk </a:t>
            </a:r>
            <a:r>
              <a:rPr lang="it-IT" sz="2200" b="1" dirty="0" err="1"/>
              <a:t>interdependence</a:t>
            </a:r>
            <a:r>
              <a:rPr lang="it-IT" sz="2200" b="1" dirty="0"/>
              <a:t> and </a:t>
            </a:r>
            <a:r>
              <a:rPr lang="it-IT" sz="2200" b="1" dirty="0" err="1"/>
              <a:t>uncertainty</a:t>
            </a:r>
            <a:r>
              <a:rPr lang="it-IT" sz="2200" b="1" dirty="0"/>
              <a:t> </a:t>
            </a: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203955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EC80C4-BF8C-4F31-8737-D48B5A671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The </a:t>
            </a:r>
            <a:r>
              <a:rPr lang="it-IT" dirty="0" err="1"/>
              <a:t>Blueprint</a:t>
            </a:r>
            <a:r>
              <a:rPr lang="it-IT" dirty="0"/>
              <a:t> for </a:t>
            </a:r>
            <a:r>
              <a:rPr lang="it-IT" dirty="0" err="1"/>
              <a:t>Systemic</a:t>
            </a:r>
            <a:r>
              <a:rPr lang="it-IT" dirty="0"/>
              <a:t> Risk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553370C9-767A-4147-86E2-9DD6C8F410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191" t="21671" r="21822" b="20760"/>
          <a:stretch/>
        </p:blipFill>
        <p:spPr>
          <a:xfrm>
            <a:off x="1767083" y="1119188"/>
            <a:ext cx="8691171" cy="493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208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918FBD-9BDB-472D-BACF-F07E8B74A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The Risk-Trends </a:t>
            </a:r>
            <a:r>
              <a:rPr lang="it-IT" dirty="0" err="1"/>
              <a:t>Interconnections</a:t>
            </a:r>
            <a:r>
              <a:rPr lang="it-IT" dirty="0"/>
              <a:t> </a:t>
            </a:r>
            <a:r>
              <a:rPr lang="it-IT" dirty="0" err="1"/>
              <a:t>Map</a:t>
            </a:r>
            <a:r>
              <a:rPr lang="it-IT" dirty="0"/>
              <a:t> 2019 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8A90C04B-90A5-451E-9A60-FE02CBF62D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479" t="35198" r="36629" b="6171"/>
          <a:stretch/>
        </p:blipFill>
        <p:spPr>
          <a:xfrm>
            <a:off x="2320536" y="805776"/>
            <a:ext cx="5070863" cy="599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188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43A48B-6F8B-4C12-9134-67D902CE4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The Risks of RM </a:t>
            </a:r>
            <a:r>
              <a:rPr lang="it-IT" dirty="0" err="1"/>
              <a:t>Failures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8780310-FFCC-4795-8A26-9A3159FB7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" y="1118489"/>
            <a:ext cx="11386566" cy="4939436"/>
          </a:xfrm>
        </p:spPr>
        <p:txBody>
          <a:bodyPr>
            <a:normAutofit/>
          </a:bodyPr>
          <a:lstStyle/>
          <a:p>
            <a:r>
              <a:rPr lang="it-IT" sz="2200" dirty="0"/>
              <a:t>RM </a:t>
            </a:r>
            <a:r>
              <a:rPr lang="it-IT" sz="2200" dirty="0" err="1"/>
              <a:t>has</a:t>
            </a:r>
            <a:r>
              <a:rPr lang="it-IT" sz="2200" dirty="0"/>
              <a:t> </a:t>
            </a:r>
            <a:r>
              <a:rPr lang="it-IT" sz="2200" dirty="0" err="1"/>
              <a:t>become</a:t>
            </a:r>
            <a:r>
              <a:rPr lang="it-IT" sz="2200" dirty="0"/>
              <a:t> a source of </a:t>
            </a:r>
            <a:r>
              <a:rPr lang="it-IT" sz="2200" dirty="0" err="1"/>
              <a:t>uncertainty</a:t>
            </a:r>
            <a:r>
              <a:rPr lang="it-IT" sz="2200" dirty="0"/>
              <a:t>. </a:t>
            </a:r>
            <a:r>
              <a:rPr lang="it-IT" sz="2200" dirty="0" err="1"/>
              <a:t>There</a:t>
            </a:r>
            <a:r>
              <a:rPr lang="it-IT" sz="2200" dirty="0"/>
              <a:t> are risks, and </a:t>
            </a:r>
            <a:r>
              <a:rPr lang="it-IT" sz="2200" dirty="0" err="1"/>
              <a:t>economic</a:t>
            </a:r>
            <a:r>
              <a:rPr lang="it-IT" sz="2200" dirty="0"/>
              <a:t> </a:t>
            </a:r>
            <a:r>
              <a:rPr lang="it-IT" sz="2200" dirty="0" err="1"/>
              <a:t>consequences</a:t>
            </a:r>
            <a:r>
              <a:rPr lang="it-IT" sz="2200" dirty="0"/>
              <a:t>, </a:t>
            </a:r>
            <a:r>
              <a:rPr lang="it-IT" sz="2200" dirty="0" err="1"/>
              <a:t>associated</a:t>
            </a:r>
            <a:r>
              <a:rPr lang="it-IT" sz="2200" dirty="0"/>
              <a:t> to RM gaps and </a:t>
            </a:r>
            <a:r>
              <a:rPr lang="it-IT" sz="2200" dirty="0" err="1"/>
              <a:t>inefficiencies</a:t>
            </a:r>
            <a:r>
              <a:rPr lang="it-IT" sz="2200" dirty="0"/>
              <a:t>. I </a:t>
            </a:r>
            <a:r>
              <a:rPr lang="it-IT" sz="2200" dirty="0" err="1"/>
              <a:t>will</a:t>
            </a:r>
            <a:r>
              <a:rPr lang="it-IT" sz="2200" dirty="0"/>
              <a:t> </a:t>
            </a:r>
            <a:r>
              <a:rPr lang="it-IT" sz="2200" dirty="0" err="1"/>
              <a:t>discuss</a:t>
            </a:r>
            <a:r>
              <a:rPr lang="it-IT" sz="2200" dirty="0"/>
              <a:t> a </a:t>
            </a:r>
            <a:r>
              <a:rPr lang="it-IT" sz="2200" dirty="0" err="1"/>
              <a:t>few</a:t>
            </a:r>
            <a:r>
              <a:rPr lang="it-IT" sz="2200" dirty="0"/>
              <a:t> </a:t>
            </a:r>
            <a:r>
              <a:rPr lang="it-IT" sz="2200" dirty="0" err="1"/>
              <a:t>examples</a:t>
            </a:r>
            <a:r>
              <a:rPr lang="it-IT" sz="2200" dirty="0"/>
              <a:t>.</a:t>
            </a:r>
          </a:p>
          <a:p>
            <a:r>
              <a:rPr lang="it-IT" sz="2200" b="1" dirty="0"/>
              <a:t>Forecasting </a:t>
            </a:r>
            <a:r>
              <a:rPr lang="it-IT" sz="2200" b="1" dirty="0" err="1"/>
              <a:t>errors</a:t>
            </a:r>
            <a:r>
              <a:rPr lang="it-IT" sz="2200" b="1" dirty="0"/>
              <a:t>. </a:t>
            </a:r>
            <a:r>
              <a:rPr lang="it-IT" sz="2200" dirty="0" err="1"/>
              <a:t>Bruegel</a:t>
            </a:r>
            <a:r>
              <a:rPr lang="it-IT" sz="2200" dirty="0"/>
              <a:t> (2018): «ECB </a:t>
            </a:r>
            <a:r>
              <a:rPr lang="it-IT" sz="2200" dirty="0" err="1"/>
              <a:t>huge</a:t>
            </a:r>
            <a:r>
              <a:rPr lang="it-IT" sz="2200" dirty="0"/>
              <a:t> forecasting </a:t>
            </a:r>
            <a:r>
              <a:rPr lang="it-IT" sz="2200" dirty="0" err="1"/>
              <a:t>errors</a:t>
            </a:r>
            <a:r>
              <a:rPr lang="it-IT" sz="2200" dirty="0"/>
              <a:t> </a:t>
            </a:r>
            <a:r>
              <a:rPr lang="it-IT" sz="2200" dirty="0" err="1"/>
              <a:t>undermine</a:t>
            </a:r>
            <a:r>
              <a:rPr lang="it-IT" sz="2200" dirty="0"/>
              <a:t> </a:t>
            </a:r>
            <a:r>
              <a:rPr lang="it-IT" sz="2200" dirty="0" err="1"/>
              <a:t>credibility</a:t>
            </a:r>
            <a:r>
              <a:rPr lang="it-IT" sz="2200" dirty="0"/>
              <a:t> of </a:t>
            </a:r>
            <a:r>
              <a:rPr lang="it-IT" sz="2200" dirty="0" err="1"/>
              <a:t>current</a:t>
            </a:r>
            <a:r>
              <a:rPr lang="it-IT" sz="2200" dirty="0"/>
              <a:t> forecasts» (</a:t>
            </a:r>
            <a:r>
              <a:rPr lang="it-IT" sz="2200" dirty="0" err="1"/>
              <a:t>see</a:t>
            </a:r>
            <a:r>
              <a:rPr lang="it-IT" sz="2200" dirty="0"/>
              <a:t> </a:t>
            </a:r>
            <a:r>
              <a:rPr lang="it-IT" sz="2200" dirty="0" err="1"/>
              <a:t>Graph</a:t>
            </a:r>
            <a:r>
              <a:rPr lang="it-IT" sz="2200" dirty="0"/>
              <a:t>). Core </a:t>
            </a:r>
            <a:r>
              <a:rPr lang="it-IT" sz="2200" dirty="0" err="1"/>
              <a:t>inflation</a:t>
            </a:r>
            <a:r>
              <a:rPr lang="it-IT" sz="2200" dirty="0"/>
              <a:t> </a:t>
            </a:r>
            <a:r>
              <a:rPr lang="it-IT" sz="2200" dirty="0" err="1"/>
              <a:t>remained</a:t>
            </a:r>
            <a:r>
              <a:rPr lang="it-IT" sz="2200" dirty="0"/>
              <a:t> </a:t>
            </a:r>
            <a:r>
              <a:rPr lang="it-IT" sz="2200" dirty="0" err="1"/>
              <a:t>broadly</a:t>
            </a:r>
            <a:r>
              <a:rPr lang="it-IT" sz="2200" dirty="0"/>
              <a:t> </a:t>
            </a:r>
            <a:r>
              <a:rPr lang="it-IT" sz="2200" dirty="0" err="1"/>
              <a:t>stable</a:t>
            </a:r>
            <a:r>
              <a:rPr lang="it-IT" sz="2200" dirty="0"/>
              <a:t> </a:t>
            </a:r>
            <a:r>
              <a:rPr lang="it-IT" sz="2200" dirty="0" err="1"/>
              <a:t>at</a:t>
            </a:r>
            <a:r>
              <a:rPr lang="it-IT" sz="2200" dirty="0"/>
              <a:t> 1% </a:t>
            </a:r>
            <a:r>
              <a:rPr lang="it-IT" sz="2200" dirty="0" err="1"/>
              <a:t>despite</a:t>
            </a:r>
            <a:r>
              <a:rPr lang="it-IT" sz="2200" dirty="0"/>
              <a:t> the </a:t>
            </a:r>
            <a:r>
              <a:rPr lang="en-GB" sz="2200" dirty="0"/>
              <a:t>stubbornly</a:t>
            </a:r>
            <a:r>
              <a:rPr lang="it-IT" sz="2200" dirty="0"/>
              <a:t> </a:t>
            </a:r>
            <a:r>
              <a:rPr lang="it-IT" sz="2200" dirty="0" err="1"/>
              <a:t>predicted</a:t>
            </a:r>
            <a:r>
              <a:rPr lang="it-IT" sz="2200" dirty="0"/>
              <a:t> </a:t>
            </a:r>
            <a:r>
              <a:rPr lang="it-IT" sz="2200" dirty="0" err="1"/>
              <a:t>increase</a:t>
            </a:r>
            <a:r>
              <a:rPr lang="it-IT" sz="2200" dirty="0"/>
              <a:t>, </a:t>
            </a:r>
            <a:r>
              <a:rPr lang="it-IT" sz="2200" dirty="0" err="1"/>
              <a:t>while</a:t>
            </a:r>
            <a:r>
              <a:rPr lang="it-IT" sz="2200" dirty="0"/>
              <a:t> the </a:t>
            </a:r>
            <a:r>
              <a:rPr lang="it-IT" sz="2200" dirty="0" err="1"/>
              <a:t>unemployment</a:t>
            </a:r>
            <a:r>
              <a:rPr lang="it-IT" sz="2200" dirty="0"/>
              <a:t> rate </a:t>
            </a:r>
            <a:r>
              <a:rPr lang="it-IT" sz="2200" dirty="0" err="1"/>
              <a:t>fell</a:t>
            </a:r>
            <a:r>
              <a:rPr lang="it-IT" sz="2200" dirty="0"/>
              <a:t> </a:t>
            </a:r>
            <a:r>
              <a:rPr lang="it-IT" sz="2200" dirty="0" err="1"/>
              <a:t>faster</a:t>
            </a:r>
            <a:r>
              <a:rPr lang="it-IT" sz="2200" dirty="0"/>
              <a:t> </a:t>
            </a:r>
            <a:r>
              <a:rPr lang="it-IT" sz="2200" dirty="0" err="1"/>
              <a:t>than</a:t>
            </a:r>
            <a:r>
              <a:rPr lang="it-IT" sz="2200" dirty="0"/>
              <a:t> </a:t>
            </a:r>
            <a:r>
              <a:rPr lang="it-IT" sz="2200" dirty="0" err="1"/>
              <a:t>predicted</a:t>
            </a:r>
            <a:r>
              <a:rPr lang="it-IT" sz="2200" dirty="0"/>
              <a:t>. The ECB </a:t>
            </a:r>
            <a:r>
              <a:rPr lang="it-IT" sz="2200" dirty="0" err="1"/>
              <a:t>is</a:t>
            </a:r>
            <a:r>
              <a:rPr lang="it-IT" sz="2200" dirty="0"/>
              <a:t> one of the best </a:t>
            </a:r>
            <a:r>
              <a:rPr lang="it-IT" sz="2200" dirty="0" err="1"/>
              <a:t>forecasters</a:t>
            </a:r>
            <a:r>
              <a:rPr lang="it-IT" sz="2200" dirty="0"/>
              <a:t>. Others (</a:t>
            </a:r>
            <a:r>
              <a:rPr lang="it-IT" sz="2200" dirty="0" err="1"/>
              <a:t>central</a:t>
            </a:r>
            <a:r>
              <a:rPr lang="it-IT" sz="2200" dirty="0"/>
              <a:t> banks, international </a:t>
            </a:r>
            <a:r>
              <a:rPr lang="it-IT" sz="2200" dirty="0" err="1"/>
              <a:t>organisations</a:t>
            </a:r>
            <a:r>
              <a:rPr lang="it-IT" sz="2200" dirty="0"/>
              <a:t>, private </a:t>
            </a:r>
            <a:r>
              <a:rPr lang="it-IT" sz="2200" dirty="0" err="1"/>
              <a:t>agencies</a:t>
            </a:r>
            <a:r>
              <a:rPr lang="it-IT" sz="2200" dirty="0"/>
              <a:t>) made </a:t>
            </a:r>
            <a:r>
              <a:rPr lang="it-IT" sz="2200" dirty="0" err="1"/>
              <a:t>even</a:t>
            </a:r>
            <a:r>
              <a:rPr lang="it-IT" sz="2200" dirty="0"/>
              <a:t> </a:t>
            </a:r>
            <a:r>
              <a:rPr lang="it-IT" sz="2200" dirty="0" err="1"/>
              <a:t>worse</a:t>
            </a:r>
            <a:r>
              <a:rPr lang="it-IT" sz="2200" dirty="0"/>
              <a:t> </a:t>
            </a:r>
            <a:r>
              <a:rPr lang="it-IT" sz="2200" dirty="0" err="1"/>
              <a:t>predictions</a:t>
            </a:r>
            <a:r>
              <a:rPr lang="it-IT" sz="2200" dirty="0"/>
              <a:t>.</a:t>
            </a:r>
          </a:p>
          <a:p>
            <a:r>
              <a:rPr lang="it-IT" sz="2200" dirty="0"/>
              <a:t>Forecasting </a:t>
            </a:r>
            <a:r>
              <a:rPr lang="it-IT" sz="2200" dirty="0" err="1"/>
              <a:t>errors</a:t>
            </a:r>
            <a:r>
              <a:rPr lang="it-IT" sz="2200" dirty="0"/>
              <a:t> (e.g. IMF </a:t>
            </a:r>
            <a:r>
              <a:rPr lang="it-IT" sz="2200" dirty="0" err="1"/>
              <a:t>overoptimism</a:t>
            </a:r>
            <a:r>
              <a:rPr lang="it-IT" sz="2200" dirty="0"/>
              <a:t> in </a:t>
            </a:r>
            <a:r>
              <a:rPr lang="it-IT" sz="2200" dirty="0" err="1"/>
              <a:t>economic</a:t>
            </a:r>
            <a:r>
              <a:rPr lang="it-IT" sz="2200" dirty="0"/>
              <a:t> </a:t>
            </a:r>
            <a:r>
              <a:rPr lang="it-IT" sz="2200" dirty="0" err="1"/>
              <a:t>projections</a:t>
            </a:r>
            <a:r>
              <a:rPr lang="it-IT" sz="2200" dirty="0"/>
              <a:t>) can </a:t>
            </a:r>
            <a:r>
              <a:rPr lang="it-IT" sz="2200" dirty="0" err="1"/>
              <a:t>lead</a:t>
            </a:r>
            <a:r>
              <a:rPr lang="it-IT" sz="2200" dirty="0"/>
              <a:t> to </a:t>
            </a:r>
            <a:r>
              <a:rPr lang="it-IT" sz="2200" dirty="0" err="1"/>
              <a:t>uncertainty</a:t>
            </a:r>
            <a:r>
              <a:rPr lang="it-IT" sz="2200" dirty="0"/>
              <a:t> shocks with «</a:t>
            </a:r>
            <a:r>
              <a:rPr lang="it-IT" sz="2200" dirty="0" err="1"/>
              <a:t>sharp</a:t>
            </a:r>
            <a:r>
              <a:rPr lang="it-IT" sz="2200" dirty="0"/>
              <a:t> </a:t>
            </a:r>
            <a:r>
              <a:rPr lang="it-IT" sz="2200" dirty="0" err="1"/>
              <a:t>significant</a:t>
            </a:r>
            <a:r>
              <a:rPr lang="it-IT" sz="2200" dirty="0"/>
              <a:t> output drops </a:t>
            </a:r>
            <a:r>
              <a:rPr lang="it-IT" sz="2200" dirty="0" err="1"/>
              <a:t>as</a:t>
            </a:r>
            <a:r>
              <a:rPr lang="it-IT" sz="2200" dirty="0"/>
              <a:t> </a:t>
            </a:r>
            <a:r>
              <a:rPr lang="it-IT" sz="2200" dirty="0" err="1"/>
              <a:t>firms</a:t>
            </a:r>
            <a:r>
              <a:rPr lang="it-IT" sz="2200" dirty="0"/>
              <a:t> </a:t>
            </a:r>
            <a:r>
              <a:rPr lang="it-IT" sz="2200" dirty="0" err="1"/>
              <a:t>postpone</a:t>
            </a:r>
            <a:r>
              <a:rPr lang="it-IT" sz="2200" dirty="0"/>
              <a:t> investment </a:t>
            </a:r>
            <a:r>
              <a:rPr lang="it-IT" sz="2200" dirty="0" err="1"/>
              <a:t>decisions</a:t>
            </a:r>
            <a:r>
              <a:rPr lang="it-IT" sz="2200" dirty="0"/>
              <a:t>» (Ball 2009). </a:t>
            </a:r>
            <a:r>
              <a:rPr lang="it-IT" sz="2200" dirty="0" err="1"/>
              <a:t>Uncertainty</a:t>
            </a:r>
            <a:r>
              <a:rPr lang="it-IT" sz="2200" dirty="0"/>
              <a:t> shocks produce </a:t>
            </a:r>
            <a:r>
              <a:rPr lang="it-IT" sz="2200" dirty="0" err="1"/>
              <a:t>larger</a:t>
            </a:r>
            <a:r>
              <a:rPr lang="it-IT" sz="2200" dirty="0"/>
              <a:t> </a:t>
            </a:r>
            <a:r>
              <a:rPr lang="it-IT" sz="2200" dirty="0" err="1"/>
              <a:t>decline</a:t>
            </a:r>
            <a:r>
              <a:rPr lang="it-IT" sz="2200" dirty="0"/>
              <a:t> in </a:t>
            </a:r>
            <a:r>
              <a:rPr lang="it-IT" sz="2200" dirty="0" err="1"/>
              <a:t>real</a:t>
            </a:r>
            <a:r>
              <a:rPr lang="it-IT" sz="2200" dirty="0"/>
              <a:t> activity </a:t>
            </a:r>
            <a:r>
              <a:rPr lang="it-IT" sz="2200" dirty="0" err="1"/>
              <a:t>followed</a:t>
            </a:r>
            <a:r>
              <a:rPr lang="it-IT" sz="2200" dirty="0"/>
              <a:t> by </a:t>
            </a:r>
            <a:r>
              <a:rPr lang="it-IT" sz="2200" dirty="0" err="1"/>
              <a:t>weaker</a:t>
            </a:r>
            <a:r>
              <a:rPr lang="it-IT" sz="2200" dirty="0"/>
              <a:t> recovery in </a:t>
            </a:r>
            <a:r>
              <a:rPr lang="it-IT" sz="2200" dirty="0" err="1"/>
              <a:t>emerging</a:t>
            </a:r>
            <a:r>
              <a:rPr lang="it-IT" sz="2200" dirty="0"/>
              <a:t> market </a:t>
            </a:r>
            <a:r>
              <a:rPr lang="it-IT" sz="2200" dirty="0" err="1"/>
              <a:t>economies</a:t>
            </a:r>
            <a:r>
              <a:rPr lang="it-IT" sz="2200" dirty="0"/>
              <a:t> (IMF 2016).</a:t>
            </a:r>
          </a:p>
          <a:p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1290716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35505C-3878-44BE-8141-C2371CD51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ECB </a:t>
            </a:r>
            <a:r>
              <a:rPr lang="it-IT" dirty="0" err="1"/>
              <a:t>Macroeconomic</a:t>
            </a:r>
            <a:r>
              <a:rPr lang="it-IT" dirty="0"/>
              <a:t> </a:t>
            </a:r>
            <a:r>
              <a:rPr lang="it-IT" dirty="0" err="1"/>
              <a:t>Projections</a:t>
            </a:r>
            <a:r>
              <a:rPr lang="it-IT" dirty="0"/>
              <a:t> for the Euro-Area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000F548-9BFE-4559-8973-6F3F58D9D4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testo 2">
            <a:extLst>
              <a:ext uri="{FF2B5EF4-FFF2-40B4-BE49-F238E27FC236}">
                <a16:creationId xmlns:a16="http://schemas.microsoft.com/office/drawing/2014/main" id="{F95561E5-6A16-40BB-B6EB-C09538ABE262}"/>
              </a:ext>
            </a:extLst>
          </p:cNvPr>
          <p:cNvSpPr txBox="1">
            <a:spLocks/>
          </p:cNvSpPr>
          <p:nvPr/>
        </p:nvSpPr>
        <p:spPr>
          <a:xfrm>
            <a:off x="960296" y="838240"/>
            <a:ext cx="5157787" cy="39528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dirty="0"/>
              <a:t>Core </a:t>
            </a:r>
            <a:r>
              <a:rPr lang="it-IT" dirty="0" err="1"/>
              <a:t>Inflation</a:t>
            </a:r>
            <a:endParaRPr lang="it-IT" dirty="0"/>
          </a:p>
        </p:txBody>
      </p:sp>
      <p:pic>
        <p:nvPicPr>
          <p:cNvPr id="5" name="Segnaposto contenuto 6">
            <a:extLst>
              <a:ext uri="{FF2B5EF4-FFF2-40B4-BE49-F238E27FC236}">
                <a16:creationId xmlns:a16="http://schemas.microsoft.com/office/drawing/2014/main" id="{028D843A-E58D-45A5-9F7F-7C00F8D73F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15" t="32709" r="23454" b="8195"/>
          <a:stretch/>
        </p:blipFill>
        <p:spPr>
          <a:xfrm>
            <a:off x="781812" y="1249388"/>
            <a:ext cx="5332335" cy="4429125"/>
          </a:xfrm>
          <a:prstGeom prst="rect">
            <a:avLst/>
          </a:prstGeom>
        </p:spPr>
      </p:pic>
      <p:sp>
        <p:nvSpPr>
          <p:cNvPr id="6" name="Segnaposto testo 4">
            <a:extLst>
              <a:ext uri="{FF2B5EF4-FFF2-40B4-BE49-F238E27FC236}">
                <a16:creationId xmlns:a16="http://schemas.microsoft.com/office/drawing/2014/main" id="{1615E1F6-3F67-4AFB-94D1-A2F206A68122}"/>
              </a:ext>
            </a:extLst>
          </p:cNvPr>
          <p:cNvSpPr txBox="1">
            <a:spLocks/>
          </p:cNvSpPr>
          <p:nvPr/>
        </p:nvSpPr>
        <p:spPr>
          <a:xfrm>
            <a:off x="6096000" y="854103"/>
            <a:ext cx="5183188" cy="41433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dirty="0" err="1"/>
              <a:t>Unemployment</a:t>
            </a:r>
            <a:endParaRPr lang="it-IT" dirty="0"/>
          </a:p>
        </p:txBody>
      </p:sp>
      <p:pic>
        <p:nvPicPr>
          <p:cNvPr id="7" name="Segnaposto contenuto 7">
            <a:extLst>
              <a:ext uri="{FF2B5EF4-FFF2-40B4-BE49-F238E27FC236}">
                <a16:creationId xmlns:a16="http://schemas.microsoft.com/office/drawing/2014/main" id="{166D4D58-AC22-4324-8AD4-00F026427C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829" t="28220" r="24472" b="14281"/>
          <a:stretch/>
        </p:blipFill>
        <p:spPr>
          <a:xfrm>
            <a:off x="6195186" y="1247775"/>
            <a:ext cx="5825363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619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686E37-BCE3-4C3C-B3F3-ED1348B17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/>
              <a:t>Navigating</a:t>
            </a:r>
            <a:r>
              <a:rPr lang="it-IT" dirty="0"/>
              <a:t> with a </a:t>
            </a:r>
            <a:r>
              <a:rPr lang="it-IT" dirty="0" err="1"/>
              <a:t>Macroeconomic</a:t>
            </a:r>
            <a:r>
              <a:rPr lang="it-IT" dirty="0"/>
              <a:t> </a:t>
            </a:r>
            <a:r>
              <a:rPr lang="it-IT" dirty="0" err="1"/>
              <a:t>Compass</a:t>
            </a:r>
            <a:r>
              <a:rPr lang="it-IT" dirty="0"/>
              <a:t> </a:t>
            </a:r>
            <a:r>
              <a:rPr lang="it-IT" dirty="0" err="1"/>
              <a:t>Pointing</a:t>
            </a:r>
            <a:r>
              <a:rPr lang="it-IT" dirty="0"/>
              <a:t> to </a:t>
            </a:r>
            <a:r>
              <a:rPr lang="it-IT" dirty="0" err="1"/>
              <a:t>Shifting</a:t>
            </a:r>
            <a:r>
              <a:rPr lang="it-IT" dirty="0"/>
              <a:t> </a:t>
            </a:r>
            <a:r>
              <a:rPr lang="it-IT" dirty="0" err="1"/>
              <a:t>Directions</a:t>
            </a:r>
            <a:r>
              <a:rPr lang="it-IT" dirty="0"/>
              <a:t>!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7A1CD3A-877A-4157-855A-4F2522A74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74" y="1118489"/>
            <a:ext cx="11415141" cy="4939436"/>
          </a:xfrm>
        </p:spPr>
        <p:txBody>
          <a:bodyPr>
            <a:normAutofit/>
          </a:bodyPr>
          <a:lstStyle/>
          <a:p>
            <a:r>
              <a:rPr lang="it-IT" sz="2200" dirty="0" err="1"/>
              <a:t>This</a:t>
            </a:r>
            <a:r>
              <a:rPr lang="it-IT" sz="2200" dirty="0"/>
              <a:t> </a:t>
            </a:r>
            <a:r>
              <a:rPr lang="it-IT" sz="2200" dirty="0" err="1"/>
              <a:t>is</a:t>
            </a:r>
            <a:r>
              <a:rPr lang="it-IT" sz="2200" dirty="0"/>
              <a:t> </a:t>
            </a:r>
            <a:r>
              <a:rPr lang="it-IT" sz="2200" dirty="0" err="1"/>
              <a:t>how</a:t>
            </a:r>
            <a:r>
              <a:rPr lang="it-IT" sz="2200" dirty="0"/>
              <a:t> </a:t>
            </a:r>
            <a:r>
              <a:rPr lang="it-IT" sz="2200" dirty="0" err="1"/>
              <a:t>J.Powell</a:t>
            </a:r>
            <a:r>
              <a:rPr lang="it-IT" sz="2200" dirty="0"/>
              <a:t>, the </a:t>
            </a:r>
            <a:r>
              <a:rPr lang="it-IT" sz="2200" dirty="0" err="1"/>
              <a:t>Governor</a:t>
            </a:r>
            <a:r>
              <a:rPr lang="it-IT" sz="2200" dirty="0"/>
              <a:t> of the Fed, </a:t>
            </a:r>
            <a:r>
              <a:rPr lang="it-IT" sz="2200" dirty="0" err="1"/>
              <a:t>decribed</a:t>
            </a:r>
            <a:r>
              <a:rPr lang="it-IT" sz="2200" dirty="0"/>
              <a:t> «</a:t>
            </a:r>
            <a:r>
              <a:rPr lang="it-IT" sz="2200" dirty="0" err="1"/>
              <a:t>navigation</a:t>
            </a:r>
            <a:r>
              <a:rPr lang="it-IT" sz="2200" dirty="0"/>
              <a:t>» in </a:t>
            </a:r>
            <a:r>
              <a:rPr lang="it-IT" sz="2200" dirty="0" err="1"/>
              <a:t>monetary</a:t>
            </a:r>
            <a:r>
              <a:rPr lang="it-IT" sz="2200" dirty="0"/>
              <a:t> policy, </a:t>
            </a:r>
            <a:r>
              <a:rPr lang="it-IT" sz="2200" dirty="0" err="1"/>
              <a:t>as</a:t>
            </a:r>
            <a:r>
              <a:rPr lang="it-IT" sz="2200" dirty="0"/>
              <a:t> a </a:t>
            </a:r>
            <a:r>
              <a:rPr lang="it-IT" sz="2200" dirty="0" err="1"/>
              <a:t>very</a:t>
            </a:r>
            <a:r>
              <a:rPr lang="it-IT" sz="2200" dirty="0"/>
              <a:t> </a:t>
            </a:r>
            <a:r>
              <a:rPr lang="it-IT" sz="2200" dirty="0" err="1"/>
              <a:t>challenging</a:t>
            </a:r>
            <a:r>
              <a:rPr lang="it-IT" sz="2200" dirty="0"/>
              <a:t> </a:t>
            </a:r>
            <a:r>
              <a:rPr lang="en-GB" sz="2200" dirty="0"/>
              <a:t>endeavour</a:t>
            </a:r>
            <a:r>
              <a:rPr lang="it-IT" sz="2200" dirty="0"/>
              <a:t>. He </a:t>
            </a:r>
            <a:r>
              <a:rPr lang="it-IT" sz="2200" dirty="0" err="1"/>
              <a:t>spoke</a:t>
            </a:r>
            <a:r>
              <a:rPr lang="it-IT" sz="2200" dirty="0"/>
              <a:t> of «</a:t>
            </a:r>
            <a:r>
              <a:rPr lang="it-IT" sz="2200" dirty="0" err="1"/>
              <a:t>shifting</a:t>
            </a:r>
            <a:r>
              <a:rPr lang="it-IT" sz="2200" dirty="0"/>
              <a:t> stars </a:t>
            </a:r>
            <a:r>
              <a:rPr lang="it-IT" sz="2200" dirty="0" err="1"/>
              <a:t>during</a:t>
            </a:r>
            <a:r>
              <a:rPr lang="it-IT" sz="2200" dirty="0"/>
              <a:t> </a:t>
            </a:r>
            <a:r>
              <a:rPr lang="it-IT" sz="2200" dirty="0" err="1"/>
              <a:t>normalisation</a:t>
            </a:r>
            <a:r>
              <a:rPr lang="it-IT" sz="2200" dirty="0"/>
              <a:t>»: «</a:t>
            </a:r>
            <a:r>
              <a:rPr lang="it-IT" sz="2200" dirty="0" err="1"/>
              <a:t>According</a:t>
            </a:r>
            <a:r>
              <a:rPr lang="it-IT" sz="2200" dirty="0"/>
              <a:t> to the </a:t>
            </a:r>
            <a:r>
              <a:rPr lang="it-IT" sz="2200" dirty="0" err="1"/>
              <a:t>conventional</a:t>
            </a:r>
            <a:r>
              <a:rPr lang="it-IT" sz="2200" dirty="0"/>
              <a:t> thinking, policy-makers </a:t>
            </a:r>
            <a:r>
              <a:rPr lang="it-IT" sz="2200" dirty="0" err="1"/>
              <a:t>should</a:t>
            </a:r>
            <a:r>
              <a:rPr lang="it-IT" sz="2200" dirty="0"/>
              <a:t> navigate by the stars». </a:t>
            </a:r>
            <a:r>
              <a:rPr lang="it-IT" sz="2200" dirty="0" err="1"/>
              <a:t>This</a:t>
            </a:r>
            <a:r>
              <a:rPr lang="it-IT" sz="2200" dirty="0"/>
              <a:t> </a:t>
            </a:r>
            <a:r>
              <a:rPr lang="it-IT" sz="2200" dirty="0" err="1"/>
              <a:t>refers</a:t>
            </a:r>
            <a:r>
              <a:rPr lang="it-IT" sz="2200" dirty="0"/>
              <a:t> to the </a:t>
            </a:r>
            <a:r>
              <a:rPr lang="it-IT" sz="2200" dirty="0" err="1"/>
              <a:t>importance</a:t>
            </a:r>
            <a:r>
              <a:rPr lang="it-IT" sz="2200" dirty="0"/>
              <a:t> of «</a:t>
            </a:r>
            <a:r>
              <a:rPr lang="it-IT" sz="2200" dirty="0" err="1"/>
              <a:t>starred</a:t>
            </a:r>
            <a:r>
              <a:rPr lang="it-IT" sz="2200" dirty="0"/>
              <a:t>» </a:t>
            </a:r>
            <a:r>
              <a:rPr lang="it-IT" sz="2200" dirty="0" err="1"/>
              <a:t>variables</a:t>
            </a:r>
            <a:r>
              <a:rPr lang="it-IT" sz="2200" dirty="0"/>
              <a:t> (the </a:t>
            </a:r>
            <a:r>
              <a:rPr lang="it-IT" sz="2200" dirty="0" err="1"/>
              <a:t>natural</a:t>
            </a:r>
            <a:r>
              <a:rPr lang="it-IT" sz="2200" dirty="0"/>
              <a:t> rate of </a:t>
            </a:r>
            <a:r>
              <a:rPr lang="it-IT" sz="2200" dirty="0" err="1"/>
              <a:t>unemployment</a:t>
            </a:r>
            <a:r>
              <a:rPr lang="it-IT" sz="2200" dirty="0"/>
              <a:t>, the </a:t>
            </a:r>
            <a:r>
              <a:rPr lang="it-IT" sz="2200" dirty="0" err="1"/>
              <a:t>neutral</a:t>
            </a:r>
            <a:r>
              <a:rPr lang="it-IT" sz="2200" dirty="0"/>
              <a:t> </a:t>
            </a:r>
            <a:r>
              <a:rPr lang="it-IT" sz="2200" dirty="0" err="1"/>
              <a:t>interest</a:t>
            </a:r>
            <a:r>
              <a:rPr lang="it-IT" sz="2200" dirty="0"/>
              <a:t> rate and the target rate of </a:t>
            </a:r>
            <a:r>
              <a:rPr lang="it-IT" sz="2200" dirty="0" err="1"/>
              <a:t>inflation</a:t>
            </a:r>
            <a:r>
              <a:rPr lang="it-IT" sz="2200" dirty="0"/>
              <a:t>) in </a:t>
            </a:r>
            <a:r>
              <a:rPr lang="it-IT" sz="2200" dirty="0" err="1"/>
              <a:t>guiding</a:t>
            </a:r>
            <a:r>
              <a:rPr lang="it-IT" sz="2200" dirty="0"/>
              <a:t> </a:t>
            </a:r>
            <a:r>
              <a:rPr lang="it-IT" sz="2200" dirty="0" err="1"/>
              <a:t>macroeconomic</a:t>
            </a:r>
            <a:r>
              <a:rPr lang="it-IT" sz="2200" dirty="0"/>
              <a:t> policy </a:t>
            </a:r>
            <a:r>
              <a:rPr lang="en-GB" sz="2200" dirty="0"/>
              <a:t>manoeuvring</a:t>
            </a:r>
            <a:r>
              <a:rPr lang="it-IT" sz="2200" dirty="0"/>
              <a:t>. </a:t>
            </a:r>
          </a:p>
          <a:p>
            <a:r>
              <a:rPr lang="it-IT" sz="2200" dirty="0" err="1"/>
              <a:t>But</a:t>
            </a:r>
            <a:r>
              <a:rPr lang="it-IT" sz="2200" dirty="0"/>
              <a:t> </a:t>
            </a:r>
            <a:r>
              <a:rPr lang="it-IT" sz="2200" dirty="0" err="1"/>
              <a:t>assessments</a:t>
            </a:r>
            <a:r>
              <a:rPr lang="it-IT" sz="2200" dirty="0"/>
              <a:t> of the </a:t>
            </a:r>
            <a:r>
              <a:rPr lang="it-IT" sz="2200" dirty="0" err="1"/>
              <a:t>value</a:t>
            </a:r>
            <a:r>
              <a:rPr lang="it-IT" sz="2200" dirty="0"/>
              <a:t> of the «stars» are </a:t>
            </a:r>
            <a:r>
              <a:rPr lang="it-IT" sz="2200" dirty="0" err="1"/>
              <a:t>often</a:t>
            </a:r>
            <a:r>
              <a:rPr lang="it-IT" sz="2200" dirty="0"/>
              <a:t> imprecise volatile and </a:t>
            </a:r>
            <a:r>
              <a:rPr lang="it-IT" sz="2200" dirty="0" err="1"/>
              <a:t>subject</a:t>
            </a:r>
            <a:r>
              <a:rPr lang="it-IT" sz="2200" dirty="0"/>
              <a:t> to </a:t>
            </a:r>
            <a:r>
              <a:rPr lang="it-IT" sz="2200" dirty="0" err="1"/>
              <a:t>significant</a:t>
            </a:r>
            <a:r>
              <a:rPr lang="it-IT" sz="2200" dirty="0"/>
              <a:t> </a:t>
            </a:r>
            <a:r>
              <a:rPr lang="it-IT" sz="2200" dirty="0" err="1"/>
              <a:t>revisions</a:t>
            </a:r>
            <a:r>
              <a:rPr lang="it-IT" sz="2200" dirty="0"/>
              <a:t>. </a:t>
            </a:r>
            <a:r>
              <a:rPr lang="it-IT" sz="2200" dirty="0" err="1"/>
              <a:t>Therefore</a:t>
            </a:r>
            <a:r>
              <a:rPr lang="it-IT" sz="2200" dirty="0"/>
              <a:t> </a:t>
            </a:r>
            <a:r>
              <a:rPr lang="it-IT" sz="2200" dirty="0" err="1"/>
              <a:t>monetary</a:t>
            </a:r>
            <a:r>
              <a:rPr lang="it-IT" sz="2200" dirty="0"/>
              <a:t> </a:t>
            </a:r>
            <a:r>
              <a:rPr lang="it-IT" sz="2200" dirty="0" err="1"/>
              <a:t>authorities</a:t>
            </a:r>
            <a:r>
              <a:rPr lang="it-IT" sz="2200" dirty="0"/>
              <a:t> end up </a:t>
            </a:r>
            <a:r>
              <a:rPr lang="it-IT" sz="2200" dirty="0" err="1"/>
              <a:t>navigating</a:t>
            </a:r>
            <a:r>
              <a:rPr lang="it-IT" sz="2200" dirty="0"/>
              <a:t> </a:t>
            </a:r>
            <a:r>
              <a:rPr lang="en-GB" sz="2200" dirty="0"/>
              <a:t>perilously</a:t>
            </a:r>
            <a:r>
              <a:rPr lang="it-IT" sz="2200" dirty="0"/>
              <a:t>: </a:t>
            </a:r>
            <a:r>
              <a:rPr lang="it-IT" sz="2200" dirty="0" err="1"/>
              <a:t>between</a:t>
            </a:r>
            <a:r>
              <a:rPr lang="it-IT" sz="2200" dirty="0"/>
              <a:t> «the </a:t>
            </a:r>
            <a:r>
              <a:rPr lang="en-GB" sz="2200" dirty="0"/>
              <a:t>shoals</a:t>
            </a:r>
            <a:r>
              <a:rPr lang="it-IT" sz="2200" dirty="0"/>
              <a:t> of </a:t>
            </a:r>
            <a:r>
              <a:rPr lang="en-GB" sz="2200" dirty="0"/>
              <a:t>overheating</a:t>
            </a:r>
            <a:r>
              <a:rPr lang="it-IT" sz="2200" dirty="0"/>
              <a:t> and the premature </a:t>
            </a:r>
            <a:r>
              <a:rPr lang="en-GB" sz="2200" dirty="0"/>
              <a:t>tightening</a:t>
            </a:r>
            <a:r>
              <a:rPr lang="it-IT" sz="2200" dirty="0"/>
              <a:t>».</a:t>
            </a:r>
          </a:p>
          <a:p>
            <a:r>
              <a:rPr lang="it-IT" sz="2200" dirty="0"/>
              <a:t>In </a:t>
            </a:r>
            <a:r>
              <a:rPr lang="en-GB" sz="2200" dirty="0"/>
              <a:t>practise</a:t>
            </a:r>
            <a:r>
              <a:rPr lang="it-IT" sz="2200" dirty="0"/>
              <a:t>, policy </a:t>
            </a:r>
            <a:r>
              <a:rPr lang="it-IT" sz="2200" dirty="0" err="1"/>
              <a:t>decision</a:t>
            </a:r>
            <a:r>
              <a:rPr lang="it-IT" sz="2200" dirty="0"/>
              <a:t> makers must </a:t>
            </a:r>
            <a:r>
              <a:rPr lang="it-IT" sz="2200" dirty="0" err="1"/>
              <a:t>have</a:t>
            </a:r>
            <a:r>
              <a:rPr lang="it-IT" sz="2200" dirty="0"/>
              <a:t> </a:t>
            </a:r>
            <a:r>
              <a:rPr lang="en-GB" sz="2200" dirty="0"/>
              <a:t>recourse</a:t>
            </a:r>
            <a:r>
              <a:rPr lang="it-IT" sz="2200" dirty="0"/>
              <a:t> to </a:t>
            </a:r>
            <a:r>
              <a:rPr lang="it-IT" sz="2200" dirty="0" err="1"/>
              <a:t>euristics</a:t>
            </a:r>
            <a:r>
              <a:rPr lang="it-IT" sz="2200" dirty="0"/>
              <a:t> or use </a:t>
            </a:r>
            <a:r>
              <a:rPr lang="it-IT" sz="2200" dirty="0" err="1"/>
              <a:t>opportunistically</a:t>
            </a:r>
            <a:r>
              <a:rPr lang="it-IT" sz="2200" dirty="0"/>
              <a:t> a </a:t>
            </a:r>
            <a:r>
              <a:rPr lang="it-IT" sz="2200" dirty="0" err="1"/>
              <a:t>broad</a:t>
            </a:r>
            <a:r>
              <a:rPr lang="it-IT" sz="2200" dirty="0"/>
              <a:t> range of </a:t>
            </a:r>
            <a:r>
              <a:rPr lang="it-IT" sz="2200" dirty="0" err="1"/>
              <a:t>indicators</a:t>
            </a:r>
            <a:r>
              <a:rPr lang="it-IT" sz="2200" dirty="0"/>
              <a:t> and </a:t>
            </a:r>
            <a:r>
              <a:rPr lang="it-IT" sz="2200" dirty="0" err="1"/>
              <a:t>plausible</a:t>
            </a:r>
            <a:r>
              <a:rPr lang="it-IT" sz="2200" dirty="0"/>
              <a:t> </a:t>
            </a:r>
            <a:r>
              <a:rPr lang="it-IT" sz="2200" dirty="0" err="1"/>
              <a:t>scenarios</a:t>
            </a:r>
            <a:r>
              <a:rPr lang="it-IT" sz="2200" dirty="0"/>
              <a:t>. </a:t>
            </a:r>
            <a:r>
              <a:rPr lang="it-IT" sz="2200" dirty="0" err="1"/>
              <a:t>They</a:t>
            </a:r>
            <a:r>
              <a:rPr lang="it-IT" sz="2200" dirty="0"/>
              <a:t> are </a:t>
            </a:r>
            <a:r>
              <a:rPr lang="it-IT" sz="2200" dirty="0" err="1"/>
              <a:t>increasingly</a:t>
            </a:r>
            <a:r>
              <a:rPr lang="it-IT" sz="2200" dirty="0"/>
              <a:t> </a:t>
            </a:r>
            <a:r>
              <a:rPr lang="it-IT" sz="2200" dirty="0" err="1"/>
              <a:t>exposed</a:t>
            </a:r>
            <a:r>
              <a:rPr lang="it-IT" sz="2200" dirty="0"/>
              <a:t> to the risk of </a:t>
            </a:r>
            <a:r>
              <a:rPr lang="it-IT" sz="2200" dirty="0" err="1"/>
              <a:t>mis-perception</a:t>
            </a:r>
            <a:r>
              <a:rPr lang="it-IT" sz="2200" dirty="0"/>
              <a:t> and mood </a:t>
            </a:r>
            <a:r>
              <a:rPr lang="it-IT" sz="2200" dirty="0" err="1"/>
              <a:t>swings</a:t>
            </a:r>
            <a:r>
              <a:rPr lang="it-IT" sz="2200" dirty="0"/>
              <a:t>. </a:t>
            </a:r>
            <a:r>
              <a:rPr lang="it-IT" sz="2200" dirty="0" err="1"/>
              <a:t>They</a:t>
            </a:r>
            <a:r>
              <a:rPr lang="it-IT" sz="2200" dirty="0"/>
              <a:t> </a:t>
            </a:r>
            <a:r>
              <a:rPr lang="it-IT" sz="2200" dirty="0" err="1"/>
              <a:t>tend</a:t>
            </a:r>
            <a:r>
              <a:rPr lang="it-IT" sz="2200" dirty="0"/>
              <a:t> to be </a:t>
            </a:r>
            <a:r>
              <a:rPr lang="it-IT" sz="2200" dirty="0" err="1"/>
              <a:t>overcautious</a:t>
            </a:r>
            <a:r>
              <a:rPr lang="it-IT" sz="2200" dirty="0"/>
              <a:t> and slow-</a:t>
            </a:r>
            <a:r>
              <a:rPr lang="it-IT" sz="2200" dirty="0" err="1"/>
              <a:t>reacting</a:t>
            </a:r>
            <a:r>
              <a:rPr lang="it-IT" sz="2200" dirty="0"/>
              <a:t>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83053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BF5C83-E65E-4FD2-919C-779DFAD81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/>
              <a:t>Lont-Term</a:t>
            </a:r>
            <a:r>
              <a:rPr lang="it-IT" dirty="0"/>
              <a:t> Investment: the Vicious </a:t>
            </a:r>
            <a:r>
              <a:rPr lang="it-IT" dirty="0" err="1"/>
              <a:t>Circle</a:t>
            </a:r>
            <a:r>
              <a:rPr lang="it-IT" dirty="0"/>
              <a:t> of RM- and Policy-</a:t>
            </a:r>
            <a:r>
              <a:rPr lang="it-IT" dirty="0" err="1"/>
              <a:t>Failures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A03C47E-9AD1-475B-94F8-26C57155D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75" y="1118489"/>
            <a:ext cx="11443716" cy="4939436"/>
          </a:xfrm>
        </p:spPr>
        <p:txBody>
          <a:bodyPr>
            <a:normAutofit/>
          </a:bodyPr>
          <a:lstStyle/>
          <a:p>
            <a:r>
              <a:rPr lang="it-IT" sz="2200" dirty="0" err="1"/>
              <a:t>Growing</a:t>
            </a:r>
            <a:r>
              <a:rPr lang="it-IT" sz="2200" dirty="0"/>
              <a:t> </a:t>
            </a:r>
            <a:r>
              <a:rPr lang="it-IT" sz="2200" dirty="0" err="1"/>
              <a:t>uncertainty</a:t>
            </a:r>
            <a:r>
              <a:rPr lang="it-IT" sz="2200" dirty="0"/>
              <a:t> </a:t>
            </a:r>
            <a:r>
              <a:rPr lang="it-IT" sz="2200" dirty="0" err="1"/>
              <a:t>has</a:t>
            </a:r>
            <a:r>
              <a:rPr lang="it-IT" sz="2200" dirty="0"/>
              <a:t> </a:t>
            </a:r>
            <a:r>
              <a:rPr lang="it-IT" sz="2200" dirty="0" err="1"/>
              <a:t>favored</a:t>
            </a:r>
            <a:r>
              <a:rPr lang="it-IT" sz="2200" dirty="0"/>
              <a:t> a shift </a:t>
            </a:r>
            <a:r>
              <a:rPr lang="it-IT" sz="2200" dirty="0" err="1"/>
              <a:t>towards</a:t>
            </a:r>
            <a:r>
              <a:rPr lang="it-IT" sz="2200" dirty="0"/>
              <a:t> short </a:t>
            </a:r>
            <a:r>
              <a:rPr lang="it-IT" sz="2200" dirty="0" err="1"/>
              <a:t>term</a:t>
            </a:r>
            <a:r>
              <a:rPr lang="it-IT" sz="2200" dirty="0"/>
              <a:t> low risk low yield investment. </a:t>
            </a:r>
            <a:r>
              <a:rPr lang="it-IT" sz="2200" dirty="0" err="1"/>
              <a:t>This</a:t>
            </a:r>
            <a:r>
              <a:rPr lang="it-IT" sz="2200" dirty="0"/>
              <a:t> </a:t>
            </a:r>
            <a:r>
              <a:rPr lang="it-IT" sz="2200" dirty="0" err="1"/>
              <a:t>has</a:t>
            </a:r>
            <a:r>
              <a:rPr lang="it-IT" sz="2200" dirty="0"/>
              <a:t> </a:t>
            </a:r>
            <a:r>
              <a:rPr lang="it-IT" sz="2200" dirty="0" err="1"/>
              <a:t>had</a:t>
            </a:r>
            <a:r>
              <a:rPr lang="it-IT" sz="2200" dirty="0"/>
              <a:t> </a:t>
            </a:r>
            <a:r>
              <a:rPr lang="it-IT" sz="2200" dirty="0" err="1"/>
              <a:t>serious</a:t>
            </a:r>
            <a:r>
              <a:rPr lang="it-IT" sz="2200" dirty="0"/>
              <a:t> </a:t>
            </a:r>
            <a:r>
              <a:rPr lang="it-IT" sz="2200" dirty="0" err="1"/>
              <a:t>consequences</a:t>
            </a:r>
            <a:r>
              <a:rPr lang="it-IT" sz="2200" dirty="0"/>
              <a:t>, </a:t>
            </a:r>
            <a:r>
              <a:rPr lang="it-IT" sz="2200" dirty="0" err="1"/>
              <a:t>as</a:t>
            </a:r>
            <a:r>
              <a:rPr lang="it-IT" sz="2200" dirty="0"/>
              <a:t> </a:t>
            </a:r>
            <a:r>
              <a:rPr lang="it-IT" sz="2200" dirty="0" err="1"/>
              <a:t>underinvestment</a:t>
            </a:r>
            <a:r>
              <a:rPr lang="it-IT" sz="2200" dirty="0"/>
              <a:t>, </a:t>
            </a:r>
            <a:r>
              <a:rPr lang="it-IT" sz="2200" dirty="0" err="1"/>
              <a:t>particularly</a:t>
            </a:r>
            <a:r>
              <a:rPr lang="it-IT" sz="2200" dirty="0"/>
              <a:t> on SME and </a:t>
            </a:r>
            <a:r>
              <a:rPr lang="it-IT" sz="2200" dirty="0" err="1"/>
              <a:t>infrastructure</a:t>
            </a:r>
            <a:r>
              <a:rPr lang="it-IT" sz="2200" dirty="0"/>
              <a:t>, </a:t>
            </a:r>
            <a:r>
              <a:rPr lang="it-IT" sz="2200" dirty="0" err="1"/>
              <a:t>is</a:t>
            </a:r>
            <a:r>
              <a:rPr lang="it-IT" sz="2200" dirty="0"/>
              <a:t> </a:t>
            </a:r>
            <a:r>
              <a:rPr lang="it-IT" sz="2200" dirty="0" err="1"/>
              <a:t>at</a:t>
            </a:r>
            <a:r>
              <a:rPr lang="it-IT" sz="2200" dirty="0"/>
              <a:t> the root of </a:t>
            </a:r>
            <a:r>
              <a:rPr lang="en-GB" sz="2200" dirty="0"/>
              <a:t>stagnating</a:t>
            </a:r>
            <a:r>
              <a:rPr lang="it-IT" sz="2200" dirty="0"/>
              <a:t> </a:t>
            </a:r>
            <a:r>
              <a:rPr lang="it-IT" sz="2200" dirty="0" err="1"/>
              <a:t>productivity</a:t>
            </a:r>
            <a:r>
              <a:rPr lang="it-IT" sz="2200" dirty="0"/>
              <a:t> and </a:t>
            </a:r>
            <a:r>
              <a:rPr lang="it-IT" sz="2200" dirty="0" err="1"/>
              <a:t>sluggish</a:t>
            </a:r>
            <a:r>
              <a:rPr lang="it-IT" sz="2200" dirty="0"/>
              <a:t> </a:t>
            </a:r>
            <a:r>
              <a:rPr lang="it-IT" sz="2200" dirty="0" err="1"/>
              <a:t>growth</a:t>
            </a:r>
            <a:r>
              <a:rPr lang="it-IT" sz="2200" dirty="0"/>
              <a:t> (</a:t>
            </a:r>
            <a:r>
              <a:rPr lang="it-IT" sz="2200" dirty="0" err="1"/>
              <a:t>see</a:t>
            </a:r>
            <a:r>
              <a:rPr lang="it-IT" sz="2200" dirty="0"/>
              <a:t> </a:t>
            </a:r>
            <a:r>
              <a:rPr lang="it-IT" sz="2200" dirty="0" err="1"/>
              <a:t>Table</a:t>
            </a:r>
            <a:r>
              <a:rPr lang="it-IT" sz="2200" dirty="0"/>
              <a:t>)</a:t>
            </a:r>
          </a:p>
          <a:p>
            <a:r>
              <a:rPr lang="it-IT" sz="2200" dirty="0"/>
              <a:t>Long </a:t>
            </a:r>
            <a:r>
              <a:rPr lang="it-IT" sz="2200" dirty="0" err="1"/>
              <a:t>Term</a:t>
            </a:r>
            <a:r>
              <a:rPr lang="it-IT" sz="2200" dirty="0"/>
              <a:t> Investment (LTI) </a:t>
            </a:r>
            <a:r>
              <a:rPr lang="it-IT" sz="2200" dirty="0" err="1"/>
              <a:t>is</a:t>
            </a:r>
            <a:r>
              <a:rPr lang="it-IT" sz="2200" dirty="0"/>
              <a:t> </a:t>
            </a:r>
            <a:r>
              <a:rPr lang="it-IT" sz="2200" dirty="0" err="1"/>
              <a:t>particularly</a:t>
            </a:r>
            <a:r>
              <a:rPr lang="it-IT" sz="2200" dirty="0"/>
              <a:t> </a:t>
            </a:r>
            <a:r>
              <a:rPr lang="it-IT" sz="2200" dirty="0" err="1"/>
              <a:t>weak</a:t>
            </a:r>
            <a:r>
              <a:rPr lang="it-IT" sz="2200" dirty="0"/>
              <a:t> in Europe, </a:t>
            </a:r>
            <a:r>
              <a:rPr lang="en-GB" sz="2200" dirty="0"/>
              <a:t>here</a:t>
            </a:r>
            <a:r>
              <a:rPr lang="it-IT" sz="2200" dirty="0"/>
              <a:t> </a:t>
            </a:r>
            <a:r>
              <a:rPr lang="it-IT" sz="2200" dirty="0" err="1"/>
              <a:t>it</a:t>
            </a:r>
            <a:r>
              <a:rPr lang="it-IT" sz="2200" dirty="0"/>
              <a:t> </a:t>
            </a:r>
            <a:r>
              <a:rPr lang="it-IT" sz="2200" dirty="0" err="1"/>
              <a:t>is</a:t>
            </a:r>
            <a:r>
              <a:rPr lang="it-IT" sz="2200" dirty="0"/>
              <a:t> </a:t>
            </a:r>
            <a:r>
              <a:rPr lang="it-IT" sz="2200" dirty="0" err="1"/>
              <a:t>still</a:t>
            </a:r>
            <a:r>
              <a:rPr lang="it-IT" sz="2200" dirty="0"/>
              <a:t> </a:t>
            </a:r>
            <a:r>
              <a:rPr lang="it-IT" sz="2200" dirty="0" err="1"/>
              <a:t>below</a:t>
            </a:r>
            <a:r>
              <a:rPr lang="it-IT" sz="2200" dirty="0"/>
              <a:t> </a:t>
            </a:r>
            <a:r>
              <a:rPr lang="it-IT" sz="2200" dirty="0" err="1"/>
              <a:t>pre-crisis</a:t>
            </a:r>
            <a:r>
              <a:rPr lang="it-IT" sz="2200" dirty="0"/>
              <a:t> </a:t>
            </a:r>
            <a:r>
              <a:rPr lang="it-IT" sz="2200" dirty="0" err="1"/>
              <a:t>levels</a:t>
            </a:r>
            <a:r>
              <a:rPr lang="it-IT" sz="2200" dirty="0"/>
              <a:t>, </a:t>
            </a:r>
            <a:r>
              <a:rPr lang="it-IT" sz="2200" dirty="0" err="1"/>
              <a:t>even</a:t>
            </a:r>
            <a:r>
              <a:rPr lang="it-IT" sz="2200" dirty="0"/>
              <a:t> </a:t>
            </a:r>
            <a:r>
              <a:rPr lang="it-IT" sz="2200" dirty="0" err="1"/>
              <a:t>tough</a:t>
            </a:r>
            <a:r>
              <a:rPr lang="it-IT" sz="2200" dirty="0"/>
              <a:t> </a:t>
            </a:r>
            <a:r>
              <a:rPr lang="it-IT" sz="2200" dirty="0" err="1"/>
              <a:t>requirements</a:t>
            </a:r>
            <a:r>
              <a:rPr lang="it-IT" sz="2200" dirty="0"/>
              <a:t> are </a:t>
            </a:r>
            <a:r>
              <a:rPr lang="it-IT" sz="2200" dirty="0" err="1"/>
              <a:t>rising</a:t>
            </a:r>
            <a:r>
              <a:rPr lang="it-IT" sz="2200" dirty="0"/>
              <a:t> </a:t>
            </a:r>
            <a:r>
              <a:rPr lang="it-IT" sz="2200" dirty="0" err="1"/>
              <a:t>facing</a:t>
            </a:r>
            <a:r>
              <a:rPr lang="it-IT" sz="2200" dirty="0"/>
              <a:t> the </a:t>
            </a:r>
            <a:r>
              <a:rPr lang="it-IT" sz="2200" dirty="0" err="1"/>
              <a:t>greater</a:t>
            </a:r>
            <a:r>
              <a:rPr lang="it-IT" sz="2200" dirty="0"/>
              <a:t> challenges in risk </a:t>
            </a:r>
            <a:r>
              <a:rPr lang="it-IT" sz="2200" dirty="0" err="1"/>
              <a:t>scenarios</a:t>
            </a:r>
            <a:r>
              <a:rPr lang="it-IT" sz="2200" dirty="0"/>
              <a:t> (aging, </a:t>
            </a:r>
            <a:r>
              <a:rPr lang="it-IT" sz="2200" dirty="0" err="1"/>
              <a:t>climate</a:t>
            </a:r>
            <a:r>
              <a:rPr lang="it-IT" sz="2200" dirty="0"/>
              <a:t> </a:t>
            </a:r>
            <a:r>
              <a:rPr lang="it-IT" sz="2200" dirty="0" err="1"/>
              <a:t>change</a:t>
            </a:r>
            <a:r>
              <a:rPr lang="it-IT" sz="2200" dirty="0"/>
              <a:t>, </a:t>
            </a:r>
            <a:r>
              <a:rPr lang="it-IT" sz="2200" dirty="0" err="1"/>
              <a:t>migration</a:t>
            </a:r>
            <a:r>
              <a:rPr lang="it-IT" sz="2200" dirty="0"/>
              <a:t> and </a:t>
            </a:r>
            <a:r>
              <a:rPr lang="it-IT" sz="2200" dirty="0" err="1"/>
              <a:t>geopolitical</a:t>
            </a:r>
            <a:r>
              <a:rPr lang="it-IT" sz="2200" dirty="0"/>
              <a:t> </a:t>
            </a:r>
            <a:r>
              <a:rPr lang="it-IT" sz="2200" dirty="0" err="1"/>
              <a:t>threats</a:t>
            </a:r>
            <a:r>
              <a:rPr lang="it-IT" sz="2200" dirty="0"/>
              <a:t>, </a:t>
            </a:r>
            <a:r>
              <a:rPr lang="it-IT" sz="2200" dirty="0" err="1"/>
              <a:t>growth</a:t>
            </a:r>
            <a:r>
              <a:rPr lang="it-IT" sz="2200" dirty="0"/>
              <a:t> </a:t>
            </a:r>
            <a:r>
              <a:rPr lang="it-IT" sz="2200" dirty="0" err="1"/>
              <a:t>potential</a:t>
            </a:r>
            <a:r>
              <a:rPr lang="it-IT" sz="2200" dirty="0"/>
              <a:t>, etc.).</a:t>
            </a:r>
          </a:p>
          <a:p>
            <a:r>
              <a:rPr lang="it-IT" sz="2200" dirty="0" err="1"/>
              <a:t>Have</a:t>
            </a:r>
            <a:r>
              <a:rPr lang="it-IT" sz="2200" dirty="0"/>
              <a:t> policy </a:t>
            </a:r>
            <a:r>
              <a:rPr lang="it-IT" sz="2200" dirty="0" err="1"/>
              <a:t>responses</a:t>
            </a:r>
            <a:r>
              <a:rPr lang="it-IT" sz="2200" dirty="0"/>
              <a:t> </a:t>
            </a:r>
            <a:r>
              <a:rPr lang="it-IT" sz="2200" dirty="0" err="1"/>
              <a:t>been</a:t>
            </a:r>
            <a:r>
              <a:rPr lang="it-IT" sz="2200" dirty="0"/>
              <a:t> </a:t>
            </a:r>
            <a:r>
              <a:rPr lang="it-IT" sz="2200" dirty="0" err="1"/>
              <a:t>forthcoming</a:t>
            </a:r>
            <a:r>
              <a:rPr lang="it-IT" sz="2200" dirty="0"/>
              <a:t>, and </a:t>
            </a:r>
            <a:r>
              <a:rPr lang="en-GB" sz="2200" dirty="0"/>
              <a:t>adequate</a:t>
            </a:r>
            <a:r>
              <a:rPr lang="it-IT" sz="2200" dirty="0"/>
              <a:t>? A </a:t>
            </a:r>
            <a:r>
              <a:rPr lang="it-IT" sz="2200" dirty="0" err="1"/>
              <a:t>recent</a:t>
            </a:r>
            <a:r>
              <a:rPr lang="it-IT" sz="2200" dirty="0"/>
              <a:t> report (De la </a:t>
            </a:r>
            <a:r>
              <a:rPr lang="it-IT" sz="2200" dirty="0" err="1"/>
              <a:t>Martinière</a:t>
            </a:r>
            <a:r>
              <a:rPr lang="it-IT" sz="2200" dirty="0"/>
              <a:t> 2018) </a:t>
            </a:r>
            <a:r>
              <a:rPr lang="it-IT" sz="2200" dirty="0" err="1"/>
              <a:t>has</a:t>
            </a:r>
            <a:r>
              <a:rPr lang="it-IT" sz="2200" dirty="0"/>
              <a:t> </a:t>
            </a:r>
            <a:r>
              <a:rPr lang="it-IT" sz="2200" dirty="0" err="1"/>
              <a:t>sharply</a:t>
            </a:r>
            <a:r>
              <a:rPr lang="it-IT" sz="2200" dirty="0"/>
              <a:t> </a:t>
            </a:r>
            <a:r>
              <a:rPr lang="it-IT" sz="2200" dirty="0" err="1"/>
              <a:t>criticised</a:t>
            </a:r>
            <a:r>
              <a:rPr lang="it-IT" sz="2200" dirty="0"/>
              <a:t> </a:t>
            </a:r>
            <a:r>
              <a:rPr lang="it-IT" sz="2200" dirty="0" err="1"/>
              <a:t>it</a:t>
            </a:r>
            <a:r>
              <a:rPr lang="it-IT" sz="2200" dirty="0"/>
              <a:t>, </a:t>
            </a:r>
            <a:r>
              <a:rPr lang="it-IT" sz="2200" dirty="0" err="1"/>
              <a:t>saying</a:t>
            </a:r>
            <a:r>
              <a:rPr lang="it-IT" sz="2200" dirty="0"/>
              <a:t> </a:t>
            </a:r>
            <a:r>
              <a:rPr lang="it-IT" sz="2200" dirty="0" err="1"/>
              <a:t>that</a:t>
            </a:r>
            <a:r>
              <a:rPr lang="it-IT" sz="2200" dirty="0"/>
              <a:t> </a:t>
            </a:r>
            <a:r>
              <a:rPr lang="it-IT" sz="2200" dirty="0" err="1"/>
              <a:t>they</a:t>
            </a:r>
            <a:r>
              <a:rPr lang="it-IT" sz="2200" dirty="0"/>
              <a:t> </a:t>
            </a:r>
            <a:r>
              <a:rPr lang="it-IT" sz="2200" dirty="0" err="1"/>
              <a:t>were</a:t>
            </a:r>
            <a:r>
              <a:rPr lang="it-IT" sz="2200" dirty="0"/>
              <a:t> </a:t>
            </a:r>
            <a:r>
              <a:rPr lang="it-IT" sz="2200" dirty="0" err="1"/>
              <a:t>even</a:t>
            </a:r>
            <a:r>
              <a:rPr lang="it-IT" sz="2200" dirty="0"/>
              <a:t> counter-</a:t>
            </a:r>
            <a:r>
              <a:rPr lang="it-IT" sz="2200" dirty="0" err="1"/>
              <a:t>productive</a:t>
            </a:r>
            <a:r>
              <a:rPr lang="it-IT" sz="2200" dirty="0"/>
              <a:t>. Austerity </a:t>
            </a:r>
            <a:r>
              <a:rPr lang="it-IT" sz="2200" dirty="0" err="1"/>
              <a:t>induced</a:t>
            </a:r>
            <a:r>
              <a:rPr lang="it-IT" sz="2200" dirty="0"/>
              <a:t> public investment </a:t>
            </a:r>
            <a:r>
              <a:rPr lang="it-IT" sz="2200" dirty="0" err="1"/>
              <a:t>cuts</a:t>
            </a:r>
            <a:r>
              <a:rPr lang="it-IT" sz="2200" dirty="0"/>
              <a:t>, </a:t>
            </a:r>
            <a:r>
              <a:rPr lang="it-IT" sz="2200" dirty="0" err="1"/>
              <a:t>deleveraging</a:t>
            </a:r>
            <a:r>
              <a:rPr lang="it-IT" sz="2200" dirty="0"/>
              <a:t> </a:t>
            </a:r>
            <a:r>
              <a:rPr lang="it-IT" sz="2200" dirty="0" err="1"/>
              <a:t>affecting</a:t>
            </a:r>
            <a:r>
              <a:rPr lang="it-IT" sz="2200" dirty="0"/>
              <a:t> corporate investment, accomodative </a:t>
            </a:r>
            <a:r>
              <a:rPr lang="it-IT" sz="2200" dirty="0" err="1"/>
              <a:t>monetary</a:t>
            </a:r>
            <a:r>
              <a:rPr lang="it-IT" sz="2200" dirty="0"/>
              <a:t> policies </a:t>
            </a:r>
            <a:r>
              <a:rPr lang="it-IT" sz="2200" dirty="0" err="1"/>
              <a:t>flattening</a:t>
            </a:r>
            <a:r>
              <a:rPr lang="it-IT" sz="2200" dirty="0"/>
              <a:t> the </a:t>
            </a:r>
            <a:r>
              <a:rPr lang="it-IT" sz="2200" dirty="0" err="1"/>
              <a:t>interest</a:t>
            </a:r>
            <a:r>
              <a:rPr lang="it-IT" sz="2200" dirty="0"/>
              <a:t> </a:t>
            </a:r>
            <a:r>
              <a:rPr lang="it-IT" sz="2200" dirty="0" err="1"/>
              <a:t>rates</a:t>
            </a:r>
            <a:r>
              <a:rPr lang="it-IT" sz="2200" dirty="0"/>
              <a:t> curve and </a:t>
            </a:r>
            <a:r>
              <a:rPr lang="it-IT" sz="2200" dirty="0" err="1"/>
              <a:t>slashing</a:t>
            </a:r>
            <a:r>
              <a:rPr lang="it-IT" sz="2200" dirty="0"/>
              <a:t> </a:t>
            </a:r>
            <a:r>
              <a:rPr lang="it-IT" sz="2200" dirty="0" err="1"/>
              <a:t>illiquidity</a:t>
            </a:r>
            <a:r>
              <a:rPr lang="it-IT" sz="2200" dirty="0"/>
              <a:t> </a:t>
            </a:r>
            <a:r>
              <a:rPr lang="it-IT" sz="2200" dirty="0" err="1"/>
              <a:t>premiums</a:t>
            </a:r>
            <a:r>
              <a:rPr lang="it-IT" sz="2200" dirty="0"/>
              <a:t>, </a:t>
            </a:r>
            <a:r>
              <a:rPr lang="it-IT" sz="2200" dirty="0" err="1"/>
              <a:t>macroeconomic</a:t>
            </a:r>
            <a:r>
              <a:rPr lang="it-IT" sz="2200" dirty="0"/>
              <a:t> </a:t>
            </a:r>
            <a:r>
              <a:rPr lang="it-IT" sz="2200" dirty="0" err="1"/>
              <a:t>uncertainties</a:t>
            </a:r>
            <a:r>
              <a:rPr lang="it-IT" sz="2200" dirty="0"/>
              <a:t> </a:t>
            </a:r>
            <a:r>
              <a:rPr lang="it-IT" sz="2200" dirty="0" err="1"/>
              <a:t>linked</a:t>
            </a:r>
            <a:r>
              <a:rPr lang="it-IT" sz="2200" dirty="0"/>
              <a:t> to </a:t>
            </a:r>
            <a:r>
              <a:rPr lang="it-IT" sz="2200" dirty="0" err="1"/>
              <a:t>geo-political</a:t>
            </a:r>
            <a:r>
              <a:rPr lang="it-IT" sz="2200" dirty="0"/>
              <a:t> </a:t>
            </a:r>
            <a:r>
              <a:rPr lang="en-GB" sz="2200" dirty="0"/>
              <a:t>slippages</a:t>
            </a:r>
            <a:r>
              <a:rPr lang="it-IT" sz="2200" dirty="0"/>
              <a:t>, etc.: the </a:t>
            </a:r>
            <a:r>
              <a:rPr lang="it-IT" sz="2200" dirty="0" err="1"/>
              <a:t>environment</a:t>
            </a:r>
            <a:r>
              <a:rPr lang="it-IT" sz="2200" dirty="0"/>
              <a:t> for LTI </a:t>
            </a:r>
            <a:r>
              <a:rPr lang="it-IT" sz="2200" dirty="0" err="1"/>
              <a:t>deteriorated</a:t>
            </a:r>
            <a:r>
              <a:rPr lang="it-IT" sz="2200" dirty="0"/>
              <a:t> </a:t>
            </a:r>
            <a:r>
              <a:rPr lang="it-IT" sz="2200" dirty="0" err="1"/>
              <a:t>significantly</a:t>
            </a:r>
            <a:r>
              <a:rPr lang="it-IT" sz="2200" dirty="0"/>
              <a:t>, </a:t>
            </a:r>
            <a:r>
              <a:rPr lang="it-IT" sz="2200" dirty="0" err="1"/>
              <a:t>causing</a:t>
            </a:r>
            <a:r>
              <a:rPr lang="it-IT" sz="2200" dirty="0"/>
              <a:t> </a:t>
            </a:r>
            <a:r>
              <a:rPr lang="it-IT" sz="2200" dirty="0" err="1"/>
              <a:t>increased</a:t>
            </a:r>
            <a:r>
              <a:rPr lang="it-IT" sz="2200" dirty="0"/>
              <a:t> risk </a:t>
            </a:r>
            <a:r>
              <a:rPr lang="it-IT" sz="2200" dirty="0" err="1"/>
              <a:t>aversion</a:t>
            </a:r>
            <a:r>
              <a:rPr lang="it-IT" sz="2200" dirty="0"/>
              <a:t>, low R&amp;D </a:t>
            </a:r>
            <a:r>
              <a:rPr lang="it-IT" sz="2200" dirty="0" err="1"/>
              <a:t>expenditures</a:t>
            </a:r>
            <a:r>
              <a:rPr lang="it-IT" sz="2200" dirty="0"/>
              <a:t>, </a:t>
            </a:r>
            <a:r>
              <a:rPr lang="it-IT" sz="2200" dirty="0" err="1"/>
              <a:t>feeble</a:t>
            </a:r>
            <a:r>
              <a:rPr lang="it-IT" sz="2200" dirty="0"/>
              <a:t> equity markets and </a:t>
            </a:r>
            <a:r>
              <a:rPr lang="it-IT" sz="2200" dirty="0" err="1"/>
              <a:t>slim</a:t>
            </a:r>
            <a:r>
              <a:rPr lang="it-IT" sz="2200" dirty="0"/>
              <a:t> venture capital.</a:t>
            </a: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3876495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F566C9-5525-49D7-AAD4-804854592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Gross </a:t>
            </a:r>
            <a:r>
              <a:rPr lang="it-IT" dirty="0" err="1"/>
              <a:t>Fixed</a:t>
            </a:r>
            <a:r>
              <a:rPr lang="it-IT" dirty="0"/>
              <a:t> Capital </a:t>
            </a:r>
            <a:r>
              <a:rPr lang="it-IT" dirty="0" err="1"/>
              <a:t>Formation</a:t>
            </a:r>
            <a:r>
              <a:rPr lang="it-IT" dirty="0"/>
              <a:t> (</a:t>
            </a:r>
            <a:r>
              <a:rPr lang="it-IT" dirty="0" err="1"/>
              <a:t>growth</a:t>
            </a:r>
            <a:r>
              <a:rPr lang="it-IT" dirty="0"/>
              <a:t> </a:t>
            </a:r>
            <a:r>
              <a:rPr lang="it-IT" dirty="0" err="1"/>
              <a:t>rates</a:t>
            </a:r>
            <a:r>
              <a:rPr lang="it-IT" dirty="0"/>
              <a:t>)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4B2284A7-79B9-467F-89AE-FDD82AF0A1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6083" t="31101" r="27629" b="22362"/>
          <a:stretch/>
        </p:blipFill>
        <p:spPr>
          <a:xfrm>
            <a:off x="1524000" y="1175316"/>
            <a:ext cx="8821243" cy="498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571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C6E8E6-7100-48CC-9002-7269E87B3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Financial </a:t>
            </a:r>
            <a:r>
              <a:rPr lang="it-IT" dirty="0" err="1"/>
              <a:t>Stability</a:t>
            </a:r>
            <a:r>
              <a:rPr lang="it-IT" dirty="0"/>
              <a:t> </a:t>
            </a:r>
            <a:r>
              <a:rPr lang="it-IT" dirty="0" err="1"/>
              <a:t>Regulation</a:t>
            </a:r>
            <a:r>
              <a:rPr lang="it-IT" dirty="0"/>
              <a:t> </a:t>
            </a:r>
            <a:r>
              <a:rPr lang="it-IT" dirty="0" err="1"/>
              <a:t>Feeding</a:t>
            </a:r>
            <a:r>
              <a:rPr lang="it-IT" dirty="0"/>
              <a:t> </a:t>
            </a:r>
            <a:r>
              <a:rPr lang="it-IT" dirty="0" err="1"/>
              <a:t>Uncertainty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51D6C3A-83F4-483F-AABC-0A7171E9C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4" y="1118489"/>
            <a:ext cx="11338941" cy="4939436"/>
          </a:xfrm>
        </p:spPr>
        <p:txBody>
          <a:bodyPr>
            <a:normAutofit fontScale="77500" lnSpcReduction="20000"/>
          </a:bodyPr>
          <a:lstStyle/>
          <a:p>
            <a:r>
              <a:rPr lang="it-IT" dirty="0"/>
              <a:t>More </a:t>
            </a:r>
            <a:r>
              <a:rPr lang="it-IT" dirty="0" err="1"/>
              <a:t>specifically</a:t>
            </a:r>
            <a:r>
              <a:rPr lang="it-IT" dirty="0"/>
              <a:t>, </a:t>
            </a:r>
            <a:r>
              <a:rPr lang="it-IT" b="1" dirty="0" err="1"/>
              <a:t>measures</a:t>
            </a:r>
            <a:r>
              <a:rPr lang="it-IT" b="1" dirty="0"/>
              <a:t> in support of </a:t>
            </a:r>
            <a:r>
              <a:rPr lang="it-IT" b="1" dirty="0" err="1"/>
              <a:t>financial</a:t>
            </a:r>
            <a:r>
              <a:rPr lang="it-IT" b="1" dirty="0"/>
              <a:t> </a:t>
            </a:r>
            <a:r>
              <a:rPr lang="it-IT" b="1" dirty="0" err="1"/>
              <a:t>stability</a:t>
            </a:r>
            <a:r>
              <a:rPr lang="it-IT" b="1" dirty="0"/>
              <a:t> </a:t>
            </a:r>
            <a:r>
              <a:rPr lang="it-IT" b="1" dirty="0" err="1"/>
              <a:t>have</a:t>
            </a:r>
            <a:r>
              <a:rPr lang="it-IT" b="1" dirty="0"/>
              <a:t> </a:t>
            </a:r>
            <a:r>
              <a:rPr lang="it-IT" b="1" dirty="0" err="1"/>
              <a:t>ultimately</a:t>
            </a:r>
            <a:r>
              <a:rPr lang="it-IT" b="1" dirty="0"/>
              <a:t> </a:t>
            </a:r>
            <a:r>
              <a:rPr lang="it-IT" b="1" dirty="0" err="1"/>
              <a:t>undermined</a:t>
            </a:r>
            <a:r>
              <a:rPr lang="it-IT" b="1" dirty="0"/>
              <a:t> LTI</a:t>
            </a:r>
            <a:r>
              <a:rPr lang="it-IT" dirty="0"/>
              <a:t>: e.g. accounting standards (</a:t>
            </a:r>
            <a:r>
              <a:rPr lang="it-IT" dirty="0" err="1"/>
              <a:t>mark</a:t>
            </a:r>
            <a:r>
              <a:rPr lang="it-IT" dirty="0"/>
              <a:t>-to-market), </a:t>
            </a:r>
            <a:r>
              <a:rPr lang="it-IT" dirty="0" err="1"/>
              <a:t>solvency</a:t>
            </a:r>
            <a:r>
              <a:rPr lang="it-IT" dirty="0"/>
              <a:t> capital </a:t>
            </a:r>
            <a:r>
              <a:rPr lang="it-IT" dirty="0" err="1"/>
              <a:t>requirements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consider</a:t>
            </a:r>
            <a:r>
              <a:rPr lang="it-IT" dirty="0"/>
              <a:t> </a:t>
            </a:r>
            <a:r>
              <a:rPr lang="it-IT" dirty="0" err="1"/>
              <a:t>liquidity</a:t>
            </a:r>
            <a:r>
              <a:rPr lang="it-IT" dirty="0"/>
              <a:t> the </a:t>
            </a:r>
            <a:r>
              <a:rPr lang="it-IT" dirty="0" err="1"/>
              <a:t>main</a:t>
            </a:r>
            <a:r>
              <a:rPr lang="it-IT" dirty="0"/>
              <a:t> </a:t>
            </a:r>
            <a:r>
              <a:rPr lang="it-IT" dirty="0" err="1"/>
              <a:t>protection</a:t>
            </a:r>
            <a:r>
              <a:rPr lang="it-IT" dirty="0"/>
              <a:t> </a:t>
            </a:r>
            <a:r>
              <a:rPr lang="it-IT" dirty="0" err="1"/>
              <a:t>against</a:t>
            </a:r>
            <a:r>
              <a:rPr lang="it-IT" dirty="0"/>
              <a:t> risk, </a:t>
            </a:r>
            <a:r>
              <a:rPr lang="it-IT" dirty="0" err="1"/>
              <a:t>penalization</a:t>
            </a:r>
            <a:r>
              <a:rPr lang="it-IT" dirty="0"/>
              <a:t> of </a:t>
            </a:r>
            <a:r>
              <a:rPr lang="en-GB" dirty="0"/>
              <a:t>equity</a:t>
            </a:r>
            <a:r>
              <a:rPr lang="it-IT" dirty="0"/>
              <a:t>, </a:t>
            </a:r>
            <a:r>
              <a:rPr lang="it-IT" dirty="0" err="1"/>
              <a:t>securitization</a:t>
            </a:r>
            <a:r>
              <a:rPr lang="it-IT" dirty="0"/>
              <a:t> and </a:t>
            </a:r>
            <a:r>
              <a:rPr lang="it-IT" dirty="0" err="1"/>
              <a:t>infrastructure</a:t>
            </a:r>
            <a:r>
              <a:rPr lang="it-IT" dirty="0"/>
              <a:t> investment, </a:t>
            </a:r>
            <a:r>
              <a:rPr lang="it-IT" dirty="0" err="1"/>
              <a:t>penalisation</a:t>
            </a:r>
            <a:r>
              <a:rPr lang="it-IT" dirty="0"/>
              <a:t> of </a:t>
            </a:r>
            <a:r>
              <a:rPr lang="it-IT" dirty="0" err="1"/>
              <a:t>research</a:t>
            </a:r>
            <a:r>
              <a:rPr lang="it-IT" dirty="0"/>
              <a:t> (under Mifid 2 the cost of </a:t>
            </a:r>
            <a:r>
              <a:rPr lang="it-IT" dirty="0" err="1"/>
              <a:t>financial</a:t>
            </a:r>
            <a:r>
              <a:rPr lang="it-IT" dirty="0"/>
              <a:t> </a:t>
            </a:r>
            <a:r>
              <a:rPr lang="it-IT" dirty="0" err="1"/>
              <a:t>analysis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subject</a:t>
            </a:r>
            <a:r>
              <a:rPr lang="it-IT" dirty="0"/>
              <a:t> to the </a:t>
            </a:r>
            <a:r>
              <a:rPr lang="it-IT" dirty="0" err="1"/>
              <a:t>provisions</a:t>
            </a:r>
            <a:r>
              <a:rPr lang="it-IT" dirty="0"/>
              <a:t> </a:t>
            </a:r>
            <a:r>
              <a:rPr lang="it-IT" dirty="0" err="1"/>
              <a:t>applicable</a:t>
            </a:r>
            <a:r>
              <a:rPr lang="it-IT" dirty="0"/>
              <a:t> to management </a:t>
            </a:r>
            <a:r>
              <a:rPr lang="it-IT" dirty="0" err="1"/>
              <a:t>fees</a:t>
            </a:r>
            <a:r>
              <a:rPr lang="it-IT" dirty="0"/>
              <a:t>), etc.</a:t>
            </a:r>
          </a:p>
          <a:p>
            <a:r>
              <a:rPr lang="it-IT" dirty="0"/>
              <a:t>The </a:t>
            </a:r>
            <a:r>
              <a:rPr lang="it-IT" dirty="0" err="1"/>
              <a:t>outcome</a:t>
            </a:r>
            <a:r>
              <a:rPr lang="it-IT" dirty="0"/>
              <a:t> of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unfavourable</a:t>
            </a:r>
            <a:r>
              <a:rPr lang="it-IT" dirty="0"/>
              <a:t> LTI </a:t>
            </a:r>
            <a:r>
              <a:rPr lang="it-IT" dirty="0" err="1"/>
              <a:t>environment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consequencial</a:t>
            </a:r>
            <a:r>
              <a:rPr lang="it-IT" dirty="0"/>
              <a:t>: LT </a:t>
            </a:r>
            <a:r>
              <a:rPr lang="it-IT" dirty="0" err="1"/>
              <a:t>investors</a:t>
            </a:r>
            <a:r>
              <a:rPr lang="it-IT" dirty="0"/>
              <a:t> (</a:t>
            </a:r>
            <a:r>
              <a:rPr lang="it-IT" dirty="0" err="1"/>
              <a:t>insurers</a:t>
            </a:r>
            <a:r>
              <a:rPr lang="it-IT" dirty="0"/>
              <a:t> and </a:t>
            </a:r>
            <a:r>
              <a:rPr lang="it-IT" dirty="0" err="1"/>
              <a:t>pension</a:t>
            </a:r>
            <a:r>
              <a:rPr lang="it-IT" dirty="0"/>
              <a:t> funds) </a:t>
            </a:r>
            <a:r>
              <a:rPr lang="it-IT" dirty="0" err="1"/>
              <a:t>have</a:t>
            </a:r>
            <a:r>
              <a:rPr lang="it-IT" dirty="0"/>
              <a:t> </a:t>
            </a:r>
            <a:r>
              <a:rPr lang="it-IT" dirty="0" err="1"/>
              <a:t>withdrawn</a:t>
            </a:r>
            <a:r>
              <a:rPr lang="it-IT" dirty="0"/>
              <a:t> from the </a:t>
            </a:r>
            <a:r>
              <a:rPr lang="it-IT" b="1" dirty="0" err="1"/>
              <a:t>securitization</a:t>
            </a:r>
            <a:r>
              <a:rPr lang="it-IT" b="1" dirty="0"/>
              <a:t> market</a:t>
            </a:r>
            <a:r>
              <a:rPr lang="it-IT" dirty="0"/>
              <a:t> and from </a:t>
            </a:r>
            <a:r>
              <a:rPr lang="it-IT" b="1" dirty="0"/>
              <a:t>equity investment </a:t>
            </a:r>
            <a:r>
              <a:rPr lang="it-IT" dirty="0"/>
              <a:t>(the equity portfolio of </a:t>
            </a:r>
            <a:r>
              <a:rPr lang="it-IT" dirty="0" err="1"/>
              <a:t>insurers</a:t>
            </a:r>
            <a:r>
              <a:rPr lang="it-IT" dirty="0"/>
              <a:t> </a:t>
            </a:r>
            <a:r>
              <a:rPr lang="it-IT" dirty="0" err="1"/>
              <a:t>dropped</a:t>
            </a:r>
            <a:r>
              <a:rPr lang="it-IT" dirty="0"/>
              <a:t> from over 20% of assets to 10% in 10 </a:t>
            </a:r>
            <a:r>
              <a:rPr lang="it-IT" dirty="0" err="1"/>
              <a:t>years</a:t>
            </a:r>
            <a:r>
              <a:rPr lang="it-IT" dirty="0"/>
              <a:t>), </a:t>
            </a:r>
            <a:r>
              <a:rPr lang="it-IT" b="1" dirty="0"/>
              <a:t>R&amp;D and social </a:t>
            </a:r>
            <a:r>
              <a:rPr lang="it-IT" b="1" dirty="0" err="1"/>
              <a:t>infrastructures</a:t>
            </a:r>
            <a:r>
              <a:rPr lang="it-IT" b="1" dirty="0"/>
              <a:t> </a:t>
            </a:r>
            <a:r>
              <a:rPr lang="it-IT" dirty="0" err="1"/>
              <a:t>went</a:t>
            </a:r>
            <a:r>
              <a:rPr lang="it-IT" dirty="0"/>
              <a:t> down, </a:t>
            </a:r>
            <a:r>
              <a:rPr lang="it-IT" b="1" dirty="0" err="1"/>
              <a:t>shareholding</a:t>
            </a:r>
            <a:r>
              <a:rPr lang="it-IT" b="1" dirty="0"/>
              <a:t> </a:t>
            </a:r>
            <a:r>
              <a:rPr lang="it-IT" dirty="0" err="1"/>
              <a:t>among</a:t>
            </a:r>
            <a:r>
              <a:rPr lang="it-IT" dirty="0"/>
              <a:t> Eurozone </a:t>
            </a:r>
            <a:r>
              <a:rPr lang="it-IT" dirty="0" err="1"/>
              <a:t>residents</a:t>
            </a:r>
            <a:r>
              <a:rPr lang="it-IT" dirty="0"/>
              <a:t> </a:t>
            </a:r>
            <a:r>
              <a:rPr lang="it-IT" dirty="0" err="1"/>
              <a:t>fell</a:t>
            </a:r>
            <a:r>
              <a:rPr lang="it-IT" dirty="0"/>
              <a:t> </a:t>
            </a:r>
            <a:r>
              <a:rPr lang="it-IT" dirty="0" err="1"/>
              <a:t>between</a:t>
            </a:r>
            <a:r>
              <a:rPr lang="it-IT" dirty="0"/>
              <a:t> 2000 and 2017 by more </a:t>
            </a:r>
            <a:r>
              <a:rPr lang="it-IT" dirty="0" err="1"/>
              <a:t>than</a:t>
            </a:r>
            <a:r>
              <a:rPr lang="it-IT" dirty="0"/>
              <a:t> 10 </a:t>
            </a:r>
            <a:r>
              <a:rPr lang="it-IT" dirty="0" err="1"/>
              <a:t>pp</a:t>
            </a:r>
            <a:r>
              <a:rPr lang="it-IT" dirty="0"/>
              <a:t> of GDP, cross-</a:t>
            </a:r>
            <a:r>
              <a:rPr lang="it-IT" dirty="0" err="1"/>
              <a:t>border</a:t>
            </a:r>
            <a:r>
              <a:rPr lang="it-IT" dirty="0"/>
              <a:t> financing </a:t>
            </a:r>
            <a:r>
              <a:rPr lang="it-IT" dirty="0" err="1"/>
              <a:t>has</a:t>
            </a:r>
            <a:r>
              <a:rPr lang="it-IT" dirty="0"/>
              <a:t> </a:t>
            </a:r>
            <a:r>
              <a:rPr lang="it-IT" dirty="0" err="1"/>
              <a:t>gone</a:t>
            </a:r>
            <a:r>
              <a:rPr lang="it-IT" dirty="0"/>
              <a:t> down (</a:t>
            </a:r>
            <a:r>
              <a:rPr lang="it-IT" b="1" dirty="0" err="1"/>
              <a:t>fragmentation</a:t>
            </a:r>
            <a:r>
              <a:rPr lang="it-IT" dirty="0"/>
              <a:t>).</a:t>
            </a:r>
          </a:p>
          <a:p>
            <a:r>
              <a:rPr lang="it-IT" dirty="0" err="1"/>
              <a:t>J.De</a:t>
            </a:r>
            <a:r>
              <a:rPr lang="it-IT" dirty="0"/>
              <a:t> </a:t>
            </a:r>
            <a:r>
              <a:rPr lang="it-IT" dirty="0" err="1"/>
              <a:t>Larosière</a:t>
            </a:r>
            <a:r>
              <a:rPr lang="it-IT" dirty="0"/>
              <a:t> </a:t>
            </a:r>
            <a:r>
              <a:rPr lang="it-IT" dirty="0" err="1"/>
              <a:t>concludes</a:t>
            </a:r>
            <a:r>
              <a:rPr lang="it-IT" dirty="0"/>
              <a:t>: «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why</a:t>
            </a:r>
            <a:r>
              <a:rPr lang="it-IT" dirty="0"/>
              <a:t>, in </a:t>
            </a:r>
            <a:r>
              <a:rPr lang="it-IT" dirty="0" err="1"/>
              <a:t>spite</a:t>
            </a:r>
            <a:r>
              <a:rPr lang="it-IT" dirty="0"/>
              <a:t> of </a:t>
            </a:r>
            <a:r>
              <a:rPr lang="it-IT" dirty="0" err="1"/>
              <a:t>unprecedented</a:t>
            </a:r>
            <a:r>
              <a:rPr lang="it-IT" dirty="0"/>
              <a:t> </a:t>
            </a:r>
            <a:r>
              <a:rPr lang="it-IT" dirty="0" err="1"/>
              <a:t>strengthening</a:t>
            </a:r>
            <a:r>
              <a:rPr lang="it-IT" dirty="0"/>
              <a:t> of </a:t>
            </a:r>
            <a:r>
              <a:rPr lang="it-IT" dirty="0" err="1"/>
              <a:t>financial</a:t>
            </a:r>
            <a:r>
              <a:rPr lang="it-IT" dirty="0"/>
              <a:t> institutions’ </a:t>
            </a:r>
            <a:r>
              <a:rPr lang="it-IT" dirty="0" err="1"/>
              <a:t>prudential</a:t>
            </a:r>
            <a:r>
              <a:rPr lang="it-IT" dirty="0"/>
              <a:t> </a:t>
            </a:r>
            <a:r>
              <a:rPr lang="it-IT" dirty="0" err="1"/>
              <a:t>constraints</a:t>
            </a:r>
            <a:r>
              <a:rPr lang="it-IT" dirty="0"/>
              <a:t>, </a:t>
            </a:r>
            <a:r>
              <a:rPr lang="it-IT" b="1" dirty="0"/>
              <a:t>confidence </a:t>
            </a:r>
            <a:r>
              <a:rPr lang="it-IT" b="1" dirty="0" err="1"/>
              <a:t>continues</a:t>
            </a:r>
            <a:r>
              <a:rPr lang="it-IT" b="1" dirty="0"/>
              <a:t> to be </a:t>
            </a:r>
            <a:r>
              <a:rPr lang="it-IT" b="1" dirty="0" err="1"/>
              <a:t>lacking</a:t>
            </a:r>
            <a:r>
              <a:rPr lang="it-IT" b="1" dirty="0"/>
              <a:t> </a:t>
            </a:r>
            <a:r>
              <a:rPr lang="it-IT" dirty="0" err="1"/>
              <a:t>among</a:t>
            </a:r>
            <a:r>
              <a:rPr lang="it-IT" dirty="0"/>
              <a:t> </a:t>
            </a:r>
            <a:r>
              <a:rPr lang="it-IT" dirty="0" err="1"/>
              <a:t>investors</a:t>
            </a:r>
            <a:r>
              <a:rPr lang="it-IT" dirty="0"/>
              <a:t> and supervisory </a:t>
            </a:r>
            <a:r>
              <a:rPr lang="it-IT" dirty="0" err="1"/>
              <a:t>authorities</a:t>
            </a:r>
            <a:r>
              <a:rPr lang="it-IT" dirty="0"/>
              <a:t> – </a:t>
            </a:r>
            <a:r>
              <a:rPr lang="it-IT" dirty="0" err="1"/>
              <a:t>whose</a:t>
            </a:r>
            <a:r>
              <a:rPr lang="it-IT" dirty="0"/>
              <a:t> </a:t>
            </a:r>
            <a:r>
              <a:rPr lang="it-IT" dirty="0" err="1"/>
              <a:t>constant</a:t>
            </a:r>
            <a:r>
              <a:rPr lang="it-IT" dirty="0"/>
              <a:t> </a:t>
            </a:r>
            <a:r>
              <a:rPr lang="it-IT" dirty="0" err="1"/>
              <a:t>addition</a:t>
            </a:r>
            <a:r>
              <a:rPr lang="it-IT" dirty="0"/>
              <a:t> of </a:t>
            </a:r>
            <a:r>
              <a:rPr lang="it-IT" dirty="0" err="1"/>
              <a:t>supplementary</a:t>
            </a:r>
            <a:r>
              <a:rPr lang="it-IT" dirty="0"/>
              <a:t> </a:t>
            </a:r>
            <a:r>
              <a:rPr lang="it-IT" dirty="0" err="1"/>
              <a:t>regulatory</a:t>
            </a:r>
            <a:r>
              <a:rPr lang="it-IT" dirty="0"/>
              <a:t> </a:t>
            </a:r>
            <a:r>
              <a:rPr lang="it-IT" dirty="0" err="1"/>
              <a:t>mechanisms</a:t>
            </a:r>
            <a:r>
              <a:rPr lang="it-IT" dirty="0"/>
              <a:t> (</a:t>
            </a:r>
            <a:r>
              <a:rPr lang="it-IT" dirty="0" err="1"/>
              <a:t>loss-absorbing</a:t>
            </a:r>
            <a:r>
              <a:rPr lang="it-IT" dirty="0"/>
              <a:t> </a:t>
            </a:r>
            <a:r>
              <a:rPr lang="it-IT" dirty="0" err="1"/>
              <a:t>capacity</a:t>
            </a:r>
            <a:r>
              <a:rPr lang="it-IT" dirty="0"/>
              <a:t>, stress testing, </a:t>
            </a:r>
            <a:r>
              <a:rPr lang="it-IT" dirty="0" err="1"/>
              <a:t>continuity</a:t>
            </a:r>
            <a:r>
              <a:rPr lang="it-IT" dirty="0"/>
              <a:t> plans, …) </a:t>
            </a:r>
            <a:r>
              <a:rPr lang="it-IT" dirty="0" err="1"/>
              <a:t>demonstrate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the economy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still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risk».</a:t>
            </a:r>
          </a:p>
          <a:p>
            <a:r>
              <a:rPr lang="it-IT" dirty="0"/>
              <a:t>The </a:t>
            </a:r>
            <a:r>
              <a:rPr lang="it-IT" dirty="0" err="1"/>
              <a:t>paradox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the </a:t>
            </a:r>
            <a:r>
              <a:rPr lang="it-IT" dirty="0" err="1"/>
              <a:t>response</a:t>
            </a:r>
            <a:r>
              <a:rPr lang="it-IT" dirty="0"/>
              <a:t> to </a:t>
            </a:r>
            <a:r>
              <a:rPr lang="it-IT" dirty="0" err="1"/>
              <a:t>uncertainty</a:t>
            </a:r>
            <a:r>
              <a:rPr lang="it-IT" dirty="0"/>
              <a:t> by policy and </a:t>
            </a:r>
            <a:r>
              <a:rPr lang="it-IT" dirty="0" err="1"/>
              <a:t>regulation</a:t>
            </a:r>
            <a:r>
              <a:rPr lang="it-IT" dirty="0"/>
              <a:t> </a:t>
            </a:r>
            <a:r>
              <a:rPr lang="it-IT" dirty="0" err="1"/>
              <a:t>contributed</a:t>
            </a:r>
            <a:r>
              <a:rPr lang="it-IT" dirty="0"/>
              <a:t> to </a:t>
            </a:r>
            <a:r>
              <a:rPr lang="it-IT" dirty="0" err="1"/>
              <a:t>increase</a:t>
            </a:r>
            <a:r>
              <a:rPr lang="it-IT" dirty="0"/>
              <a:t> </a:t>
            </a:r>
            <a:r>
              <a:rPr lang="it-IT" dirty="0" err="1"/>
              <a:t>uncertainty</a:t>
            </a:r>
            <a:r>
              <a:rPr lang="it-IT" dirty="0"/>
              <a:t> (</a:t>
            </a:r>
            <a:r>
              <a:rPr lang="it-IT" dirty="0" err="1"/>
              <a:t>vitious</a:t>
            </a:r>
            <a:r>
              <a:rPr lang="it-IT" dirty="0"/>
              <a:t> </a:t>
            </a:r>
            <a:r>
              <a:rPr lang="it-IT" dirty="0" err="1"/>
              <a:t>circle</a:t>
            </a:r>
            <a:r>
              <a:rPr lang="it-IT" dirty="0"/>
              <a:t>). </a:t>
            </a:r>
            <a:r>
              <a:rPr lang="it-IT" b="1" dirty="0"/>
              <a:t>RM </a:t>
            </a:r>
            <a:r>
              <a:rPr lang="it-IT" b="1" dirty="0" err="1"/>
              <a:t>failure</a:t>
            </a:r>
            <a:r>
              <a:rPr lang="it-IT" b="1" dirty="0"/>
              <a:t> </a:t>
            </a:r>
            <a:r>
              <a:rPr lang="it-IT" dirty="0" err="1"/>
              <a:t>compounded</a:t>
            </a:r>
            <a:r>
              <a:rPr lang="it-IT" dirty="0"/>
              <a:t> with </a:t>
            </a:r>
            <a:r>
              <a:rPr lang="it-IT" dirty="0" err="1"/>
              <a:t>regulatory</a:t>
            </a:r>
            <a:r>
              <a:rPr lang="it-IT" dirty="0"/>
              <a:t> and policy </a:t>
            </a:r>
            <a:r>
              <a:rPr lang="it-IT" dirty="0" err="1"/>
              <a:t>failures</a:t>
            </a:r>
            <a:r>
              <a:rPr lang="it-IT" dirty="0"/>
              <a:t> </a:t>
            </a:r>
            <a:r>
              <a:rPr lang="it-IT" dirty="0" err="1"/>
              <a:t>became</a:t>
            </a:r>
            <a:r>
              <a:rPr lang="it-IT" dirty="0"/>
              <a:t> </a:t>
            </a:r>
            <a:r>
              <a:rPr lang="it-IT" b="1" dirty="0"/>
              <a:t>a source of </a:t>
            </a:r>
            <a:r>
              <a:rPr lang="it-IT" b="1" dirty="0" err="1"/>
              <a:t>uncertainty</a:t>
            </a:r>
            <a:r>
              <a:rPr lang="it-IT" dirty="0"/>
              <a:t>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1329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C15D68-A715-476B-929B-C806517B9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LTI in the Euro-zone</a:t>
            </a:r>
          </a:p>
        </p:txBody>
      </p:sp>
      <p:sp>
        <p:nvSpPr>
          <p:cNvPr id="4" name="Segnaposto testo 2">
            <a:extLst>
              <a:ext uri="{FF2B5EF4-FFF2-40B4-BE49-F238E27FC236}">
                <a16:creationId xmlns:a16="http://schemas.microsoft.com/office/drawing/2014/main" id="{92CAD18B-6769-4ECA-9060-1B32131C0555}"/>
              </a:ext>
            </a:extLst>
          </p:cNvPr>
          <p:cNvSpPr txBox="1">
            <a:spLocks/>
          </p:cNvSpPr>
          <p:nvPr/>
        </p:nvSpPr>
        <p:spPr>
          <a:xfrm>
            <a:off x="836612" y="1000126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/>
              <a:t>Gross Fixed Capital Formation (2008=100)</a:t>
            </a:r>
            <a:endParaRPr lang="it-IT" dirty="0"/>
          </a:p>
        </p:txBody>
      </p:sp>
      <p:pic>
        <p:nvPicPr>
          <p:cNvPr id="5" name="Segnaposto contenuto 8">
            <a:extLst>
              <a:ext uri="{FF2B5EF4-FFF2-40B4-BE49-F238E27FC236}">
                <a16:creationId xmlns:a16="http://schemas.microsoft.com/office/drawing/2014/main" id="{2E19CD8B-ED68-4DB6-A2E4-E3C65E9985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00" t="34956" r="27023" b="15097"/>
          <a:stretch/>
        </p:blipFill>
        <p:spPr>
          <a:xfrm>
            <a:off x="1007212" y="1876425"/>
            <a:ext cx="4987186" cy="4202207"/>
          </a:xfrm>
          <a:prstGeom prst="rect">
            <a:avLst/>
          </a:prstGeom>
        </p:spPr>
      </p:pic>
      <p:sp>
        <p:nvSpPr>
          <p:cNvPr id="6" name="Segnaposto testo 4">
            <a:extLst>
              <a:ext uri="{FF2B5EF4-FFF2-40B4-BE49-F238E27FC236}">
                <a16:creationId xmlns:a16="http://schemas.microsoft.com/office/drawing/2014/main" id="{1BEAA22C-E217-443D-9887-F6BBDBDAF128}"/>
              </a:ext>
            </a:extLst>
          </p:cNvPr>
          <p:cNvSpPr txBox="1">
            <a:spLocks/>
          </p:cNvSpPr>
          <p:nvPr/>
        </p:nvSpPr>
        <p:spPr>
          <a:xfrm>
            <a:off x="5994398" y="1000126"/>
            <a:ext cx="5364165" cy="8239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/>
              <a:t>Shareholding among Eurozone Residents (in % of GDP)</a:t>
            </a:r>
            <a:endParaRPr lang="it-IT" dirty="0"/>
          </a:p>
        </p:txBody>
      </p:sp>
      <p:pic>
        <p:nvPicPr>
          <p:cNvPr id="7" name="Segnaposto contenuto 9">
            <a:extLst>
              <a:ext uri="{FF2B5EF4-FFF2-40B4-BE49-F238E27FC236}">
                <a16:creationId xmlns:a16="http://schemas.microsoft.com/office/drawing/2014/main" id="{B880044A-B2AA-4D40-92C1-4F257E456E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698" t="46789" r="35209" b="14992"/>
          <a:stretch/>
        </p:blipFill>
        <p:spPr>
          <a:xfrm>
            <a:off x="5994398" y="1895475"/>
            <a:ext cx="5342790" cy="428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472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55903"/>
          </a:xfrm>
        </p:spPr>
        <p:txBody>
          <a:bodyPr/>
          <a:lstStyle/>
          <a:p>
            <a:r>
              <a:rPr lang="en-US" dirty="0"/>
              <a:t>The Context: From the Financial Crisis to the Great Uncertainty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Growing uncertainty</a:t>
            </a:r>
            <a:r>
              <a:rPr lang="en-US" sz="2000" dirty="0"/>
              <a:t>: Knightian, structural (more than methodological or parametric), black swans and Plinian eruptions </a:t>
            </a:r>
          </a:p>
          <a:p>
            <a:r>
              <a:rPr lang="en-US" sz="2000" dirty="0"/>
              <a:t>Multiple conundrums generated by uncertainty have put </a:t>
            </a:r>
            <a:r>
              <a:rPr lang="en-US" sz="2000" b="1" dirty="0"/>
              <a:t>risk scenarios at the heart of decision-making</a:t>
            </a:r>
            <a:r>
              <a:rPr lang="en-US" sz="2000" dirty="0"/>
              <a:t>. Risks perceived to be on the rise. </a:t>
            </a:r>
          </a:p>
          <a:p>
            <a:r>
              <a:rPr lang="en-US" sz="2000" dirty="0"/>
              <a:t>Example 1 (policy): Should we maintain and extend </a:t>
            </a:r>
            <a:r>
              <a:rPr lang="en-US" sz="2000" b="1" dirty="0"/>
              <a:t>overexpansionary monetary and fiscal policies</a:t>
            </a:r>
            <a:r>
              <a:rPr lang="en-US" sz="2000" dirty="0"/>
              <a:t>, or accelerate the «normalisation»?  Deleveraging? What deleveraging? Global private and public debt are all-time high ($184 trillion, 225% of GDP, 22,5 times the average income per capita, 2017). This constitutes «a potential fault line» (IMF). See graph</a:t>
            </a:r>
          </a:p>
          <a:p>
            <a:r>
              <a:rPr lang="en-US" sz="2000" dirty="0"/>
              <a:t>Example 2 (business): Markets affected by </a:t>
            </a:r>
            <a:r>
              <a:rPr lang="en-US" sz="2000" b="1" dirty="0"/>
              <a:t>increased volatility</a:t>
            </a:r>
            <a:r>
              <a:rPr lang="en-US" sz="2000" dirty="0"/>
              <a:t>, reflecting the building up of unresolved vulnerabilities (trade wars, political instability, downside risks to the housing market, etc.). Investors caught between two fears: fomo (fear of missing out) and folm (fear of losing money). </a:t>
            </a:r>
            <a:r>
              <a:rPr lang="en-US" sz="2000" b="1" dirty="0"/>
              <a:t>Cyclothymic investors</a:t>
            </a:r>
            <a:r>
              <a:rPr lang="en-US" sz="2000" dirty="0"/>
              <a:t>: bouts of risk aversion and investment euphoria. Deployment of macro-prudential tools and repair of public and private balance sheets are still lagging behind.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1292A-03A9-4707-88A2-3F81F831B259}" type="slidenum">
              <a:rPr lang="it-IT" smtClean="0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622315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9CECC7-287C-4C8D-848E-8033B9D91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/>
              <a:t>Inadequate</a:t>
            </a:r>
            <a:r>
              <a:rPr lang="it-IT" dirty="0"/>
              <a:t> Policy </a:t>
            </a:r>
            <a:r>
              <a:rPr lang="it-IT" dirty="0" err="1"/>
              <a:t>Responses</a:t>
            </a:r>
            <a:r>
              <a:rPr lang="it-IT" dirty="0"/>
              <a:t> and </a:t>
            </a:r>
            <a:r>
              <a:rPr lang="it-IT" dirty="0" err="1"/>
              <a:t>Unmanaged</a:t>
            </a:r>
            <a:r>
              <a:rPr lang="it-IT" dirty="0"/>
              <a:t> </a:t>
            </a:r>
            <a:r>
              <a:rPr lang="it-IT" dirty="0" err="1"/>
              <a:t>Uncertainty</a:t>
            </a:r>
            <a:r>
              <a:rPr lang="it-IT" dirty="0"/>
              <a:t>, </a:t>
            </a:r>
            <a:r>
              <a:rPr lang="it-IT" dirty="0" err="1"/>
              <a:t>Fear</a:t>
            </a:r>
            <a:r>
              <a:rPr lang="it-IT" dirty="0"/>
              <a:t> and Anger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3B3A2C4-D435-4A7D-BBCD-97416BC37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4" y="1118489"/>
            <a:ext cx="11281791" cy="4939436"/>
          </a:xfrm>
        </p:spPr>
        <p:txBody>
          <a:bodyPr>
            <a:normAutofit fontScale="70000" lnSpcReduction="20000"/>
          </a:bodyPr>
          <a:lstStyle/>
          <a:p>
            <a:r>
              <a:rPr lang="it-IT" b="1" dirty="0"/>
              <a:t>Policy </a:t>
            </a:r>
            <a:r>
              <a:rPr lang="it-IT" b="1" dirty="0" err="1"/>
              <a:t>responses</a:t>
            </a:r>
            <a:r>
              <a:rPr lang="it-IT" b="1" dirty="0"/>
              <a:t> </a:t>
            </a:r>
            <a:r>
              <a:rPr lang="it-IT" dirty="0"/>
              <a:t>to the new risks </a:t>
            </a:r>
            <a:r>
              <a:rPr lang="it-IT" dirty="0" err="1"/>
              <a:t>scenarios</a:t>
            </a:r>
            <a:r>
              <a:rPr lang="it-IT" dirty="0"/>
              <a:t> (</a:t>
            </a:r>
            <a:r>
              <a:rPr lang="it-IT" dirty="0" err="1"/>
              <a:t>interdependence</a:t>
            </a:r>
            <a:r>
              <a:rPr lang="it-IT" dirty="0"/>
              <a:t>) </a:t>
            </a:r>
            <a:r>
              <a:rPr lang="it-IT" dirty="0" err="1"/>
              <a:t>have</a:t>
            </a:r>
            <a:r>
              <a:rPr lang="it-IT" dirty="0"/>
              <a:t> </a:t>
            </a:r>
            <a:r>
              <a:rPr lang="it-IT" dirty="0" err="1"/>
              <a:t>been</a:t>
            </a:r>
            <a:r>
              <a:rPr lang="it-IT" dirty="0"/>
              <a:t> by-and-large </a:t>
            </a:r>
            <a:r>
              <a:rPr lang="it-IT" dirty="0" err="1"/>
              <a:t>inadequate</a:t>
            </a:r>
            <a:r>
              <a:rPr lang="it-IT" dirty="0"/>
              <a:t> –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only</a:t>
            </a:r>
            <a:r>
              <a:rPr lang="it-IT" dirty="0"/>
              <a:t> in Europe. </a:t>
            </a:r>
            <a:r>
              <a:rPr lang="it-IT" dirty="0" err="1"/>
              <a:t>They</a:t>
            </a:r>
            <a:r>
              <a:rPr lang="it-IT" dirty="0"/>
              <a:t> can be </a:t>
            </a:r>
            <a:r>
              <a:rPr lang="it-IT" dirty="0" err="1"/>
              <a:t>grouped</a:t>
            </a:r>
            <a:r>
              <a:rPr lang="it-IT" dirty="0"/>
              <a:t> and </a:t>
            </a:r>
            <a:r>
              <a:rPr lang="it-IT" dirty="0" err="1"/>
              <a:t>summed</a:t>
            </a:r>
            <a:r>
              <a:rPr lang="it-IT" dirty="0"/>
              <a:t> up </a:t>
            </a:r>
            <a:r>
              <a:rPr lang="it-IT" dirty="0" err="1"/>
              <a:t>as</a:t>
            </a:r>
            <a:r>
              <a:rPr lang="it-IT" dirty="0"/>
              <a:t> follows: - micro-</a:t>
            </a:r>
            <a:r>
              <a:rPr lang="it-IT" dirty="0" err="1"/>
              <a:t>prudential</a:t>
            </a:r>
            <a:r>
              <a:rPr lang="it-IT" dirty="0"/>
              <a:t>; - macro-</a:t>
            </a:r>
            <a:r>
              <a:rPr lang="it-IT" dirty="0" err="1"/>
              <a:t>prudential</a:t>
            </a:r>
            <a:r>
              <a:rPr lang="it-IT" dirty="0"/>
              <a:t>; </a:t>
            </a:r>
            <a:r>
              <a:rPr lang="it-IT" dirty="0" err="1"/>
              <a:t>crisis</a:t>
            </a:r>
            <a:r>
              <a:rPr lang="it-IT" dirty="0"/>
              <a:t> management (</a:t>
            </a:r>
            <a:r>
              <a:rPr lang="it-IT" dirty="0" err="1"/>
              <a:t>resolution</a:t>
            </a:r>
            <a:r>
              <a:rPr lang="it-IT" dirty="0"/>
              <a:t>, </a:t>
            </a:r>
            <a:r>
              <a:rPr lang="it-IT" dirty="0" err="1"/>
              <a:t>deposit</a:t>
            </a:r>
            <a:r>
              <a:rPr lang="it-IT" dirty="0"/>
              <a:t> insurance, etc.); - </a:t>
            </a:r>
            <a:r>
              <a:rPr lang="it-IT" dirty="0" err="1"/>
              <a:t>structural</a:t>
            </a:r>
            <a:r>
              <a:rPr lang="it-IT" dirty="0"/>
              <a:t> </a:t>
            </a:r>
            <a:r>
              <a:rPr lang="it-IT" dirty="0" err="1"/>
              <a:t>constraints</a:t>
            </a:r>
            <a:r>
              <a:rPr lang="it-IT" dirty="0"/>
              <a:t> (</a:t>
            </a:r>
            <a:r>
              <a:rPr lang="it-IT" dirty="0" err="1"/>
              <a:t>separation</a:t>
            </a:r>
            <a:r>
              <a:rPr lang="it-IT" dirty="0"/>
              <a:t> of </a:t>
            </a:r>
            <a:r>
              <a:rPr lang="it-IT" dirty="0" err="1"/>
              <a:t>proprietary</a:t>
            </a:r>
            <a:r>
              <a:rPr lang="it-IT" dirty="0"/>
              <a:t> trading, commercial versus investment banking); </a:t>
            </a:r>
            <a:r>
              <a:rPr lang="it-IT" dirty="0" err="1"/>
              <a:t>SIFIs</a:t>
            </a:r>
            <a:r>
              <a:rPr lang="it-IT" dirty="0"/>
              <a:t> (</a:t>
            </a:r>
            <a:r>
              <a:rPr lang="it-IT" dirty="0" err="1"/>
              <a:t>too</a:t>
            </a:r>
            <a:r>
              <a:rPr lang="it-IT" dirty="0"/>
              <a:t> big to </a:t>
            </a:r>
            <a:r>
              <a:rPr lang="it-IT" dirty="0" err="1"/>
              <a:t>fail</a:t>
            </a:r>
            <a:r>
              <a:rPr lang="it-IT" dirty="0"/>
              <a:t>); - </a:t>
            </a:r>
            <a:r>
              <a:rPr lang="it-IT" dirty="0" err="1"/>
              <a:t>organisational</a:t>
            </a:r>
            <a:r>
              <a:rPr lang="it-IT" dirty="0"/>
              <a:t> (monitoring, </a:t>
            </a:r>
            <a:r>
              <a:rPr lang="it-IT" dirty="0" err="1"/>
              <a:t>analysis</a:t>
            </a:r>
            <a:r>
              <a:rPr lang="it-IT" dirty="0"/>
              <a:t>, </a:t>
            </a:r>
            <a:r>
              <a:rPr lang="it-IT" dirty="0" err="1"/>
              <a:t>early</a:t>
            </a:r>
            <a:r>
              <a:rPr lang="it-IT" dirty="0"/>
              <a:t> warning, etc.); - capital flows management </a:t>
            </a:r>
            <a:r>
              <a:rPr lang="it-IT" dirty="0" err="1"/>
              <a:t>measures</a:t>
            </a:r>
            <a:r>
              <a:rPr lang="it-IT" dirty="0"/>
              <a:t>; - cross-</a:t>
            </a:r>
            <a:r>
              <a:rPr lang="it-IT" dirty="0" err="1"/>
              <a:t>border</a:t>
            </a:r>
            <a:r>
              <a:rPr lang="it-IT" dirty="0"/>
              <a:t> (G-20, IMF </a:t>
            </a:r>
            <a:r>
              <a:rPr lang="it-IT" dirty="0" err="1"/>
              <a:t>annual</a:t>
            </a:r>
            <a:r>
              <a:rPr lang="it-IT" dirty="0"/>
              <a:t> report, </a:t>
            </a:r>
            <a:r>
              <a:rPr lang="it-IT" dirty="0" err="1"/>
              <a:t>coordination</a:t>
            </a:r>
            <a:r>
              <a:rPr lang="it-IT" dirty="0"/>
              <a:t> –</a:t>
            </a:r>
            <a:r>
              <a:rPr lang="it-IT" dirty="0" err="1"/>
              <a:t>see</a:t>
            </a:r>
            <a:r>
              <a:rPr lang="it-IT" dirty="0"/>
              <a:t> BIS)</a:t>
            </a:r>
          </a:p>
          <a:p>
            <a:r>
              <a:rPr lang="it-IT" dirty="0" err="1"/>
              <a:t>Most</a:t>
            </a:r>
            <a:r>
              <a:rPr lang="it-IT" dirty="0"/>
              <a:t> </a:t>
            </a:r>
            <a:r>
              <a:rPr lang="it-IT" dirty="0" err="1"/>
              <a:t>commentators</a:t>
            </a:r>
            <a:r>
              <a:rPr lang="it-IT" dirty="0"/>
              <a:t> support a </a:t>
            </a:r>
            <a:r>
              <a:rPr lang="it-IT" b="1" dirty="0" err="1"/>
              <a:t>holistic</a:t>
            </a:r>
            <a:r>
              <a:rPr lang="it-IT" b="1" dirty="0"/>
              <a:t> </a:t>
            </a:r>
            <a:r>
              <a:rPr lang="it-IT" b="1" dirty="0" err="1"/>
              <a:t>approach</a:t>
            </a:r>
            <a:r>
              <a:rPr lang="it-IT" b="1" dirty="0"/>
              <a:t> </a:t>
            </a:r>
            <a:r>
              <a:rPr lang="it-IT" dirty="0"/>
              <a:t>(banks, capital markets, </a:t>
            </a:r>
            <a:r>
              <a:rPr lang="it-IT" dirty="0" err="1"/>
              <a:t>real</a:t>
            </a:r>
            <a:r>
              <a:rPr lang="it-IT" dirty="0"/>
              <a:t> </a:t>
            </a:r>
            <a:r>
              <a:rPr lang="it-IT" dirty="0" err="1"/>
              <a:t>estates</a:t>
            </a:r>
            <a:r>
              <a:rPr lang="it-IT" dirty="0"/>
              <a:t>, etc.). </a:t>
            </a:r>
            <a:r>
              <a:rPr lang="it-IT" dirty="0" err="1"/>
              <a:t>But</a:t>
            </a:r>
            <a:r>
              <a:rPr lang="it-IT" dirty="0"/>
              <a:t> in general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holistic</a:t>
            </a:r>
            <a:r>
              <a:rPr lang="it-IT" dirty="0"/>
              <a:t> </a:t>
            </a:r>
            <a:r>
              <a:rPr lang="it-IT" dirty="0" err="1"/>
              <a:t>enough</a:t>
            </a:r>
            <a:r>
              <a:rPr lang="it-IT" dirty="0"/>
              <a:t>.</a:t>
            </a:r>
          </a:p>
          <a:p>
            <a:r>
              <a:rPr lang="it-IT" dirty="0" err="1"/>
              <a:t>Main</a:t>
            </a:r>
            <a:r>
              <a:rPr lang="it-IT" dirty="0"/>
              <a:t> </a:t>
            </a:r>
            <a:r>
              <a:rPr lang="it-IT" b="1" dirty="0" err="1"/>
              <a:t>missing</a:t>
            </a:r>
            <a:r>
              <a:rPr lang="it-IT" b="1" dirty="0"/>
              <a:t> links </a:t>
            </a:r>
            <a:r>
              <a:rPr lang="it-IT" dirty="0"/>
              <a:t>are: 1. </a:t>
            </a:r>
            <a:r>
              <a:rPr lang="it-IT" dirty="0" err="1"/>
              <a:t>those</a:t>
            </a:r>
            <a:r>
              <a:rPr lang="it-IT" dirty="0"/>
              <a:t> </a:t>
            </a:r>
            <a:r>
              <a:rPr lang="it-IT" dirty="0" err="1"/>
              <a:t>between</a:t>
            </a:r>
            <a:r>
              <a:rPr lang="it-IT" dirty="0"/>
              <a:t> the </a:t>
            </a:r>
            <a:r>
              <a:rPr lang="it-IT" dirty="0" err="1"/>
              <a:t>financial</a:t>
            </a:r>
            <a:r>
              <a:rPr lang="it-IT" dirty="0"/>
              <a:t> </a:t>
            </a:r>
            <a:r>
              <a:rPr lang="it-IT" dirty="0" err="1"/>
              <a:t>sector</a:t>
            </a:r>
            <a:r>
              <a:rPr lang="it-IT" dirty="0"/>
              <a:t>, the </a:t>
            </a:r>
            <a:r>
              <a:rPr lang="it-IT" dirty="0" err="1"/>
              <a:t>real</a:t>
            </a:r>
            <a:r>
              <a:rPr lang="it-IT" dirty="0"/>
              <a:t> economy and </a:t>
            </a:r>
            <a:r>
              <a:rPr lang="it-IT" dirty="0" err="1"/>
              <a:t>societal</a:t>
            </a:r>
            <a:r>
              <a:rPr lang="it-IT" dirty="0"/>
              <a:t> stress/</a:t>
            </a:r>
            <a:r>
              <a:rPr lang="it-IT" dirty="0" err="1"/>
              <a:t>vulnerabilities</a:t>
            </a:r>
            <a:r>
              <a:rPr lang="it-IT" dirty="0"/>
              <a:t> (</a:t>
            </a:r>
            <a:r>
              <a:rPr lang="it-IT" b="1" dirty="0" err="1"/>
              <a:t>economic</a:t>
            </a:r>
            <a:r>
              <a:rPr lang="it-IT" b="1" dirty="0"/>
              <a:t> and social policies</a:t>
            </a:r>
            <a:r>
              <a:rPr lang="it-IT" dirty="0"/>
              <a:t>); 2. </a:t>
            </a:r>
            <a:r>
              <a:rPr lang="it-IT" dirty="0" err="1"/>
              <a:t>those</a:t>
            </a:r>
            <a:r>
              <a:rPr lang="it-IT" dirty="0"/>
              <a:t> </a:t>
            </a:r>
            <a:r>
              <a:rPr lang="it-IT" dirty="0" err="1"/>
              <a:t>between</a:t>
            </a:r>
            <a:r>
              <a:rPr lang="it-IT" dirty="0"/>
              <a:t> </a:t>
            </a:r>
            <a:r>
              <a:rPr lang="it-IT" dirty="0" err="1"/>
              <a:t>individual</a:t>
            </a:r>
            <a:r>
              <a:rPr lang="it-IT" dirty="0"/>
              <a:t> institutions, </a:t>
            </a:r>
            <a:r>
              <a:rPr lang="it-IT" dirty="0" err="1"/>
              <a:t>local</a:t>
            </a:r>
            <a:r>
              <a:rPr lang="it-IT" dirty="0"/>
              <a:t>-national - and </a:t>
            </a:r>
            <a:r>
              <a:rPr lang="it-IT" b="1" dirty="0"/>
              <a:t>international/global </a:t>
            </a:r>
            <a:r>
              <a:rPr lang="it-IT" b="1" dirty="0" err="1"/>
              <a:t>dimensions</a:t>
            </a:r>
            <a:r>
              <a:rPr lang="it-IT" dirty="0"/>
              <a:t>.</a:t>
            </a:r>
          </a:p>
          <a:p>
            <a:r>
              <a:rPr lang="it-IT" dirty="0" err="1"/>
              <a:t>Several</a:t>
            </a:r>
            <a:r>
              <a:rPr lang="it-IT" dirty="0"/>
              <a:t> </a:t>
            </a:r>
            <a:r>
              <a:rPr lang="it-IT" dirty="0" err="1"/>
              <a:t>measures</a:t>
            </a:r>
            <a:r>
              <a:rPr lang="it-IT" dirty="0"/>
              <a:t> </a:t>
            </a:r>
            <a:r>
              <a:rPr lang="it-IT" dirty="0" err="1"/>
              <a:t>address</a:t>
            </a:r>
            <a:r>
              <a:rPr lang="it-IT" dirty="0"/>
              <a:t> </a:t>
            </a:r>
            <a:r>
              <a:rPr lang="it-IT" dirty="0" err="1"/>
              <a:t>interdependence</a:t>
            </a:r>
            <a:r>
              <a:rPr lang="it-IT" dirty="0"/>
              <a:t> with a </a:t>
            </a:r>
            <a:r>
              <a:rPr lang="it-IT" dirty="0" err="1"/>
              <a:t>backward-looking</a:t>
            </a:r>
            <a:r>
              <a:rPr lang="it-IT" dirty="0"/>
              <a:t>, </a:t>
            </a:r>
            <a:r>
              <a:rPr lang="en-GB" dirty="0"/>
              <a:t>avoidant</a:t>
            </a:r>
            <a:r>
              <a:rPr lang="it-IT" dirty="0"/>
              <a:t>, </a:t>
            </a:r>
            <a:r>
              <a:rPr lang="it-IT" dirty="0" err="1"/>
              <a:t>almost</a:t>
            </a:r>
            <a:r>
              <a:rPr lang="it-IT" dirty="0"/>
              <a:t> </a:t>
            </a:r>
            <a:r>
              <a:rPr lang="it-IT" dirty="0" err="1"/>
              <a:t>denying</a:t>
            </a:r>
            <a:r>
              <a:rPr lang="it-IT" dirty="0"/>
              <a:t> </a:t>
            </a:r>
            <a:r>
              <a:rPr lang="it-IT" dirty="0" err="1"/>
              <a:t>perspective</a:t>
            </a:r>
            <a:r>
              <a:rPr lang="it-IT" dirty="0"/>
              <a:t>; </a:t>
            </a:r>
            <a:r>
              <a:rPr lang="it-IT" dirty="0" err="1"/>
              <a:t>ie</a:t>
            </a:r>
            <a:r>
              <a:rPr lang="it-IT" dirty="0"/>
              <a:t>. by </a:t>
            </a:r>
            <a:r>
              <a:rPr lang="it-IT" b="1" dirty="0" err="1"/>
              <a:t>reducing</a:t>
            </a:r>
            <a:r>
              <a:rPr lang="it-IT" b="1" dirty="0"/>
              <a:t> </a:t>
            </a:r>
            <a:r>
              <a:rPr lang="it-IT" b="1" dirty="0" err="1"/>
              <a:t>interdependence</a:t>
            </a:r>
            <a:r>
              <a:rPr lang="it-IT" dirty="0"/>
              <a:t>. The </a:t>
            </a:r>
            <a:r>
              <a:rPr lang="it-IT" dirty="0" err="1"/>
              <a:t>intention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to </a:t>
            </a:r>
            <a:r>
              <a:rPr lang="it-IT" dirty="0" err="1"/>
              <a:t>regain</a:t>
            </a:r>
            <a:r>
              <a:rPr lang="it-IT" dirty="0"/>
              <a:t> control, </a:t>
            </a:r>
            <a:r>
              <a:rPr lang="it-IT" dirty="0" err="1"/>
              <a:t>pursue</a:t>
            </a:r>
            <a:r>
              <a:rPr lang="it-IT" dirty="0"/>
              <a:t> </a:t>
            </a:r>
            <a:r>
              <a:rPr lang="it-IT" dirty="0" err="1"/>
              <a:t>independence</a:t>
            </a:r>
            <a:r>
              <a:rPr lang="it-IT" dirty="0"/>
              <a:t>, go alone, etc. For </a:t>
            </a:r>
            <a:r>
              <a:rPr lang="it-IT" dirty="0" err="1"/>
              <a:t>instance</a:t>
            </a:r>
            <a:r>
              <a:rPr lang="it-IT" dirty="0"/>
              <a:t>: </a:t>
            </a:r>
            <a:r>
              <a:rPr lang="en-GB" dirty="0"/>
              <a:t>retrenching</a:t>
            </a:r>
            <a:r>
              <a:rPr lang="it-IT" dirty="0"/>
              <a:t> </a:t>
            </a:r>
            <a:r>
              <a:rPr lang="it-IT" dirty="0" err="1"/>
              <a:t>within</a:t>
            </a:r>
            <a:r>
              <a:rPr lang="it-IT" dirty="0"/>
              <a:t> national </a:t>
            </a:r>
            <a:r>
              <a:rPr lang="it-IT" dirty="0" err="1"/>
              <a:t>jurisdictions</a:t>
            </a:r>
            <a:r>
              <a:rPr lang="it-IT" dirty="0"/>
              <a:t>, </a:t>
            </a:r>
            <a:r>
              <a:rPr lang="it-IT" dirty="0" err="1"/>
              <a:t>limits</a:t>
            </a:r>
            <a:r>
              <a:rPr lang="it-IT" dirty="0"/>
              <a:t> to capital flows, building </a:t>
            </a:r>
            <a:r>
              <a:rPr lang="it-IT" dirty="0" err="1"/>
              <a:t>operational</a:t>
            </a:r>
            <a:r>
              <a:rPr lang="it-IT" dirty="0"/>
              <a:t> firewalls, </a:t>
            </a:r>
            <a:r>
              <a:rPr lang="it-IT" dirty="0" err="1"/>
              <a:t>sand</a:t>
            </a:r>
            <a:r>
              <a:rPr lang="it-IT" dirty="0"/>
              <a:t>-boxing </a:t>
            </a:r>
            <a:r>
              <a:rPr lang="it-IT" dirty="0" err="1"/>
              <a:t>innovation</a:t>
            </a:r>
            <a:r>
              <a:rPr lang="it-IT" dirty="0"/>
              <a:t>, breaking global </a:t>
            </a:r>
            <a:r>
              <a:rPr lang="it-IT" dirty="0" err="1"/>
              <a:t>value</a:t>
            </a:r>
            <a:r>
              <a:rPr lang="it-IT" dirty="0"/>
              <a:t> chains, </a:t>
            </a:r>
            <a:r>
              <a:rPr lang="it-IT" dirty="0" err="1"/>
              <a:t>even</a:t>
            </a:r>
            <a:r>
              <a:rPr lang="it-IT" dirty="0"/>
              <a:t> </a:t>
            </a:r>
            <a:r>
              <a:rPr lang="it-IT" dirty="0" err="1"/>
              <a:t>protectionism</a:t>
            </a:r>
            <a:r>
              <a:rPr lang="it-IT" dirty="0"/>
              <a:t>. </a:t>
            </a:r>
            <a:r>
              <a:rPr lang="it-IT" dirty="0" err="1"/>
              <a:t>But</a:t>
            </a:r>
            <a:r>
              <a:rPr lang="it-IT" dirty="0"/>
              <a:t> the </a:t>
            </a:r>
            <a:r>
              <a:rPr lang="it-IT" dirty="0" err="1"/>
              <a:t>potential</a:t>
            </a:r>
            <a:r>
              <a:rPr lang="it-IT" dirty="0"/>
              <a:t> </a:t>
            </a:r>
            <a:r>
              <a:rPr lang="it-IT" dirty="0" err="1"/>
              <a:t>collateral</a:t>
            </a:r>
            <a:r>
              <a:rPr lang="it-IT" dirty="0"/>
              <a:t> </a:t>
            </a:r>
            <a:r>
              <a:rPr lang="it-IT" dirty="0" err="1"/>
              <a:t>damage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great</a:t>
            </a:r>
            <a:r>
              <a:rPr lang="it-IT" dirty="0"/>
              <a:t>, and </a:t>
            </a:r>
            <a:r>
              <a:rPr lang="it-IT" dirty="0" err="1"/>
              <a:t>often</a:t>
            </a:r>
            <a:r>
              <a:rPr lang="it-IT" dirty="0"/>
              <a:t> tools miss the point.</a:t>
            </a:r>
          </a:p>
          <a:p>
            <a:r>
              <a:rPr lang="it-IT" dirty="0" err="1"/>
              <a:t>Ultimately</a:t>
            </a:r>
            <a:r>
              <a:rPr lang="it-IT" dirty="0"/>
              <a:t> the </a:t>
            </a:r>
            <a:r>
              <a:rPr lang="it-IT" dirty="0" err="1"/>
              <a:t>outcome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b="1" dirty="0" err="1"/>
              <a:t>greater</a:t>
            </a:r>
            <a:r>
              <a:rPr lang="it-IT" b="1" dirty="0"/>
              <a:t> </a:t>
            </a:r>
            <a:r>
              <a:rPr lang="it-IT" b="1" dirty="0" err="1"/>
              <a:t>uncertainty</a:t>
            </a:r>
            <a:r>
              <a:rPr lang="it-IT" dirty="0"/>
              <a:t>.</a:t>
            </a:r>
          </a:p>
          <a:p>
            <a:r>
              <a:rPr lang="it-IT" dirty="0" err="1"/>
              <a:t>Unmanaged</a:t>
            </a:r>
            <a:r>
              <a:rPr lang="it-IT" dirty="0"/>
              <a:t> </a:t>
            </a:r>
            <a:r>
              <a:rPr lang="it-IT" dirty="0" err="1"/>
              <a:t>uncertainties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–in </a:t>
            </a:r>
            <a:r>
              <a:rPr lang="it-IT" dirty="0" err="1"/>
              <a:t>my</a:t>
            </a:r>
            <a:r>
              <a:rPr lang="it-IT" dirty="0"/>
              <a:t> </a:t>
            </a:r>
            <a:r>
              <a:rPr lang="it-IT" dirty="0" err="1"/>
              <a:t>view</a:t>
            </a:r>
            <a:r>
              <a:rPr lang="it-IT" dirty="0"/>
              <a:t>- one of the root </a:t>
            </a:r>
            <a:r>
              <a:rPr lang="it-IT" dirty="0" err="1"/>
              <a:t>causes</a:t>
            </a:r>
            <a:r>
              <a:rPr lang="it-IT" dirty="0"/>
              <a:t> of </a:t>
            </a:r>
            <a:r>
              <a:rPr lang="it-IT" b="1" dirty="0" err="1"/>
              <a:t>emotional</a:t>
            </a:r>
            <a:r>
              <a:rPr lang="it-IT" b="1" dirty="0"/>
              <a:t>/</a:t>
            </a:r>
            <a:r>
              <a:rPr lang="it-IT" b="1" dirty="0" err="1"/>
              <a:t>irrational</a:t>
            </a:r>
            <a:r>
              <a:rPr lang="it-IT" b="1" dirty="0"/>
              <a:t> </a:t>
            </a:r>
            <a:r>
              <a:rPr lang="it-IT" b="1" dirty="0" err="1"/>
              <a:t>economic</a:t>
            </a:r>
            <a:r>
              <a:rPr lang="it-IT" b="1" dirty="0"/>
              <a:t> </a:t>
            </a:r>
            <a:r>
              <a:rPr lang="it-IT" b="1" dirty="0" err="1"/>
              <a:t>decisions</a:t>
            </a:r>
            <a:r>
              <a:rPr lang="it-IT" b="1" dirty="0"/>
              <a:t>, </a:t>
            </a:r>
            <a:r>
              <a:rPr lang="it-IT" b="1" dirty="0" err="1"/>
              <a:t>populism</a:t>
            </a:r>
            <a:r>
              <a:rPr lang="it-IT" b="1" dirty="0"/>
              <a:t> and the </a:t>
            </a:r>
            <a:r>
              <a:rPr lang="it-IT" b="1" dirty="0" err="1"/>
              <a:t>failures</a:t>
            </a:r>
            <a:r>
              <a:rPr lang="it-IT" b="1" dirty="0"/>
              <a:t> of liberal democracies</a:t>
            </a:r>
            <a:r>
              <a:rPr lang="it-IT" dirty="0"/>
              <a:t>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521758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D47B65-5686-44F6-966F-CCF8C541B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A Comprehensive </a:t>
            </a:r>
            <a:r>
              <a:rPr lang="it-IT" dirty="0" err="1"/>
              <a:t>Response</a:t>
            </a:r>
            <a:r>
              <a:rPr lang="it-IT" dirty="0"/>
              <a:t> to </a:t>
            </a:r>
            <a:r>
              <a:rPr lang="it-IT" dirty="0" err="1"/>
              <a:t>Uncertainty</a:t>
            </a:r>
            <a:r>
              <a:rPr lang="it-IT" dirty="0"/>
              <a:t> </a:t>
            </a:r>
            <a:r>
              <a:rPr lang="it-IT" dirty="0" err="1"/>
              <a:t>Requires</a:t>
            </a:r>
            <a:r>
              <a:rPr lang="it-IT" dirty="0"/>
              <a:t> </a:t>
            </a:r>
            <a:r>
              <a:rPr lang="it-IT" dirty="0" err="1"/>
              <a:t>Focusing</a:t>
            </a:r>
            <a:r>
              <a:rPr lang="it-IT" dirty="0"/>
              <a:t> on </a:t>
            </a:r>
            <a:r>
              <a:rPr lang="it-IT" dirty="0" err="1"/>
              <a:t>Economic</a:t>
            </a:r>
            <a:r>
              <a:rPr lang="it-IT" dirty="0"/>
              <a:t> and Social Policies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7D95045-4EEB-4096-B7FA-B7B4C2EC3C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200" dirty="0" err="1"/>
              <a:t>J.De</a:t>
            </a:r>
            <a:r>
              <a:rPr lang="it-IT" sz="2200" dirty="0"/>
              <a:t> </a:t>
            </a:r>
            <a:r>
              <a:rPr lang="it-IT" sz="2200" dirty="0" err="1"/>
              <a:t>Larosière</a:t>
            </a:r>
            <a:r>
              <a:rPr lang="it-IT" sz="2200" dirty="0"/>
              <a:t> </a:t>
            </a:r>
            <a:r>
              <a:rPr lang="it-IT" sz="2200" dirty="0" err="1"/>
              <a:t>clearly</a:t>
            </a:r>
            <a:r>
              <a:rPr lang="it-IT" sz="2200" dirty="0"/>
              <a:t> points out the </a:t>
            </a:r>
            <a:r>
              <a:rPr lang="it-IT" sz="2200" dirty="0" err="1"/>
              <a:t>direction</a:t>
            </a:r>
            <a:r>
              <a:rPr lang="it-IT" sz="2200" dirty="0"/>
              <a:t> to follow: «In </a:t>
            </a:r>
            <a:r>
              <a:rPr lang="it-IT" sz="2200" dirty="0" err="1"/>
              <a:t>order</a:t>
            </a:r>
            <a:r>
              <a:rPr lang="it-IT" sz="2200" dirty="0"/>
              <a:t> to exit the </a:t>
            </a:r>
            <a:r>
              <a:rPr lang="it-IT" sz="2200" dirty="0" err="1"/>
              <a:t>vicious</a:t>
            </a:r>
            <a:r>
              <a:rPr lang="it-IT" sz="2200" dirty="0"/>
              <a:t> </a:t>
            </a:r>
            <a:r>
              <a:rPr lang="it-IT" sz="2200" dirty="0" err="1"/>
              <a:t>circle</a:t>
            </a:r>
            <a:r>
              <a:rPr lang="it-IT" sz="2200" dirty="0"/>
              <a:t>…, the </a:t>
            </a:r>
            <a:r>
              <a:rPr lang="en-GB" sz="2200" dirty="0"/>
              <a:t>overriding</a:t>
            </a:r>
            <a:r>
              <a:rPr lang="it-IT" sz="2200" dirty="0"/>
              <a:t> </a:t>
            </a:r>
            <a:r>
              <a:rPr lang="it-IT" sz="2200" dirty="0" err="1"/>
              <a:t>priority</a:t>
            </a:r>
            <a:r>
              <a:rPr lang="it-IT" sz="2200" dirty="0"/>
              <a:t> </a:t>
            </a:r>
            <a:r>
              <a:rPr lang="it-IT" sz="2200" dirty="0" err="1"/>
              <a:t>should</a:t>
            </a:r>
            <a:r>
              <a:rPr lang="it-IT" sz="2200" dirty="0"/>
              <a:t> be to </a:t>
            </a:r>
            <a:r>
              <a:rPr lang="it-IT" sz="2200" b="1" dirty="0" err="1"/>
              <a:t>structurally</a:t>
            </a:r>
            <a:r>
              <a:rPr lang="it-IT" sz="2200" b="1" dirty="0"/>
              <a:t> </a:t>
            </a:r>
            <a:r>
              <a:rPr lang="it-IT" sz="2200" b="1" dirty="0" err="1"/>
              <a:t>reform</a:t>
            </a:r>
            <a:r>
              <a:rPr lang="it-IT" sz="2200" b="1" dirty="0"/>
              <a:t> </a:t>
            </a:r>
            <a:r>
              <a:rPr lang="it-IT" sz="2200" b="1" dirty="0" err="1"/>
              <a:t>our</a:t>
            </a:r>
            <a:r>
              <a:rPr lang="it-IT" sz="2200" b="1" dirty="0"/>
              <a:t> </a:t>
            </a:r>
            <a:r>
              <a:rPr lang="it-IT" sz="2200" b="1" dirty="0" err="1"/>
              <a:t>economies</a:t>
            </a:r>
            <a:r>
              <a:rPr lang="it-IT" sz="2200" dirty="0"/>
              <a:t>. </a:t>
            </a:r>
            <a:r>
              <a:rPr lang="it-IT" sz="2200" dirty="0" err="1"/>
              <a:t>This</a:t>
            </a:r>
            <a:r>
              <a:rPr lang="it-IT" sz="2200" dirty="0"/>
              <a:t> </a:t>
            </a:r>
            <a:r>
              <a:rPr lang="it-IT" sz="2200" dirty="0" err="1"/>
              <a:t>notably</a:t>
            </a:r>
            <a:r>
              <a:rPr lang="it-IT" sz="2200" dirty="0"/>
              <a:t> </a:t>
            </a:r>
            <a:r>
              <a:rPr lang="it-IT" sz="2200" dirty="0" err="1"/>
              <a:t>means</a:t>
            </a:r>
            <a:r>
              <a:rPr lang="it-IT" sz="2200" dirty="0"/>
              <a:t> </a:t>
            </a:r>
            <a:r>
              <a:rPr lang="it-IT" sz="2200" dirty="0" err="1"/>
              <a:t>reducing</a:t>
            </a:r>
            <a:r>
              <a:rPr lang="it-IT" sz="2200" dirty="0"/>
              <a:t> budget </a:t>
            </a:r>
            <a:r>
              <a:rPr lang="it-IT" sz="2200" dirty="0" err="1"/>
              <a:t>deficits</a:t>
            </a:r>
            <a:r>
              <a:rPr lang="it-IT" sz="2200" dirty="0"/>
              <a:t>, </a:t>
            </a:r>
            <a:r>
              <a:rPr lang="it-IT" sz="2200" dirty="0" err="1"/>
              <a:t>excessive</a:t>
            </a:r>
            <a:r>
              <a:rPr lang="it-IT" sz="2200" dirty="0"/>
              <a:t> </a:t>
            </a:r>
            <a:r>
              <a:rPr lang="it-IT" sz="2200" dirty="0" err="1"/>
              <a:t>levels</a:t>
            </a:r>
            <a:r>
              <a:rPr lang="it-IT" sz="2200" dirty="0"/>
              <a:t> of </a:t>
            </a:r>
            <a:r>
              <a:rPr lang="en-GB" sz="2200" dirty="0" err="1"/>
              <a:t>indebtness</a:t>
            </a:r>
            <a:r>
              <a:rPr lang="it-IT" sz="2200" dirty="0"/>
              <a:t> and balance of payments </a:t>
            </a:r>
            <a:r>
              <a:rPr lang="en-GB" sz="2200" dirty="0"/>
              <a:t>imbalances</a:t>
            </a:r>
            <a:r>
              <a:rPr lang="it-IT" sz="2200" dirty="0"/>
              <a:t>, the </a:t>
            </a:r>
            <a:r>
              <a:rPr lang="it-IT" sz="2200" dirty="0" err="1"/>
              <a:t>primary</a:t>
            </a:r>
            <a:r>
              <a:rPr lang="it-IT" sz="2200" dirty="0"/>
              <a:t> </a:t>
            </a:r>
            <a:r>
              <a:rPr lang="it-IT" sz="2200" dirty="0" err="1"/>
              <a:t>threats</a:t>
            </a:r>
            <a:r>
              <a:rPr lang="it-IT" sz="2200" dirty="0"/>
              <a:t> </a:t>
            </a:r>
            <a:r>
              <a:rPr lang="it-IT" sz="2200" dirty="0" err="1"/>
              <a:t>facing</a:t>
            </a:r>
            <a:r>
              <a:rPr lang="it-IT" sz="2200" dirty="0"/>
              <a:t> LTI. …public policy must </a:t>
            </a:r>
            <a:r>
              <a:rPr lang="it-IT" sz="2200" b="1" dirty="0" err="1"/>
              <a:t>enhance</a:t>
            </a:r>
            <a:r>
              <a:rPr lang="it-IT" sz="2200" b="1" dirty="0"/>
              <a:t> the </a:t>
            </a:r>
            <a:r>
              <a:rPr lang="it-IT" sz="2200" b="1" dirty="0" err="1"/>
              <a:t>growth</a:t>
            </a:r>
            <a:r>
              <a:rPr lang="it-IT" sz="2200" b="1" dirty="0"/>
              <a:t> </a:t>
            </a:r>
            <a:r>
              <a:rPr lang="it-IT" sz="2200" b="1" dirty="0" err="1"/>
              <a:t>potential</a:t>
            </a:r>
            <a:r>
              <a:rPr lang="it-IT" sz="2200" b="1" dirty="0"/>
              <a:t> </a:t>
            </a:r>
            <a:r>
              <a:rPr lang="it-IT" sz="2200" dirty="0"/>
              <a:t>of </a:t>
            </a:r>
            <a:r>
              <a:rPr lang="it-IT" sz="2200" dirty="0" err="1"/>
              <a:t>European</a:t>
            </a:r>
            <a:r>
              <a:rPr lang="it-IT" sz="2200" dirty="0"/>
              <a:t> </a:t>
            </a:r>
            <a:r>
              <a:rPr lang="it-IT" sz="2200" dirty="0" err="1"/>
              <a:t>economies</a:t>
            </a:r>
            <a:r>
              <a:rPr lang="it-IT" sz="2200" dirty="0"/>
              <a:t> … </a:t>
            </a:r>
            <a:r>
              <a:rPr lang="it-IT" sz="2200" dirty="0" err="1"/>
              <a:t>stimulate</a:t>
            </a:r>
            <a:r>
              <a:rPr lang="it-IT" sz="2200" dirty="0"/>
              <a:t> </a:t>
            </a:r>
            <a:r>
              <a:rPr lang="it-IT" sz="2200" dirty="0" err="1"/>
              <a:t>innovation</a:t>
            </a:r>
            <a:r>
              <a:rPr lang="it-IT" sz="2200" dirty="0"/>
              <a:t> … </a:t>
            </a:r>
            <a:r>
              <a:rPr lang="it-IT" sz="2200" dirty="0" err="1"/>
              <a:t>develop</a:t>
            </a:r>
            <a:r>
              <a:rPr lang="it-IT" sz="2200" dirty="0"/>
              <a:t> </a:t>
            </a:r>
            <a:r>
              <a:rPr lang="it-IT" sz="2200" dirty="0" err="1"/>
              <a:t>proactive</a:t>
            </a:r>
            <a:r>
              <a:rPr lang="it-IT" sz="2200" dirty="0"/>
              <a:t> </a:t>
            </a:r>
            <a:r>
              <a:rPr lang="it-IT" sz="2200" dirty="0" err="1"/>
              <a:t>education</a:t>
            </a:r>
            <a:r>
              <a:rPr lang="it-IT" sz="2200" dirty="0"/>
              <a:t> and training </a:t>
            </a:r>
            <a:r>
              <a:rPr lang="it-IT" sz="2200" dirty="0" err="1"/>
              <a:t>programmes</a:t>
            </a:r>
            <a:r>
              <a:rPr lang="it-IT" sz="2200" dirty="0"/>
              <a:t> …reduce </a:t>
            </a:r>
            <a:r>
              <a:rPr lang="it-IT" sz="2200" dirty="0" err="1"/>
              <a:t>inequalities</a:t>
            </a:r>
            <a:r>
              <a:rPr lang="it-IT" sz="2200" dirty="0"/>
              <a:t>…» (op.cit.). </a:t>
            </a:r>
            <a:r>
              <a:rPr lang="it-IT" sz="2200" dirty="0" err="1"/>
              <a:t>This</a:t>
            </a:r>
            <a:r>
              <a:rPr lang="it-IT" sz="2200" dirty="0"/>
              <a:t> </a:t>
            </a:r>
            <a:r>
              <a:rPr lang="it-IT" sz="2200" dirty="0" err="1"/>
              <a:t>broad</a:t>
            </a:r>
            <a:r>
              <a:rPr lang="it-IT" sz="2200" dirty="0"/>
              <a:t> </a:t>
            </a:r>
            <a:r>
              <a:rPr lang="it-IT" sz="2200" dirty="0" err="1"/>
              <a:t>conclusion</a:t>
            </a:r>
            <a:r>
              <a:rPr lang="it-IT" sz="2200" dirty="0"/>
              <a:t> in a technical report </a:t>
            </a:r>
            <a:r>
              <a:rPr lang="it-IT" sz="2200" dirty="0" err="1"/>
              <a:t>devoted</a:t>
            </a:r>
            <a:r>
              <a:rPr lang="it-IT" sz="2200" dirty="0"/>
              <a:t> to </a:t>
            </a:r>
            <a:r>
              <a:rPr lang="it-IT" sz="2200" dirty="0" err="1"/>
              <a:t>obstacles</a:t>
            </a:r>
            <a:r>
              <a:rPr lang="it-IT" sz="2200" dirty="0"/>
              <a:t> to LTI </a:t>
            </a:r>
            <a:r>
              <a:rPr lang="it-IT" sz="2200" dirty="0" err="1"/>
              <a:t>created</a:t>
            </a:r>
            <a:r>
              <a:rPr lang="it-IT" sz="2200" dirty="0"/>
              <a:t> by accounting and </a:t>
            </a:r>
            <a:r>
              <a:rPr lang="it-IT" sz="2200" dirty="0" err="1"/>
              <a:t>prudential</a:t>
            </a:r>
            <a:r>
              <a:rPr lang="it-IT" sz="2200" dirty="0"/>
              <a:t> frameworks </a:t>
            </a:r>
            <a:r>
              <a:rPr lang="it-IT" sz="2200" dirty="0" err="1"/>
              <a:t>should</a:t>
            </a:r>
            <a:r>
              <a:rPr lang="it-IT" sz="2200" dirty="0"/>
              <a:t> </a:t>
            </a:r>
            <a:r>
              <a:rPr lang="it-IT" sz="2200" dirty="0" err="1"/>
              <a:t>not</a:t>
            </a:r>
            <a:r>
              <a:rPr lang="it-IT" sz="2200" dirty="0"/>
              <a:t> be </a:t>
            </a:r>
            <a:r>
              <a:rPr lang="it-IT" sz="2200" dirty="0" err="1"/>
              <a:t>considered</a:t>
            </a:r>
            <a:r>
              <a:rPr lang="it-IT" sz="2200" dirty="0"/>
              <a:t> </a:t>
            </a:r>
            <a:r>
              <a:rPr lang="it-IT" sz="2200" dirty="0" err="1"/>
              <a:t>surprising</a:t>
            </a:r>
            <a:r>
              <a:rPr lang="it-IT" sz="2200" dirty="0"/>
              <a:t>.</a:t>
            </a:r>
          </a:p>
          <a:p>
            <a:r>
              <a:rPr lang="it-IT" sz="2200" b="1" dirty="0" err="1"/>
              <a:t>Managing</a:t>
            </a:r>
            <a:r>
              <a:rPr lang="it-IT" sz="2200" b="1" dirty="0"/>
              <a:t> </a:t>
            </a:r>
            <a:r>
              <a:rPr lang="it-IT" sz="2200" b="1" dirty="0" err="1"/>
              <a:t>uncertainty</a:t>
            </a:r>
            <a:r>
              <a:rPr lang="it-IT" sz="2200" b="1" dirty="0"/>
              <a:t> in </a:t>
            </a:r>
            <a:r>
              <a:rPr lang="it-IT" sz="2200" b="1" dirty="0" err="1"/>
              <a:t>fact</a:t>
            </a:r>
            <a:r>
              <a:rPr lang="it-IT" sz="2200" b="1" dirty="0"/>
              <a:t> </a:t>
            </a:r>
            <a:r>
              <a:rPr lang="it-IT" sz="2200" b="1" dirty="0" err="1"/>
              <a:t>means</a:t>
            </a:r>
            <a:r>
              <a:rPr lang="it-IT" sz="2200" b="1" dirty="0"/>
              <a:t> </a:t>
            </a:r>
            <a:r>
              <a:rPr lang="it-IT" sz="2200" b="1" dirty="0" err="1"/>
              <a:t>governing</a:t>
            </a:r>
            <a:r>
              <a:rPr lang="it-IT" sz="2200" b="1" dirty="0"/>
              <a:t> </a:t>
            </a:r>
            <a:r>
              <a:rPr lang="it-IT" sz="2200" b="1" dirty="0" err="1"/>
              <a:t>interdependence</a:t>
            </a:r>
            <a:r>
              <a:rPr lang="it-IT" sz="2200" dirty="0"/>
              <a:t>. </a:t>
            </a:r>
            <a:r>
              <a:rPr lang="it-IT" sz="2200" dirty="0" err="1"/>
              <a:t>It</a:t>
            </a:r>
            <a:r>
              <a:rPr lang="it-IT" sz="2200" dirty="0"/>
              <a:t> </a:t>
            </a:r>
            <a:r>
              <a:rPr lang="it-IT" sz="2200" dirty="0" err="1"/>
              <a:t>is</a:t>
            </a:r>
            <a:r>
              <a:rPr lang="it-IT" sz="2200" dirty="0"/>
              <a:t> </a:t>
            </a:r>
            <a:r>
              <a:rPr lang="it-IT" sz="2200" dirty="0" err="1"/>
              <a:t>therefore</a:t>
            </a:r>
            <a:r>
              <a:rPr lang="it-IT" sz="2200" dirty="0"/>
              <a:t> </a:t>
            </a:r>
            <a:r>
              <a:rPr lang="it-IT" sz="2200" b="1" dirty="0" err="1"/>
              <a:t>different</a:t>
            </a:r>
            <a:r>
              <a:rPr lang="it-IT" sz="2200" b="1" dirty="0"/>
              <a:t>, </a:t>
            </a:r>
            <a:r>
              <a:rPr lang="it-IT" sz="2200" b="1" dirty="0" err="1"/>
              <a:t>much</a:t>
            </a:r>
            <a:r>
              <a:rPr lang="it-IT" sz="2200" b="1" dirty="0"/>
              <a:t> </a:t>
            </a:r>
            <a:r>
              <a:rPr lang="it-IT" sz="2200" b="1" dirty="0" err="1"/>
              <a:t>broader</a:t>
            </a:r>
            <a:r>
              <a:rPr lang="it-IT" sz="2200" b="1" dirty="0"/>
              <a:t> and more </a:t>
            </a:r>
            <a:r>
              <a:rPr lang="it-IT" sz="2200" b="1" dirty="0" err="1"/>
              <a:t>complex</a:t>
            </a:r>
            <a:r>
              <a:rPr lang="it-IT" sz="2200" b="1" dirty="0"/>
              <a:t> </a:t>
            </a:r>
            <a:r>
              <a:rPr lang="it-IT" sz="2200" b="1" dirty="0" err="1"/>
              <a:t>than</a:t>
            </a:r>
            <a:r>
              <a:rPr lang="it-IT" sz="2200" b="1" dirty="0"/>
              <a:t> </a:t>
            </a:r>
            <a:r>
              <a:rPr lang="it-IT" sz="2200" b="1" dirty="0" err="1"/>
              <a:t>managing</a:t>
            </a:r>
            <a:r>
              <a:rPr lang="it-IT" sz="2200" b="1" dirty="0"/>
              <a:t> risk </a:t>
            </a:r>
            <a:r>
              <a:rPr lang="it-IT" sz="2200" dirty="0"/>
              <a:t>(</a:t>
            </a:r>
            <a:r>
              <a:rPr lang="it-IT" sz="2200" dirty="0" err="1"/>
              <a:t>remember</a:t>
            </a:r>
            <a:r>
              <a:rPr lang="it-IT" sz="2200" dirty="0"/>
              <a:t> F. Knight). The </a:t>
            </a:r>
            <a:r>
              <a:rPr lang="it-IT" sz="2200" dirty="0" err="1"/>
              <a:t>role</a:t>
            </a:r>
            <a:r>
              <a:rPr lang="it-IT" sz="2200" dirty="0"/>
              <a:t> of public policy and the governance </a:t>
            </a:r>
            <a:r>
              <a:rPr lang="it-IT" sz="2200" dirty="0" err="1"/>
              <a:t>aspects</a:t>
            </a:r>
            <a:r>
              <a:rPr lang="it-IT" sz="2200" dirty="0"/>
              <a:t> are key to </a:t>
            </a:r>
            <a:r>
              <a:rPr lang="it-IT" sz="2200" dirty="0" err="1"/>
              <a:t>this</a:t>
            </a:r>
            <a:r>
              <a:rPr lang="it-IT" sz="2200" dirty="0"/>
              <a:t> task </a:t>
            </a:r>
            <a:r>
              <a:rPr lang="it-IT" sz="2200" dirty="0" err="1"/>
              <a:t>that</a:t>
            </a:r>
            <a:r>
              <a:rPr lang="it-IT" sz="2200" dirty="0"/>
              <a:t> calls </a:t>
            </a:r>
            <a:r>
              <a:rPr lang="it-IT" sz="2200" dirty="0" err="1"/>
              <a:t>into</a:t>
            </a:r>
            <a:r>
              <a:rPr lang="it-IT" sz="2200" dirty="0"/>
              <a:t> </a:t>
            </a:r>
            <a:r>
              <a:rPr lang="it-IT" sz="2200" dirty="0" err="1"/>
              <a:t>question</a:t>
            </a:r>
            <a:r>
              <a:rPr lang="it-IT" sz="2200" dirty="0"/>
              <a:t> the </a:t>
            </a:r>
            <a:r>
              <a:rPr lang="it-IT" sz="2200" dirty="0" err="1"/>
              <a:t>responsibility</a:t>
            </a:r>
            <a:r>
              <a:rPr lang="it-IT" sz="2200" dirty="0"/>
              <a:t> of </a:t>
            </a:r>
            <a:r>
              <a:rPr lang="it-IT" sz="2200" dirty="0" err="1"/>
              <a:t>both</a:t>
            </a:r>
            <a:r>
              <a:rPr lang="it-IT" sz="2200" dirty="0"/>
              <a:t> private and public players, and </a:t>
            </a:r>
            <a:r>
              <a:rPr lang="it-IT" sz="2200" dirty="0" err="1"/>
              <a:t>their</a:t>
            </a:r>
            <a:r>
              <a:rPr lang="it-IT" sz="2200" dirty="0"/>
              <a:t> partnership. </a:t>
            </a:r>
            <a:endParaRPr lang="en-GB" sz="2200" dirty="0"/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1259418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ED3442-1AF8-43B7-8BDB-23530E1C1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The Public Policy Task of </a:t>
            </a:r>
            <a:r>
              <a:rPr lang="it-IT" dirty="0" err="1"/>
              <a:t>Dealing</a:t>
            </a:r>
            <a:r>
              <a:rPr lang="it-IT" dirty="0"/>
              <a:t> with </a:t>
            </a:r>
            <a:r>
              <a:rPr lang="it-IT" dirty="0" err="1"/>
              <a:t>Uncertainty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BCF855A-7D59-4AAF-B0AD-72624C17D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118489"/>
            <a:ext cx="11329417" cy="4939436"/>
          </a:xfrm>
        </p:spPr>
        <p:txBody>
          <a:bodyPr>
            <a:normAutofit lnSpcReduction="10000"/>
          </a:bodyPr>
          <a:lstStyle/>
          <a:p>
            <a:r>
              <a:rPr lang="it-IT" sz="2200" dirty="0"/>
              <a:t>A </a:t>
            </a:r>
            <a:r>
              <a:rPr lang="it-IT" sz="2200" dirty="0" err="1"/>
              <a:t>credible</a:t>
            </a:r>
            <a:r>
              <a:rPr lang="it-IT" sz="2200" dirty="0"/>
              <a:t> </a:t>
            </a:r>
            <a:r>
              <a:rPr lang="it-IT" sz="2200" dirty="0" err="1"/>
              <a:t>response</a:t>
            </a:r>
            <a:r>
              <a:rPr lang="it-IT" sz="2200" dirty="0"/>
              <a:t> to </a:t>
            </a:r>
            <a:r>
              <a:rPr lang="it-IT" sz="2200" dirty="0" err="1"/>
              <a:t>uncertainty</a:t>
            </a:r>
            <a:r>
              <a:rPr lang="it-IT" sz="2200" dirty="0"/>
              <a:t> </a:t>
            </a:r>
            <a:r>
              <a:rPr lang="it-IT" sz="2200" dirty="0" err="1"/>
              <a:t>requires</a:t>
            </a:r>
            <a:r>
              <a:rPr lang="it-IT" sz="2200" dirty="0"/>
              <a:t> a </a:t>
            </a:r>
            <a:r>
              <a:rPr lang="it-IT" sz="2200" dirty="0" err="1"/>
              <a:t>robust</a:t>
            </a:r>
            <a:r>
              <a:rPr lang="it-IT" sz="2200" dirty="0"/>
              <a:t> </a:t>
            </a:r>
            <a:r>
              <a:rPr lang="it-IT" sz="2200" b="1" dirty="0" err="1"/>
              <a:t>infrastructure</a:t>
            </a:r>
            <a:r>
              <a:rPr lang="it-IT" sz="2200" b="1" dirty="0"/>
              <a:t> of public policy</a:t>
            </a:r>
            <a:r>
              <a:rPr lang="it-IT" sz="2200" dirty="0"/>
              <a:t> for </a:t>
            </a:r>
            <a:r>
              <a:rPr lang="it-IT" sz="2200" dirty="0" err="1"/>
              <a:t>several</a:t>
            </a:r>
            <a:r>
              <a:rPr lang="it-IT" sz="2200" dirty="0"/>
              <a:t> </a:t>
            </a:r>
            <a:r>
              <a:rPr lang="it-IT" sz="2200" dirty="0" err="1"/>
              <a:t>reasons</a:t>
            </a:r>
            <a:r>
              <a:rPr lang="it-IT" sz="2200" dirty="0"/>
              <a:t> (</a:t>
            </a:r>
            <a:r>
              <a:rPr lang="it-IT" sz="2200" dirty="0" err="1"/>
              <a:t>see</a:t>
            </a:r>
            <a:r>
              <a:rPr lang="it-IT" sz="2200" dirty="0"/>
              <a:t> </a:t>
            </a:r>
            <a:r>
              <a:rPr lang="it-IT" sz="2200" dirty="0" err="1"/>
              <a:t>also</a:t>
            </a:r>
            <a:r>
              <a:rPr lang="it-IT" sz="2200" dirty="0"/>
              <a:t> Keynes -</a:t>
            </a:r>
            <a:r>
              <a:rPr lang="it-IT" sz="2200" dirty="0" err="1"/>
              <a:t>Treatise</a:t>
            </a:r>
            <a:r>
              <a:rPr lang="it-IT" sz="2200" dirty="0"/>
              <a:t> on </a:t>
            </a:r>
            <a:r>
              <a:rPr lang="it-IT" sz="2200" dirty="0" err="1"/>
              <a:t>Probability</a:t>
            </a:r>
            <a:r>
              <a:rPr lang="it-IT" sz="2200" dirty="0"/>
              <a:t>-): - </a:t>
            </a:r>
            <a:r>
              <a:rPr lang="it-IT" sz="2200" dirty="0" err="1"/>
              <a:t>There</a:t>
            </a:r>
            <a:r>
              <a:rPr lang="it-IT" sz="2200" dirty="0"/>
              <a:t> are </a:t>
            </a:r>
            <a:r>
              <a:rPr lang="it-IT" sz="2200" dirty="0" err="1"/>
              <a:t>significant</a:t>
            </a:r>
            <a:r>
              <a:rPr lang="it-IT" sz="2200" dirty="0"/>
              <a:t> </a:t>
            </a:r>
            <a:r>
              <a:rPr lang="it-IT" sz="2200" dirty="0" err="1"/>
              <a:t>spillover</a:t>
            </a:r>
            <a:r>
              <a:rPr lang="it-IT" sz="2200" dirty="0"/>
              <a:t> and </a:t>
            </a:r>
            <a:r>
              <a:rPr lang="it-IT" sz="2200" dirty="0" err="1"/>
              <a:t>externalities</a:t>
            </a:r>
            <a:r>
              <a:rPr lang="it-IT" sz="2200" dirty="0"/>
              <a:t>, </a:t>
            </a:r>
            <a:r>
              <a:rPr lang="it-IT" sz="2200" dirty="0" err="1"/>
              <a:t>both</a:t>
            </a:r>
            <a:r>
              <a:rPr lang="it-IT" sz="2200" dirty="0"/>
              <a:t> positive and negative. Costs of </a:t>
            </a:r>
            <a:r>
              <a:rPr lang="it-IT" sz="2200" dirty="0" err="1"/>
              <a:t>uncertainty</a:t>
            </a:r>
            <a:r>
              <a:rPr lang="it-IT" sz="2200" dirty="0"/>
              <a:t> are </a:t>
            </a:r>
            <a:r>
              <a:rPr lang="it-IT" sz="2200" dirty="0" err="1"/>
              <a:t>often</a:t>
            </a:r>
            <a:r>
              <a:rPr lang="it-IT" sz="2200" dirty="0"/>
              <a:t> </a:t>
            </a:r>
            <a:r>
              <a:rPr lang="it-IT" sz="2200" dirty="0" err="1"/>
              <a:t>born</a:t>
            </a:r>
            <a:r>
              <a:rPr lang="it-IT" sz="2200" dirty="0"/>
              <a:t> by people </a:t>
            </a:r>
            <a:r>
              <a:rPr lang="it-IT" sz="2200" dirty="0" err="1"/>
              <a:t>not</a:t>
            </a:r>
            <a:r>
              <a:rPr lang="it-IT" sz="2200" dirty="0"/>
              <a:t> </a:t>
            </a:r>
            <a:r>
              <a:rPr lang="it-IT" sz="2200" dirty="0" err="1"/>
              <a:t>directly</a:t>
            </a:r>
            <a:r>
              <a:rPr lang="it-IT" sz="2200" dirty="0"/>
              <a:t> </a:t>
            </a:r>
            <a:r>
              <a:rPr lang="it-IT" sz="2200" dirty="0" err="1"/>
              <a:t>involved</a:t>
            </a:r>
            <a:r>
              <a:rPr lang="it-IT" sz="2200" dirty="0"/>
              <a:t> or by society </a:t>
            </a:r>
            <a:r>
              <a:rPr lang="it-IT" sz="2200" dirty="0" err="1"/>
              <a:t>as</a:t>
            </a:r>
            <a:r>
              <a:rPr lang="it-IT" sz="2200" dirty="0"/>
              <a:t> a </a:t>
            </a:r>
            <a:r>
              <a:rPr lang="it-IT" sz="2200" dirty="0" err="1"/>
              <a:t>whole</a:t>
            </a:r>
            <a:r>
              <a:rPr lang="it-IT" sz="2200" dirty="0"/>
              <a:t>. Idem for benefits. – </a:t>
            </a:r>
            <a:r>
              <a:rPr lang="it-IT" sz="2200" dirty="0" err="1"/>
              <a:t>changes</a:t>
            </a:r>
            <a:r>
              <a:rPr lang="it-IT" sz="2200" dirty="0"/>
              <a:t> </a:t>
            </a:r>
            <a:r>
              <a:rPr lang="it-IT" sz="2200" dirty="0" err="1"/>
              <a:t>need</a:t>
            </a:r>
            <a:r>
              <a:rPr lang="it-IT" sz="2200" dirty="0"/>
              <a:t> long </a:t>
            </a:r>
            <a:r>
              <a:rPr lang="it-IT" sz="2200" dirty="0" err="1"/>
              <a:t>gestation</a:t>
            </a:r>
            <a:r>
              <a:rPr lang="it-IT" sz="2200" dirty="0"/>
              <a:t> to mature; - </a:t>
            </a:r>
            <a:r>
              <a:rPr lang="it-IT" sz="2200" dirty="0" err="1"/>
              <a:t>trasformations</a:t>
            </a:r>
            <a:r>
              <a:rPr lang="it-IT" sz="2200" dirty="0"/>
              <a:t> are so deep and wide </a:t>
            </a:r>
            <a:r>
              <a:rPr lang="it-IT" sz="2200" dirty="0" err="1"/>
              <a:t>that</a:t>
            </a:r>
            <a:r>
              <a:rPr lang="it-IT" sz="2200" dirty="0"/>
              <a:t> </a:t>
            </a:r>
            <a:r>
              <a:rPr lang="it-IT" sz="2200" dirty="0" err="1"/>
              <a:t>only</a:t>
            </a:r>
            <a:r>
              <a:rPr lang="it-IT" sz="2200" dirty="0"/>
              <a:t> </a:t>
            </a:r>
            <a:r>
              <a:rPr lang="it-IT" sz="2200" dirty="0" err="1"/>
              <a:t>pubblic</a:t>
            </a:r>
            <a:r>
              <a:rPr lang="it-IT" sz="2200" dirty="0"/>
              <a:t> </a:t>
            </a:r>
            <a:r>
              <a:rPr lang="it-IT" sz="2200" dirty="0" err="1"/>
              <a:t>efforts</a:t>
            </a:r>
            <a:r>
              <a:rPr lang="it-IT" sz="2200" dirty="0"/>
              <a:t> can </a:t>
            </a:r>
            <a:r>
              <a:rPr lang="it-IT" sz="2200" dirty="0" err="1"/>
              <a:t>sustain</a:t>
            </a:r>
            <a:r>
              <a:rPr lang="it-IT" sz="2200" dirty="0"/>
              <a:t> </a:t>
            </a:r>
            <a:r>
              <a:rPr lang="it-IT" sz="2200" dirty="0" err="1"/>
              <a:t>it</a:t>
            </a:r>
            <a:r>
              <a:rPr lang="it-IT" sz="2200" dirty="0"/>
              <a:t> (energy or </a:t>
            </a:r>
            <a:r>
              <a:rPr lang="it-IT" sz="2200" dirty="0" err="1"/>
              <a:t>demographic</a:t>
            </a:r>
            <a:r>
              <a:rPr lang="it-IT" sz="2200" dirty="0"/>
              <a:t> </a:t>
            </a:r>
            <a:r>
              <a:rPr lang="it-IT" sz="2200" dirty="0" err="1"/>
              <a:t>transitions</a:t>
            </a:r>
            <a:r>
              <a:rPr lang="it-IT" sz="2200" dirty="0"/>
              <a:t>, low carbon and </a:t>
            </a:r>
            <a:r>
              <a:rPr lang="it-IT" sz="2200" dirty="0" err="1"/>
              <a:t>circular</a:t>
            </a:r>
            <a:r>
              <a:rPr lang="it-IT" sz="2200" dirty="0"/>
              <a:t> economy, peace building or </a:t>
            </a:r>
            <a:r>
              <a:rPr lang="it-IT" sz="2200" dirty="0" err="1"/>
              <a:t>constitutional</a:t>
            </a:r>
            <a:r>
              <a:rPr lang="it-IT" sz="2200" dirty="0"/>
              <a:t> </a:t>
            </a:r>
            <a:r>
              <a:rPr lang="it-IT" sz="2200" dirty="0" err="1"/>
              <a:t>reforms</a:t>
            </a:r>
            <a:r>
              <a:rPr lang="it-IT" sz="2200" dirty="0"/>
              <a:t>, etc.); - strong </a:t>
            </a:r>
            <a:r>
              <a:rPr lang="it-IT" sz="2200" dirty="0" err="1"/>
              <a:t>ethical</a:t>
            </a:r>
            <a:r>
              <a:rPr lang="it-IT" sz="2200" dirty="0"/>
              <a:t> </a:t>
            </a:r>
            <a:r>
              <a:rPr lang="it-IT" sz="2200" dirty="0" err="1"/>
              <a:t>foundations</a:t>
            </a:r>
            <a:r>
              <a:rPr lang="it-IT" sz="2200" dirty="0"/>
              <a:t> are </a:t>
            </a:r>
            <a:r>
              <a:rPr lang="it-IT" sz="2200" dirty="0" err="1"/>
              <a:t>required</a:t>
            </a:r>
            <a:r>
              <a:rPr lang="it-IT" sz="2200" dirty="0"/>
              <a:t>; - </a:t>
            </a:r>
            <a:r>
              <a:rPr lang="it-IT" sz="2200" dirty="0" err="1"/>
              <a:t>consistency</a:t>
            </a:r>
            <a:r>
              <a:rPr lang="it-IT" sz="2200" dirty="0"/>
              <a:t> with </a:t>
            </a:r>
            <a:r>
              <a:rPr lang="it-IT" sz="2200" dirty="0" err="1"/>
              <a:t>structural</a:t>
            </a:r>
            <a:r>
              <a:rPr lang="it-IT" sz="2200" dirty="0"/>
              <a:t> </a:t>
            </a:r>
            <a:r>
              <a:rPr lang="it-IT" sz="2200" dirty="0" err="1"/>
              <a:t>reforms</a:t>
            </a:r>
            <a:r>
              <a:rPr lang="it-IT" sz="2200" dirty="0"/>
              <a:t> and </a:t>
            </a:r>
            <a:r>
              <a:rPr lang="it-IT" sz="2200" dirty="0" err="1"/>
              <a:t>socio-economic</a:t>
            </a:r>
            <a:r>
              <a:rPr lang="it-IT" sz="2200" dirty="0"/>
              <a:t> policy </a:t>
            </a:r>
            <a:r>
              <a:rPr lang="it-IT" sz="2200" dirty="0" err="1"/>
              <a:t>adjustments</a:t>
            </a:r>
            <a:r>
              <a:rPr lang="it-IT" sz="2200" dirty="0"/>
              <a:t>.</a:t>
            </a:r>
          </a:p>
          <a:p>
            <a:r>
              <a:rPr lang="it-IT" sz="2200" b="1" dirty="0"/>
              <a:t>The market alone </a:t>
            </a:r>
            <a:r>
              <a:rPr lang="it-IT" sz="2200" b="1" dirty="0" err="1"/>
              <a:t>is</a:t>
            </a:r>
            <a:r>
              <a:rPr lang="it-IT" sz="2200" b="1" dirty="0"/>
              <a:t> </a:t>
            </a:r>
            <a:r>
              <a:rPr lang="it-IT" sz="2200" b="1" dirty="0" err="1"/>
              <a:t>unable</a:t>
            </a:r>
            <a:r>
              <a:rPr lang="it-IT" sz="2200" b="1" dirty="0"/>
              <a:t> to face up to </a:t>
            </a:r>
            <a:r>
              <a:rPr lang="it-IT" sz="2200" b="1" dirty="0" err="1"/>
              <a:t>those</a:t>
            </a:r>
            <a:r>
              <a:rPr lang="it-IT" sz="2200" b="1" dirty="0"/>
              <a:t> challenges</a:t>
            </a:r>
            <a:r>
              <a:rPr lang="it-IT" sz="2200" dirty="0"/>
              <a:t>. </a:t>
            </a:r>
            <a:r>
              <a:rPr lang="it-IT" sz="2200" dirty="0" err="1"/>
              <a:t>We</a:t>
            </a:r>
            <a:r>
              <a:rPr lang="it-IT" sz="2200" dirty="0"/>
              <a:t> </a:t>
            </a:r>
            <a:r>
              <a:rPr lang="it-IT" sz="2200" dirty="0" err="1"/>
              <a:t>need</a:t>
            </a:r>
            <a:r>
              <a:rPr lang="it-IT" sz="2200" dirty="0"/>
              <a:t> incentives, tax/</a:t>
            </a:r>
            <a:r>
              <a:rPr lang="it-IT" sz="2200" dirty="0" err="1"/>
              <a:t>subsidy</a:t>
            </a:r>
            <a:r>
              <a:rPr lang="it-IT" sz="2200" dirty="0"/>
              <a:t> tools, </a:t>
            </a:r>
            <a:r>
              <a:rPr lang="it-IT" sz="2200" dirty="0" err="1"/>
              <a:t>safety</a:t>
            </a:r>
            <a:r>
              <a:rPr lang="it-IT" sz="2200" dirty="0"/>
              <a:t> nets, </a:t>
            </a:r>
            <a:r>
              <a:rPr lang="it-IT" sz="2200" dirty="0" err="1"/>
              <a:t>education</a:t>
            </a:r>
            <a:r>
              <a:rPr lang="it-IT" sz="2200" dirty="0"/>
              <a:t> and public information, a </a:t>
            </a:r>
            <a:r>
              <a:rPr lang="it-IT" sz="2200" dirty="0" err="1"/>
              <a:t>change</a:t>
            </a:r>
            <a:r>
              <a:rPr lang="it-IT" sz="2200" dirty="0"/>
              <a:t> of culture (</a:t>
            </a:r>
            <a:r>
              <a:rPr lang="it-IT" sz="2200" dirty="0" err="1"/>
              <a:t>resilience</a:t>
            </a:r>
            <a:r>
              <a:rPr lang="it-IT" sz="2200" dirty="0"/>
              <a:t>), social capital (trust). </a:t>
            </a:r>
            <a:r>
              <a:rPr lang="it-IT" sz="2200" dirty="0" err="1"/>
              <a:t>Eg</a:t>
            </a:r>
            <a:r>
              <a:rPr lang="it-IT" sz="2200" dirty="0"/>
              <a:t>. </a:t>
            </a:r>
            <a:r>
              <a:rPr lang="it-IT" sz="2200" dirty="0" err="1"/>
              <a:t>compulsory</a:t>
            </a:r>
            <a:r>
              <a:rPr lang="it-IT" sz="2200" dirty="0"/>
              <a:t> insurance</a:t>
            </a:r>
          </a:p>
          <a:p>
            <a:r>
              <a:rPr lang="it-IT" sz="2200" dirty="0" err="1"/>
              <a:t>But</a:t>
            </a:r>
            <a:r>
              <a:rPr lang="it-IT" sz="2200" dirty="0"/>
              <a:t> </a:t>
            </a:r>
            <a:r>
              <a:rPr lang="it-IT" sz="2200" dirty="0" err="1"/>
              <a:t>also</a:t>
            </a:r>
            <a:r>
              <a:rPr lang="it-IT" sz="2200" dirty="0"/>
              <a:t> the market </a:t>
            </a:r>
            <a:r>
              <a:rPr lang="it-IT" sz="2200" dirty="0" err="1"/>
              <a:t>has</a:t>
            </a:r>
            <a:r>
              <a:rPr lang="it-IT" sz="2200" dirty="0"/>
              <a:t> an </a:t>
            </a:r>
            <a:r>
              <a:rPr lang="it-IT" sz="2200" dirty="0" err="1"/>
              <a:t>important</a:t>
            </a:r>
            <a:r>
              <a:rPr lang="it-IT" sz="2200" dirty="0"/>
              <a:t> </a:t>
            </a:r>
            <a:r>
              <a:rPr lang="it-IT" sz="2200" dirty="0" err="1"/>
              <a:t>role</a:t>
            </a:r>
            <a:r>
              <a:rPr lang="it-IT" sz="2200" dirty="0"/>
              <a:t>. </a:t>
            </a:r>
            <a:r>
              <a:rPr lang="it-IT" sz="2200" dirty="0" err="1"/>
              <a:t>We</a:t>
            </a:r>
            <a:r>
              <a:rPr lang="it-IT" sz="2200" dirty="0"/>
              <a:t> </a:t>
            </a:r>
            <a:r>
              <a:rPr lang="it-IT" sz="2200" dirty="0" err="1"/>
              <a:t>need</a:t>
            </a:r>
            <a:r>
              <a:rPr lang="it-IT" sz="2200" dirty="0"/>
              <a:t> a </a:t>
            </a:r>
            <a:r>
              <a:rPr lang="it-IT" sz="2200" b="1" dirty="0"/>
              <a:t>new public-private partnership </a:t>
            </a:r>
            <a:r>
              <a:rPr lang="it-IT" sz="2200" b="1" dirty="0" err="1"/>
              <a:t>approach</a:t>
            </a:r>
            <a:r>
              <a:rPr lang="it-IT" sz="2200" dirty="0"/>
              <a:t>, to build a </a:t>
            </a:r>
            <a:r>
              <a:rPr lang="it-IT" sz="2200" dirty="0" err="1"/>
              <a:t>multipillar</a:t>
            </a:r>
            <a:r>
              <a:rPr lang="it-IT" sz="2200" dirty="0"/>
              <a:t> system of </a:t>
            </a:r>
            <a:r>
              <a:rPr lang="it-IT" sz="2200" b="1" dirty="0" err="1"/>
              <a:t>interdependent</a:t>
            </a:r>
            <a:r>
              <a:rPr lang="it-IT" sz="2200" b="1" dirty="0"/>
              <a:t> </a:t>
            </a:r>
            <a:r>
              <a:rPr lang="it-IT" sz="2200" b="1" dirty="0" err="1"/>
              <a:t>protection</a:t>
            </a:r>
            <a:r>
              <a:rPr lang="it-IT" sz="2200" b="1" dirty="0"/>
              <a:t> or risk sharing </a:t>
            </a:r>
            <a:r>
              <a:rPr lang="it-IT" sz="2200" b="1" dirty="0" err="1"/>
              <a:t>mechanisms</a:t>
            </a:r>
            <a:r>
              <a:rPr lang="it-IT" sz="2200" dirty="0"/>
              <a:t>: public welfare, private insurance –financing, self-</a:t>
            </a:r>
            <a:r>
              <a:rPr lang="it-IT" sz="2200" dirty="0" err="1"/>
              <a:t>protection</a:t>
            </a:r>
            <a:r>
              <a:rPr lang="it-IT" sz="2200" dirty="0"/>
              <a:t> (market discipline). The case of </a:t>
            </a:r>
            <a:r>
              <a:rPr lang="it-IT" sz="2200" dirty="0" err="1"/>
              <a:t>pensions</a:t>
            </a:r>
            <a:r>
              <a:rPr lang="it-IT" sz="2200" dirty="0"/>
              <a:t>, </a:t>
            </a:r>
            <a:r>
              <a:rPr lang="it-IT" sz="2200" dirty="0" err="1"/>
              <a:t>health</a:t>
            </a:r>
            <a:r>
              <a:rPr lang="it-IT" sz="2200" dirty="0"/>
              <a:t>, </a:t>
            </a:r>
            <a:r>
              <a:rPr lang="it-IT" sz="2200" dirty="0" err="1"/>
              <a:t>disasters</a:t>
            </a:r>
            <a:r>
              <a:rPr lang="it-IT" sz="2200" dirty="0"/>
              <a:t>, long-</a:t>
            </a:r>
            <a:r>
              <a:rPr lang="it-IT" sz="2200" dirty="0" err="1"/>
              <a:t>term</a:t>
            </a:r>
            <a:r>
              <a:rPr lang="it-IT" sz="2200" dirty="0"/>
              <a:t> care, </a:t>
            </a:r>
            <a:r>
              <a:rPr lang="it-IT" sz="2200" dirty="0" err="1"/>
              <a:t>securitisation</a:t>
            </a:r>
            <a:r>
              <a:rPr lang="it-IT" sz="2200" dirty="0"/>
              <a:t>, impact investment, green bonds, etc. </a:t>
            </a:r>
          </a:p>
        </p:txBody>
      </p:sp>
    </p:spTree>
    <p:extLst>
      <p:ext uri="{BB962C8B-B14F-4D97-AF65-F5344CB8AC3E}">
        <p14:creationId xmlns:p14="http://schemas.microsoft.com/office/powerpoint/2010/main" val="39528959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FF889A-36A1-4DA2-B792-83B34C0D6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Best </a:t>
            </a:r>
            <a:r>
              <a:rPr lang="it-IT" dirty="0" err="1"/>
              <a:t>Practise</a:t>
            </a:r>
            <a:r>
              <a:rPr lang="it-IT" dirty="0"/>
              <a:t>: the </a:t>
            </a:r>
            <a:r>
              <a:rPr lang="it-IT" dirty="0" err="1"/>
              <a:t>European</a:t>
            </a:r>
            <a:r>
              <a:rPr lang="it-IT" dirty="0"/>
              <a:t> </a:t>
            </a:r>
            <a:r>
              <a:rPr lang="it-IT" dirty="0" err="1"/>
              <a:t>Economic</a:t>
            </a:r>
            <a:r>
              <a:rPr lang="it-IT" dirty="0"/>
              <a:t> and </a:t>
            </a:r>
            <a:r>
              <a:rPr lang="it-IT" dirty="0" err="1"/>
              <a:t>Monetary</a:t>
            </a:r>
            <a:r>
              <a:rPr lang="it-IT" dirty="0"/>
              <a:t> Union &amp; the Capital Markets Union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562F6FE-043A-406D-BC8B-44A339F59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1118489"/>
            <a:ext cx="11348466" cy="4939436"/>
          </a:xfrm>
        </p:spPr>
        <p:txBody>
          <a:bodyPr>
            <a:normAutofit/>
          </a:bodyPr>
          <a:lstStyle/>
          <a:p>
            <a:r>
              <a:rPr lang="it-IT" sz="2200" dirty="0"/>
              <a:t>The EU </a:t>
            </a:r>
            <a:r>
              <a:rPr lang="it-IT" sz="2200" dirty="0" err="1"/>
              <a:t>has</a:t>
            </a:r>
            <a:r>
              <a:rPr lang="it-IT" sz="2200" dirty="0"/>
              <a:t> put LTI financing (</a:t>
            </a:r>
            <a:r>
              <a:rPr lang="it-IT" sz="2200" dirty="0" err="1"/>
              <a:t>InvestEU</a:t>
            </a:r>
            <a:r>
              <a:rPr lang="it-IT" sz="2200" dirty="0"/>
              <a:t>) and the </a:t>
            </a:r>
            <a:r>
              <a:rPr lang="it-IT" sz="2200" dirty="0" err="1"/>
              <a:t>development</a:t>
            </a:r>
            <a:r>
              <a:rPr lang="it-IT" sz="2200" dirty="0"/>
              <a:t> of </a:t>
            </a:r>
            <a:r>
              <a:rPr lang="it-IT" sz="2200" dirty="0" err="1"/>
              <a:t>integrated</a:t>
            </a:r>
            <a:r>
              <a:rPr lang="it-IT" sz="2200" dirty="0"/>
              <a:t> capital markets (CMU) </a:t>
            </a:r>
            <a:r>
              <a:rPr lang="it-IT" sz="2200" dirty="0" err="1"/>
              <a:t>at</a:t>
            </a:r>
            <a:r>
              <a:rPr lang="it-IT" sz="2200" dirty="0"/>
              <a:t> the center of </a:t>
            </a:r>
            <a:r>
              <a:rPr lang="it-IT" sz="2200" dirty="0" err="1"/>
              <a:t>its</a:t>
            </a:r>
            <a:r>
              <a:rPr lang="it-IT" sz="2200" dirty="0"/>
              <a:t> strategy for </a:t>
            </a:r>
            <a:r>
              <a:rPr lang="it-IT" sz="2200" dirty="0" err="1"/>
              <a:t>economic</a:t>
            </a:r>
            <a:r>
              <a:rPr lang="it-IT" sz="2200" dirty="0"/>
              <a:t> </a:t>
            </a:r>
            <a:r>
              <a:rPr lang="it-IT" sz="2200" dirty="0" err="1"/>
              <a:t>growth</a:t>
            </a:r>
            <a:r>
              <a:rPr lang="it-IT" sz="2200" dirty="0"/>
              <a:t> and </a:t>
            </a:r>
            <a:r>
              <a:rPr lang="it-IT" sz="2200" dirty="0" err="1"/>
              <a:t>stability</a:t>
            </a:r>
            <a:r>
              <a:rPr lang="it-IT" sz="2200" dirty="0"/>
              <a:t> (EMU).</a:t>
            </a:r>
          </a:p>
          <a:p>
            <a:r>
              <a:rPr lang="it-IT" sz="2200" dirty="0"/>
              <a:t>CMU </a:t>
            </a:r>
            <a:r>
              <a:rPr lang="it-IT" sz="2200" dirty="0" err="1"/>
              <a:t>has</a:t>
            </a:r>
            <a:r>
              <a:rPr lang="it-IT" sz="2200" dirty="0"/>
              <a:t> the </a:t>
            </a:r>
            <a:r>
              <a:rPr lang="it-IT" sz="2200" dirty="0" err="1"/>
              <a:t>objective</a:t>
            </a:r>
            <a:r>
              <a:rPr lang="it-IT" sz="2200" dirty="0"/>
              <a:t> of </a:t>
            </a:r>
            <a:r>
              <a:rPr lang="it-IT" sz="2200" dirty="0" err="1"/>
              <a:t>providing</a:t>
            </a:r>
            <a:r>
              <a:rPr lang="it-IT" sz="2200" dirty="0"/>
              <a:t> </a:t>
            </a:r>
            <a:r>
              <a:rPr lang="it-IT" sz="2200" dirty="0" err="1"/>
              <a:t>additional</a:t>
            </a:r>
            <a:r>
              <a:rPr lang="it-IT" sz="2200" dirty="0"/>
              <a:t> sources of funding to the </a:t>
            </a:r>
            <a:r>
              <a:rPr lang="it-IT" sz="2200" dirty="0" err="1"/>
              <a:t>real</a:t>
            </a:r>
            <a:r>
              <a:rPr lang="it-IT" sz="2200" dirty="0"/>
              <a:t> economy, </a:t>
            </a:r>
            <a:r>
              <a:rPr lang="it-IT" sz="2200" dirty="0" err="1"/>
              <a:t>particularly</a:t>
            </a:r>
            <a:r>
              <a:rPr lang="it-IT" sz="2200" dirty="0"/>
              <a:t> SME and </a:t>
            </a:r>
            <a:r>
              <a:rPr lang="en-GB" sz="2200" dirty="0"/>
              <a:t>infrastructure</a:t>
            </a:r>
            <a:r>
              <a:rPr lang="it-IT" sz="2200" dirty="0"/>
              <a:t>. The </a:t>
            </a:r>
            <a:r>
              <a:rPr lang="it-IT" sz="2200" dirty="0" err="1"/>
              <a:t>related</a:t>
            </a:r>
            <a:r>
              <a:rPr lang="it-IT" sz="2200" dirty="0"/>
              <a:t> action plan </a:t>
            </a:r>
            <a:r>
              <a:rPr lang="en-GB" sz="2200" dirty="0"/>
              <a:t>foresaw</a:t>
            </a:r>
            <a:r>
              <a:rPr lang="it-IT" sz="2200" dirty="0"/>
              <a:t> 33 action points, with a focus on fintech, </a:t>
            </a:r>
            <a:r>
              <a:rPr lang="it-IT" sz="2200" dirty="0" err="1"/>
              <a:t>sustainable</a:t>
            </a:r>
            <a:r>
              <a:rPr lang="it-IT" sz="2200" dirty="0"/>
              <a:t> </a:t>
            </a:r>
            <a:r>
              <a:rPr lang="it-IT" sz="2200" dirty="0" err="1"/>
              <a:t>finance</a:t>
            </a:r>
            <a:r>
              <a:rPr lang="it-IT" sz="2200" dirty="0"/>
              <a:t>, personal </a:t>
            </a:r>
            <a:r>
              <a:rPr lang="it-IT" sz="2200" dirty="0" err="1"/>
              <a:t>pension</a:t>
            </a:r>
            <a:r>
              <a:rPr lang="it-IT" sz="2200" dirty="0"/>
              <a:t> products, </a:t>
            </a:r>
            <a:r>
              <a:rPr lang="it-IT" sz="2200" dirty="0" err="1"/>
              <a:t>securitisation</a:t>
            </a:r>
            <a:r>
              <a:rPr lang="it-IT" sz="2200" dirty="0"/>
              <a:t>, a review of the </a:t>
            </a:r>
            <a:r>
              <a:rPr lang="it-IT" sz="2200" dirty="0" err="1"/>
              <a:t>institutional</a:t>
            </a:r>
            <a:r>
              <a:rPr lang="it-IT" sz="2200" dirty="0"/>
              <a:t> </a:t>
            </a:r>
            <a:r>
              <a:rPr lang="it-IT" sz="2200" dirty="0" err="1"/>
              <a:t>architecture</a:t>
            </a:r>
            <a:r>
              <a:rPr lang="it-IT" sz="2200" dirty="0"/>
              <a:t> of </a:t>
            </a:r>
            <a:r>
              <a:rPr lang="it-IT" sz="2200" dirty="0" err="1"/>
              <a:t>regulation</a:t>
            </a:r>
            <a:r>
              <a:rPr lang="it-IT" sz="2200" dirty="0"/>
              <a:t> and </a:t>
            </a:r>
            <a:r>
              <a:rPr lang="it-IT" sz="2200" dirty="0" err="1"/>
              <a:t>supervision</a:t>
            </a:r>
            <a:r>
              <a:rPr lang="it-IT" sz="2200" dirty="0"/>
              <a:t>, and an </a:t>
            </a:r>
            <a:r>
              <a:rPr lang="it-IT" sz="2200" dirty="0" err="1"/>
              <a:t>ambitious</a:t>
            </a:r>
            <a:r>
              <a:rPr lang="it-IT" sz="2200" dirty="0"/>
              <a:t> </a:t>
            </a:r>
            <a:r>
              <a:rPr lang="it-IT" sz="2200" dirty="0" err="1"/>
              <a:t>standardisation</a:t>
            </a:r>
            <a:r>
              <a:rPr lang="it-IT" sz="2200" dirty="0"/>
              <a:t> </a:t>
            </a:r>
            <a:r>
              <a:rPr lang="it-IT" sz="2200" dirty="0" err="1"/>
              <a:t>programme</a:t>
            </a:r>
            <a:r>
              <a:rPr lang="it-IT" sz="2200" dirty="0"/>
              <a:t>, </a:t>
            </a:r>
            <a:r>
              <a:rPr lang="it-IT" sz="2200" dirty="0" err="1"/>
              <a:t>includign</a:t>
            </a:r>
            <a:r>
              <a:rPr lang="it-IT" sz="2200" dirty="0"/>
              <a:t> </a:t>
            </a:r>
            <a:r>
              <a:rPr lang="en-GB" sz="2200" dirty="0"/>
              <a:t>controversial</a:t>
            </a:r>
            <a:r>
              <a:rPr lang="it-IT" sz="2200" dirty="0"/>
              <a:t> </a:t>
            </a:r>
            <a:r>
              <a:rPr lang="it-IT" sz="2200" dirty="0" err="1"/>
              <a:t>areas</a:t>
            </a:r>
            <a:r>
              <a:rPr lang="it-IT" sz="2200" dirty="0"/>
              <a:t> </a:t>
            </a:r>
            <a:r>
              <a:rPr lang="it-IT" sz="2200" dirty="0" err="1"/>
              <a:t>such</a:t>
            </a:r>
            <a:r>
              <a:rPr lang="it-IT" sz="2200" dirty="0"/>
              <a:t> </a:t>
            </a:r>
            <a:r>
              <a:rPr lang="it-IT" sz="2200" dirty="0" err="1"/>
              <a:t>as</a:t>
            </a:r>
            <a:r>
              <a:rPr lang="it-IT" sz="2200" dirty="0"/>
              <a:t> corporate </a:t>
            </a:r>
            <a:r>
              <a:rPr lang="it-IT" sz="2200" dirty="0" err="1"/>
              <a:t>taxation</a:t>
            </a:r>
            <a:r>
              <a:rPr lang="it-IT" sz="2200" dirty="0"/>
              <a:t> and </a:t>
            </a:r>
            <a:r>
              <a:rPr lang="it-IT" sz="2200" dirty="0" err="1"/>
              <a:t>insolvency</a:t>
            </a:r>
            <a:r>
              <a:rPr lang="it-IT" sz="2200" dirty="0"/>
              <a:t>).</a:t>
            </a:r>
          </a:p>
          <a:p>
            <a:r>
              <a:rPr lang="it-IT" sz="2200" dirty="0"/>
              <a:t>To </a:t>
            </a:r>
            <a:r>
              <a:rPr lang="it-IT" sz="2200" dirty="0" err="1"/>
              <a:t>succeed</a:t>
            </a:r>
            <a:r>
              <a:rPr lang="it-IT" sz="2200" dirty="0"/>
              <a:t>, </a:t>
            </a:r>
            <a:r>
              <a:rPr lang="it-IT" sz="2200" dirty="0" err="1"/>
              <a:t>this</a:t>
            </a:r>
            <a:r>
              <a:rPr lang="it-IT" sz="2200" dirty="0"/>
              <a:t> project </a:t>
            </a:r>
            <a:r>
              <a:rPr lang="it-IT" sz="2200" dirty="0" err="1"/>
              <a:t>needs</a:t>
            </a:r>
            <a:r>
              <a:rPr lang="it-IT" sz="2200" dirty="0"/>
              <a:t> </a:t>
            </a:r>
            <a:r>
              <a:rPr lang="en-GB" sz="2200" dirty="0"/>
              <a:t>leap</a:t>
            </a:r>
            <a:r>
              <a:rPr lang="it-IT" sz="2200" dirty="0"/>
              <a:t> </a:t>
            </a:r>
            <a:r>
              <a:rPr lang="it-IT" sz="2200" dirty="0" err="1"/>
              <a:t>forward</a:t>
            </a:r>
            <a:r>
              <a:rPr lang="it-IT" sz="2200" dirty="0"/>
              <a:t> in fiscal union (ESM, SRF, EDIS, </a:t>
            </a:r>
            <a:r>
              <a:rPr lang="it-IT" sz="2200" dirty="0" err="1"/>
              <a:t>stabilisation</a:t>
            </a:r>
            <a:r>
              <a:rPr lang="it-IT" sz="2200" dirty="0"/>
              <a:t> </a:t>
            </a:r>
            <a:r>
              <a:rPr lang="it-IT" sz="2200" dirty="0" err="1"/>
              <a:t>function</a:t>
            </a:r>
            <a:r>
              <a:rPr lang="it-IT" sz="2200" dirty="0"/>
              <a:t>, etc.), transfer of </a:t>
            </a:r>
            <a:r>
              <a:rPr lang="it-IT" sz="2200" dirty="0" err="1"/>
              <a:t>prerogatives</a:t>
            </a:r>
            <a:r>
              <a:rPr lang="it-IT" sz="2200" dirty="0"/>
              <a:t> to the </a:t>
            </a:r>
            <a:r>
              <a:rPr lang="it-IT" sz="2200" dirty="0" err="1"/>
              <a:t>European</a:t>
            </a:r>
            <a:r>
              <a:rPr lang="it-IT" sz="2200" dirty="0"/>
              <a:t> </a:t>
            </a:r>
            <a:r>
              <a:rPr lang="it-IT" sz="2200" dirty="0" err="1"/>
              <a:t>level</a:t>
            </a:r>
            <a:r>
              <a:rPr lang="it-IT" sz="2200" dirty="0"/>
              <a:t>, </a:t>
            </a:r>
            <a:r>
              <a:rPr lang="it-IT" sz="2200" dirty="0" err="1"/>
              <a:t>European</a:t>
            </a:r>
            <a:r>
              <a:rPr lang="it-IT" sz="2200" dirty="0"/>
              <a:t> «</a:t>
            </a:r>
            <a:r>
              <a:rPr lang="en-GB" sz="2200" dirty="0"/>
              <a:t>safe</a:t>
            </a:r>
            <a:r>
              <a:rPr lang="it-IT" sz="2200" dirty="0"/>
              <a:t> assets», etc., i.e. </a:t>
            </a:r>
            <a:r>
              <a:rPr lang="it-IT" sz="2200" dirty="0" err="1"/>
              <a:t>economic</a:t>
            </a:r>
            <a:r>
              <a:rPr lang="it-IT" sz="2200" dirty="0"/>
              <a:t> and </a:t>
            </a:r>
            <a:r>
              <a:rPr lang="it-IT" sz="2200" dirty="0" err="1"/>
              <a:t>institutional</a:t>
            </a:r>
            <a:r>
              <a:rPr lang="it-IT" sz="2200" dirty="0"/>
              <a:t> </a:t>
            </a:r>
            <a:r>
              <a:rPr lang="it-IT" sz="2200" dirty="0" err="1"/>
              <a:t>reforms</a:t>
            </a:r>
            <a:r>
              <a:rPr lang="it-IT" sz="2200" dirty="0"/>
              <a:t> </a:t>
            </a:r>
            <a:r>
              <a:rPr lang="it-IT" sz="2200" dirty="0" err="1"/>
              <a:t>that</a:t>
            </a:r>
            <a:r>
              <a:rPr lang="it-IT" sz="2200" dirty="0"/>
              <a:t> can </a:t>
            </a:r>
            <a:r>
              <a:rPr lang="it-IT" sz="2200" dirty="0" err="1"/>
              <a:t>promote</a:t>
            </a:r>
            <a:r>
              <a:rPr lang="it-IT" sz="2200" dirty="0"/>
              <a:t> </a:t>
            </a:r>
            <a:r>
              <a:rPr lang="it-IT" sz="2200" dirty="0" err="1"/>
              <a:t>growth</a:t>
            </a:r>
            <a:r>
              <a:rPr lang="it-IT" sz="2200" dirty="0"/>
              <a:t> and </a:t>
            </a:r>
            <a:r>
              <a:rPr lang="it-IT" sz="2200" dirty="0" err="1"/>
              <a:t>stability</a:t>
            </a:r>
            <a:r>
              <a:rPr lang="it-IT" sz="2200" dirty="0"/>
              <a:t>.</a:t>
            </a:r>
          </a:p>
          <a:p>
            <a:r>
              <a:rPr lang="it-IT" sz="2200" dirty="0" err="1"/>
              <a:t>This</a:t>
            </a:r>
            <a:r>
              <a:rPr lang="it-IT" sz="2200" dirty="0"/>
              <a:t> </a:t>
            </a:r>
            <a:r>
              <a:rPr lang="it-IT" sz="2200" dirty="0" err="1"/>
              <a:t>development</a:t>
            </a:r>
            <a:r>
              <a:rPr lang="it-IT" sz="2200" dirty="0"/>
              <a:t> </a:t>
            </a:r>
            <a:r>
              <a:rPr lang="it-IT" sz="2200" dirty="0" err="1"/>
              <a:t>is</a:t>
            </a:r>
            <a:r>
              <a:rPr lang="it-IT" sz="2200" dirty="0"/>
              <a:t> </a:t>
            </a:r>
            <a:r>
              <a:rPr lang="it-IT" sz="2200" dirty="0" err="1"/>
              <a:t>encountering</a:t>
            </a:r>
            <a:r>
              <a:rPr lang="it-IT" sz="2200" dirty="0"/>
              <a:t> –</a:t>
            </a:r>
            <a:r>
              <a:rPr lang="it-IT" sz="2200" dirty="0" err="1"/>
              <a:t>as</a:t>
            </a:r>
            <a:r>
              <a:rPr lang="it-IT" sz="2200" dirty="0"/>
              <a:t> </a:t>
            </a:r>
            <a:r>
              <a:rPr lang="it-IT" sz="2200" dirty="0" err="1"/>
              <a:t>expected</a:t>
            </a:r>
            <a:r>
              <a:rPr lang="it-IT" sz="2200" dirty="0"/>
              <a:t>- </a:t>
            </a:r>
            <a:r>
              <a:rPr lang="it-IT" sz="2200" dirty="0" err="1"/>
              <a:t>considerable</a:t>
            </a:r>
            <a:r>
              <a:rPr lang="it-IT" sz="2200" dirty="0"/>
              <a:t> </a:t>
            </a:r>
            <a:r>
              <a:rPr lang="it-IT" sz="2200" dirty="0" err="1"/>
              <a:t>resistance</a:t>
            </a:r>
            <a:r>
              <a:rPr lang="it-IT" sz="2200" dirty="0"/>
              <a:t> and delays. </a:t>
            </a:r>
            <a:r>
              <a:rPr lang="it-IT" sz="2200" dirty="0" err="1"/>
              <a:t>But</a:t>
            </a:r>
            <a:r>
              <a:rPr lang="it-IT" sz="2200" dirty="0"/>
              <a:t> </a:t>
            </a:r>
            <a:r>
              <a:rPr lang="it-IT" sz="2200" dirty="0" err="1"/>
              <a:t>it</a:t>
            </a:r>
            <a:r>
              <a:rPr lang="it-IT" sz="2200" dirty="0"/>
              <a:t> </a:t>
            </a:r>
            <a:r>
              <a:rPr lang="it-IT" sz="2200" dirty="0" err="1"/>
              <a:t>is</a:t>
            </a:r>
            <a:r>
              <a:rPr lang="it-IT" sz="2200" dirty="0"/>
              <a:t> the </a:t>
            </a:r>
            <a:r>
              <a:rPr lang="it-IT" sz="2200" dirty="0" err="1"/>
              <a:t>right</a:t>
            </a:r>
            <a:r>
              <a:rPr lang="it-IT" sz="2200" dirty="0"/>
              <a:t> </a:t>
            </a:r>
            <a:r>
              <a:rPr lang="it-IT" sz="2200" dirty="0" err="1"/>
              <a:t>approach</a:t>
            </a:r>
            <a:r>
              <a:rPr lang="it-IT" sz="2200" dirty="0"/>
              <a:t> to </a:t>
            </a:r>
            <a:r>
              <a:rPr lang="it-IT" sz="2200" dirty="0" err="1"/>
              <a:t>deal</a:t>
            </a:r>
            <a:r>
              <a:rPr lang="it-IT" sz="2200" dirty="0"/>
              <a:t> with </a:t>
            </a:r>
            <a:r>
              <a:rPr lang="it-IT" sz="2200" dirty="0" err="1"/>
              <a:t>interdependence</a:t>
            </a:r>
            <a:r>
              <a:rPr lang="it-IT" sz="2200" dirty="0"/>
              <a:t> and the root </a:t>
            </a:r>
            <a:r>
              <a:rPr lang="it-IT" sz="2200" dirty="0" err="1"/>
              <a:t>causes</a:t>
            </a:r>
            <a:r>
              <a:rPr lang="it-IT" sz="2200" dirty="0"/>
              <a:t> of </a:t>
            </a:r>
            <a:r>
              <a:rPr lang="it-IT" sz="2200" dirty="0" err="1"/>
              <a:t>uncertainty</a:t>
            </a:r>
            <a:r>
              <a:rPr lang="it-IT" sz="2200" dirty="0"/>
              <a:t>.</a:t>
            </a: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2775045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791BEA-3064-42C5-957C-5CEEC1ACC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/>
              <a:t>Actuaries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Risk </a:t>
            </a:r>
            <a:r>
              <a:rPr lang="it-IT" dirty="0" err="1"/>
              <a:t>Interdependence</a:t>
            </a:r>
            <a:r>
              <a:rPr lang="it-IT" dirty="0"/>
              <a:t> Managers  and Stakeholders of </a:t>
            </a:r>
            <a:r>
              <a:rPr lang="it-IT" dirty="0" err="1"/>
              <a:t>Socio-Economic</a:t>
            </a:r>
            <a:r>
              <a:rPr lang="it-IT" dirty="0"/>
              <a:t> Policies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807B115-E6BF-4CD1-8C87-28A5D9D03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1118489"/>
            <a:ext cx="11348465" cy="4939436"/>
          </a:xfrm>
        </p:spPr>
        <p:txBody>
          <a:bodyPr>
            <a:normAutofit fontScale="92500" lnSpcReduction="20000"/>
          </a:bodyPr>
          <a:lstStyle/>
          <a:p>
            <a:r>
              <a:rPr lang="it-IT" sz="2400" dirty="0"/>
              <a:t>The new </a:t>
            </a:r>
            <a:r>
              <a:rPr lang="it-IT" sz="2400" dirty="0" err="1"/>
              <a:t>context</a:t>
            </a:r>
            <a:r>
              <a:rPr lang="it-IT" sz="2400" dirty="0"/>
              <a:t> </a:t>
            </a:r>
            <a:r>
              <a:rPr lang="it-IT" sz="2400" dirty="0" err="1"/>
              <a:t>creates</a:t>
            </a:r>
            <a:r>
              <a:rPr lang="it-IT" sz="2400" dirty="0"/>
              <a:t> </a:t>
            </a:r>
            <a:r>
              <a:rPr lang="it-IT" sz="2400" dirty="0" err="1"/>
              <a:t>great</a:t>
            </a:r>
            <a:r>
              <a:rPr lang="it-IT" sz="2400" dirty="0"/>
              <a:t> challenges (e.g. </a:t>
            </a:r>
            <a:r>
              <a:rPr lang="it-IT" sz="2400" dirty="0" err="1"/>
              <a:t>growing</a:t>
            </a:r>
            <a:r>
              <a:rPr lang="it-IT" sz="2400" dirty="0"/>
              <a:t> </a:t>
            </a:r>
            <a:r>
              <a:rPr lang="it-IT" sz="2400" dirty="0" err="1"/>
              <a:t>frustration</a:t>
            </a:r>
            <a:r>
              <a:rPr lang="it-IT" sz="2400" dirty="0"/>
              <a:t> and customers’ </a:t>
            </a:r>
            <a:r>
              <a:rPr lang="it-IT" sz="2400" dirty="0" err="1"/>
              <a:t>dissatisfaction</a:t>
            </a:r>
            <a:r>
              <a:rPr lang="it-IT" sz="2400" dirty="0"/>
              <a:t>), </a:t>
            </a:r>
            <a:r>
              <a:rPr lang="it-IT" sz="2400" dirty="0" err="1"/>
              <a:t>but</a:t>
            </a:r>
            <a:r>
              <a:rPr lang="it-IT" sz="2400" dirty="0"/>
              <a:t> </a:t>
            </a:r>
            <a:r>
              <a:rPr lang="it-IT" sz="2400" dirty="0" err="1"/>
              <a:t>also</a:t>
            </a:r>
            <a:r>
              <a:rPr lang="it-IT" sz="2400" dirty="0"/>
              <a:t> </a:t>
            </a:r>
            <a:r>
              <a:rPr lang="it-IT" sz="2400" b="1" dirty="0" err="1"/>
              <a:t>great</a:t>
            </a:r>
            <a:r>
              <a:rPr lang="it-IT" sz="2400" b="1" dirty="0"/>
              <a:t> </a:t>
            </a:r>
            <a:r>
              <a:rPr lang="it-IT" sz="2400" b="1" dirty="0" err="1"/>
              <a:t>opportunities</a:t>
            </a:r>
            <a:r>
              <a:rPr lang="it-IT" sz="2400" b="1" dirty="0"/>
              <a:t>: </a:t>
            </a:r>
            <a:r>
              <a:rPr lang="it-IT" sz="2400" dirty="0"/>
              <a:t>new </a:t>
            </a:r>
            <a:r>
              <a:rPr lang="it-IT" sz="2400" dirty="0" err="1"/>
              <a:t>centrality</a:t>
            </a:r>
            <a:r>
              <a:rPr lang="it-IT" sz="2400" dirty="0"/>
              <a:t> of risk </a:t>
            </a:r>
            <a:r>
              <a:rPr lang="it-IT" sz="2400" dirty="0" err="1"/>
              <a:t>professions</a:t>
            </a:r>
            <a:r>
              <a:rPr lang="it-IT" sz="2400" dirty="0"/>
              <a:t> and tools, </a:t>
            </a:r>
            <a:r>
              <a:rPr lang="it-IT" sz="2400" dirty="0" err="1"/>
              <a:t>greater</a:t>
            </a:r>
            <a:r>
              <a:rPr lang="it-IT" sz="2400" dirty="0"/>
              <a:t> policy </a:t>
            </a:r>
            <a:r>
              <a:rPr lang="it-IT" sz="2400" dirty="0" err="1"/>
              <a:t>relevance</a:t>
            </a:r>
            <a:r>
              <a:rPr lang="it-IT" sz="2400" dirty="0"/>
              <a:t> and </a:t>
            </a:r>
            <a:r>
              <a:rPr lang="it-IT" sz="2400" dirty="0" err="1"/>
              <a:t>visibility</a:t>
            </a:r>
            <a:r>
              <a:rPr lang="it-IT" sz="2400" dirty="0"/>
              <a:t>, more </a:t>
            </a:r>
            <a:r>
              <a:rPr lang="it-IT" sz="2400" dirty="0" err="1"/>
              <a:t>strategic</a:t>
            </a:r>
            <a:r>
              <a:rPr lang="it-IT" sz="2400" dirty="0"/>
              <a:t> </a:t>
            </a:r>
            <a:r>
              <a:rPr lang="it-IT" sz="2400" dirty="0" err="1"/>
              <a:t>managerial</a:t>
            </a:r>
            <a:r>
              <a:rPr lang="it-IT" sz="2400" dirty="0"/>
              <a:t> and innovative tasks, </a:t>
            </a:r>
            <a:r>
              <a:rPr lang="it-IT" sz="2400" dirty="0" err="1"/>
              <a:t>greater</a:t>
            </a:r>
            <a:r>
              <a:rPr lang="it-IT" sz="2400" dirty="0"/>
              <a:t> </a:t>
            </a:r>
            <a:r>
              <a:rPr lang="it-IT" sz="2400" dirty="0" err="1"/>
              <a:t>recognition</a:t>
            </a:r>
            <a:r>
              <a:rPr lang="it-IT" sz="2400" dirty="0"/>
              <a:t> and </a:t>
            </a:r>
            <a:r>
              <a:rPr lang="it-IT" sz="2400" dirty="0" err="1"/>
              <a:t>credibility</a:t>
            </a:r>
            <a:r>
              <a:rPr lang="it-IT" sz="2400" dirty="0"/>
              <a:t>.</a:t>
            </a:r>
          </a:p>
          <a:p>
            <a:r>
              <a:rPr lang="it-IT" sz="2400" dirty="0" err="1"/>
              <a:t>Actuaries</a:t>
            </a:r>
            <a:r>
              <a:rPr lang="it-IT" sz="2400" dirty="0"/>
              <a:t> are </a:t>
            </a:r>
            <a:r>
              <a:rPr lang="it-IT" sz="2400" dirty="0" err="1"/>
              <a:t>engaging</a:t>
            </a:r>
            <a:r>
              <a:rPr lang="it-IT" sz="2400" dirty="0"/>
              <a:t> in a </a:t>
            </a:r>
            <a:r>
              <a:rPr lang="it-IT" sz="2400" b="1" dirty="0" err="1"/>
              <a:t>much</a:t>
            </a:r>
            <a:r>
              <a:rPr lang="it-IT" sz="2400" b="1" dirty="0"/>
              <a:t> </a:t>
            </a:r>
            <a:r>
              <a:rPr lang="it-IT" sz="2400" b="1" dirty="0" err="1"/>
              <a:t>wider</a:t>
            </a:r>
            <a:r>
              <a:rPr lang="it-IT" sz="2400" b="1" dirty="0"/>
              <a:t> and </a:t>
            </a:r>
            <a:r>
              <a:rPr lang="it-IT" sz="2400" b="1" dirty="0" err="1"/>
              <a:t>complex</a:t>
            </a:r>
            <a:r>
              <a:rPr lang="it-IT" sz="2400" b="1" dirty="0"/>
              <a:t> agenda </a:t>
            </a:r>
            <a:r>
              <a:rPr lang="it-IT" sz="2400" dirty="0"/>
              <a:t>of </a:t>
            </a:r>
            <a:r>
              <a:rPr lang="it-IT" sz="2400" dirty="0" err="1"/>
              <a:t>resilience</a:t>
            </a:r>
            <a:r>
              <a:rPr lang="it-IT" sz="2400" dirty="0"/>
              <a:t> and risk frameworks </a:t>
            </a:r>
            <a:r>
              <a:rPr lang="it-IT" sz="2400" dirty="0" err="1"/>
              <a:t>affecting</a:t>
            </a:r>
            <a:r>
              <a:rPr lang="it-IT" sz="2400" dirty="0"/>
              <a:t> </a:t>
            </a:r>
            <a:r>
              <a:rPr lang="it-IT" sz="2400" dirty="0" err="1"/>
              <a:t>norms</a:t>
            </a:r>
            <a:r>
              <a:rPr lang="it-IT" sz="2400" dirty="0"/>
              <a:t>, tools and skills, </a:t>
            </a:r>
            <a:r>
              <a:rPr lang="it-IT" sz="2400" dirty="0" err="1"/>
              <a:t>well</a:t>
            </a:r>
            <a:r>
              <a:rPr lang="it-IT" sz="2400" dirty="0"/>
              <a:t> </a:t>
            </a:r>
            <a:r>
              <a:rPr lang="it-IT" sz="2400" dirty="0" err="1"/>
              <a:t>beyond</a:t>
            </a:r>
            <a:r>
              <a:rPr lang="it-IT" sz="2400" dirty="0"/>
              <a:t> the </a:t>
            </a:r>
            <a:r>
              <a:rPr lang="it-IT" sz="2400" dirty="0" err="1"/>
              <a:t>traditional</a:t>
            </a:r>
            <a:r>
              <a:rPr lang="it-IT" sz="2400" dirty="0"/>
              <a:t> </a:t>
            </a:r>
            <a:r>
              <a:rPr lang="en-GB" sz="2400" dirty="0"/>
              <a:t>boundaries</a:t>
            </a:r>
            <a:r>
              <a:rPr lang="it-IT" sz="2400" dirty="0"/>
              <a:t> of risk management, and </a:t>
            </a:r>
            <a:r>
              <a:rPr lang="it-IT" sz="2400" dirty="0" err="1"/>
              <a:t>reaching</a:t>
            </a:r>
            <a:r>
              <a:rPr lang="it-IT" sz="2400" dirty="0"/>
              <a:t> out to </a:t>
            </a:r>
            <a:r>
              <a:rPr lang="it-IT" sz="2400" b="1" dirty="0"/>
              <a:t>social and </a:t>
            </a:r>
            <a:r>
              <a:rPr lang="it-IT" sz="2400" b="1" dirty="0" err="1"/>
              <a:t>economic</a:t>
            </a:r>
            <a:r>
              <a:rPr lang="it-IT" sz="2400" b="1" dirty="0"/>
              <a:t> policies</a:t>
            </a:r>
            <a:r>
              <a:rPr lang="it-IT" sz="2400" dirty="0"/>
              <a:t>.</a:t>
            </a:r>
          </a:p>
          <a:p>
            <a:r>
              <a:rPr lang="it-IT" sz="2400" dirty="0" err="1"/>
              <a:t>This</a:t>
            </a:r>
            <a:r>
              <a:rPr lang="it-IT" sz="2400" dirty="0"/>
              <a:t> </a:t>
            </a:r>
            <a:r>
              <a:rPr lang="it-IT" sz="2400" dirty="0" err="1"/>
              <a:t>opens</a:t>
            </a:r>
            <a:r>
              <a:rPr lang="it-IT" sz="2400" dirty="0"/>
              <a:t> up </a:t>
            </a:r>
            <a:r>
              <a:rPr lang="it-IT" sz="2400" b="1" dirty="0"/>
              <a:t>new </a:t>
            </a:r>
            <a:r>
              <a:rPr lang="it-IT" sz="2400" b="1" dirty="0" err="1"/>
              <a:t>horizons</a:t>
            </a:r>
            <a:r>
              <a:rPr lang="it-IT" sz="2400" b="1" dirty="0"/>
              <a:t> for </a:t>
            </a:r>
            <a:r>
              <a:rPr lang="it-IT" sz="2400" b="1" dirty="0" err="1"/>
              <a:t>actuaries</a:t>
            </a:r>
            <a:r>
              <a:rPr lang="it-IT" sz="2400" dirty="0"/>
              <a:t>, in relation to skills, </a:t>
            </a:r>
            <a:r>
              <a:rPr lang="it-IT" sz="2400" b="1" dirty="0"/>
              <a:t>partnerships</a:t>
            </a:r>
            <a:r>
              <a:rPr lang="it-IT" sz="2400" dirty="0"/>
              <a:t> with </a:t>
            </a:r>
            <a:r>
              <a:rPr lang="it-IT" sz="2400" dirty="0" err="1"/>
              <a:t>other</a:t>
            </a:r>
            <a:r>
              <a:rPr lang="it-IT" sz="2400" dirty="0"/>
              <a:t> scientists and </a:t>
            </a:r>
            <a:r>
              <a:rPr lang="it-IT" sz="2400" dirty="0" err="1"/>
              <a:t>professionals</a:t>
            </a:r>
            <a:r>
              <a:rPr lang="it-IT" sz="2400" dirty="0"/>
              <a:t>, </a:t>
            </a:r>
            <a:r>
              <a:rPr lang="en-GB" sz="2400" dirty="0"/>
              <a:t>interplay</a:t>
            </a:r>
            <a:r>
              <a:rPr lang="it-IT" sz="2400" dirty="0"/>
              <a:t> with private and public </a:t>
            </a:r>
            <a:r>
              <a:rPr lang="it-IT" sz="2400" dirty="0" err="1"/>
              <a:t>decision</a:t>
            </a:r>
            <a:r>
              <a:rPr lang="it-IT" sz="2400" dirty="0"/>
              <a:t> makers, </a:t>
            </a:r>
            <a:r>
              <a:rPr lang="it-IT" sz="2400" b="1" dirty="0"/>
              <a:t>engagement in public policy </a:t>
            </a:r>
            <a:r>
              <a:rPr lang="it-IT" sz="2400" dirty="0"/>
              <a:t>(e.g. </a:t>
            </a:r>
            <a:r>
              <a:rPr lang="it-IT" sz="2400" dirty="0" err="1"/>
              <a:t>financial</a:t>
            </a:r>
            <a:r>
              <a:rPr lang="it-IT" sz="2400" dirty="0"/>
              <a:t> </a:t>
            </a:r>
            <a:r>
              <a:rPr lang="it-IT" sz="2400" dirty="0" err="1"/>
              <a:t>inclusion</a:t>
            </a:r>
            <a:r>
              <a:rPr lang="it-IT" sz="2400" dirty="0"/>
              <a:t>, </a:t>
            </a:r>
            <a:r>
              <a:rPr lang="it-IT" sz="2400" dirty="0" err="1"/>
              <a:t>sustainability</a:t>
            </a:r>
            <a:r>
              <a:rPr lang="it-IT" sz="2400" dirty="0"/>
              <a:t> and </a:t>
            </a:r>
            <a:r>
              <a:rPr lang="it-IT" sz="2400" dirty="0" err="1"/>
              <a:t>education</a:t>
            </a:r>
            <a:r>
              <a:rPr lang="it-IT" sz="2400" dirty="0"/>
              <a:t>).</a:t>
            </a:r>
          </a:p>
          <a:p>
            <a:pPr>
              <a:lnSpc>
                <a:spcPct val="100000"/>
              </a:lnSpc>
            </a:pPr>
            <a:r>
              <a:rPr lang="it-IT" sz="2400" dirty="0" err="1"/>
              <a:t>It</a:t>
            </a:r>
            <a:r>
              <a:rPr lang="it-IT" sz="2400" dirty="0"/>
              <a:t> </a:t>
            </a:r>
            <a:r>
              <a:rPr lang="it-IT" sz="2400" dirty="0" err="1"/>
              <a:t>requires</a:t>
            </a:r>
            <a:r>
              <a:rPr lang="it-IT" sz="2400" dirty="0"/>
              <a:t> strong </a:t>
            </a:r>
            <a:r>
              <a:rPr lang="it-IT" sz="2400" dirty="0" err="1"/>
              <a:t>foundations</a:t>
            </a:r>
            <a:r>
              <a:rPr lang="it-IT" sz="2400" dirty="0"/>
              <a:t> and insights </a:t>
            </a:r>
            <a:r>
              <a:rPr lang="it-IT" sz="2400" dirty="0" err="1"/>
              <a:t>not</a:t>
            </a:r>
            <a:r>
              <a:rPr lang="it-IT" sz="2400" dirty="0"/>
              <a:t> </a:t>
            </a:r>
            <a:r>
              <a:rPr lang="it-IT" sz="2400" dirty="0" err="1"/>
              <a:t>only</a:t>
            </a:r>
            <a:r>
              <a:rPr lang="it-IT" sz="2400" dirty="0"/>
              <a:t> in hard science </a:t>
            </a:r>
            <a:r>
              <a:rPr lang="it-IT" sz="2400" dirty="0" err="1"/>
              <a:t>but</a:t>
            </a:r>
            <a:r>
              <a:rPr lang="it-IT" sz="2400" dirty="0"/>
              <a:t> </a:t>
            </a:r>
            <a:r>
              <a:rPr lang="it-IT" sz="2400" b="1" dirty="0" err="1"/>
              <a:t>also</a:t>
            </a:r>
            <a:r>
              <a:rPr lang="it-IT" sz="2400" b="1" dirty="0"/>
              <a:t> in social science</a:t>
            </a:r>
            <a:r>
              <a:rPr lang="it-IT" sz="2400" dirty="0"/>
              <a:t>, </a:t>
            </a:r>
            <a:r>
              <a:rPr lang="en-GB" sz="2400" dirty="0"/>
              <a:t>openness</a:t>
            </a:r>
            <a:r>
              <a:rPr lang="it-IT" sz="2400" dirty="0"/>
              <a:t> to </a:t>
            </a:r>
            <a:r>
              <a:rPr lang="it-IT" sz="2400" b="1" dirty="0" err="1"/>
              <a:t>innovation</a:t>
            </a:r>
            <a:r>
              <a:rPr lang="it-IT" sz="2400" b="1" dirty="0"/>
              <a:t>, </a:t>
            </a:r>
            <a:r>
              <a:rPr lang="it-IT" sz="2400" b="1" dirty="0" err="1"/>
              <a:t>technology</a:t>
            </a:r>
            <a:r>
              <a:rPr lang="it-IT" sz="2400" b="1" dirty="0"/>
              <a:t> and </a:t>
            </a:r>
            <a:r>
              <a:rPr lang="it-IT" sz="2400" b="1" dirty="0" err="1"/>
              <a:t>research</a:t>
            </a:r>
            <a:r>
              <a:rPr lang="it-IT" sz="2400" dirty="0"/>
              <a:t>, a </a:t>
            </a:r>
            <a:r>
              <a:rPr lang="it-IT" sz="2400" dirty="0" err="1"/>
              <a:t>sense</a:t>
            </a:r>
            <a:r>
              <a:rPr lang="it-IT" sz="2400" dirty="0"/>
              <a:t> of public </a:t>
            </a:r>
            <a:r>
              <a:rPr lang="it-IT" sz="2400" dirty="0" err="1"/>
              <a:t>purpose</a:t>
            </a:r>
            <a:r>
              <a:rPr lang="it-IT" sz="2400" dirty="0"/>
              <a:t>, leadership and </a:t>
            </a:r>
            <a:r>
              <a:rPr lang="it-IT" sz="2400" b="1" dirty="0"/>
              <a:t>commitment</a:t>
            </a:r>
            <a:r>
              <a:rPr lang="it-IT" sz="2400" dirty="0"/>
              <a:t> to democracy and the public good. </a:t>
            </a:r>
          </a:p>
          <a:p>
            <a:r>
              <a:rPr lang="it-IT" sz="2400" dirty="0" err="1"/>
              <a:t>It</a:t>
            </a:r>
            <a:r>
              <a:rPr lang="it-IT" sz="2400" dirty="0"/>
              <a:t> </a:t>
            </a:r>
            <a:r>
              <a:rPr lang="it-IT" sz="2400" dirty="0" err="1"/>
              <a:t>requires</a:t>
            </a:r>
            <a:r>
              <a:rPr lang="it-IT" sz="2400" dirty="0"/>
              <a:t> </a:t>
            </a:r>
            <a:r>
              <a:rPr lang="it-IT" sz="2400" b="1" dirty="0" err="1"/>
              <a:t>bridging</a:t>
            </a:r>
            <a:r>
              <a:rPr lang="it-IT" sz="2400" b="1" dirty="0"/>
              <a:t> the gap </a:t>
            </a:r>
            <a:r>
              <a:rPr lang="it-IT" sz="2400" b="1" dirty="0" err="1"/>
              <a:t>between</a:t>
            </a:r>
            <a:r>
              <a:rPr lang="it-IT" sz="2400" b="1" dirty="0"/>
              <a:t> science and society</a:t>
            </a:r>
            <a:r>
              <a:rPr lang="it-IT" sz="2400" dirty="0"/>
              <a:t>, management and </a:t>
            </a:r>
            <a:r>
              <a:rPr lang="it-IT" sz="2400" dirty="0" err="1"/>
              <a:t>politics</a:t>
            </a:r>
            <a:r>
              <a:rPr lang="it-IT" sz="2400" dirty="0"/>
              <a:t>, </a:t>
            </a:r>
            <a:r>
              <a:rPr lang="it-IT" sz="2400" dirty="0" err="1"/>
              <a:t>promises</a:t>
            </a:r>
            <a:r>
              <a:rPr lang="it-IT" sz="2400" dirty="0"/>
              <a:t> and </a:t>
            </a:r>
            <a:r>
              <a:rPr lang="it-IT" sz="2400" dirty="0" err="1"/>
              <a:t>achievements</a:t>
            </a:r>
            <a:r>
              <a:rPr lang="it-IT" sz="2400" dirty="0"/>
              <a:t>, demands and </a:t>
            </a:r>
            <a:r>
              <a:rPr lang="it-IT" sz="2400" dirty="0" err="1"/>
              <a:t>responsibilities</a:t>
            </a:r>
            <a:r>
              <a:rPr lang="it-IT" sz="2400" dirty="0"/>
              <a:t>, the world of risk management and the wide-spread </a:t>
            </a:r>
            <a:r>
              <a:rPr lang="it-IT" sz="2400" b="1" dirty="0" err="1"/>
              <a:t>aspiration</a:t>
            </a:r>
            <a:r>
              <a:rPr lang="it-IT" sz="2400" b="1" dirty="0"/>
              <a:t> to security and </a:t>
            </a:r>
            <a:r>
              <a:rPr lang="it-IT" sz="2400" b="1" dirty="0" err="1"/>
              <a:t>protection</a:t>
            </a:r>
            <a:r>
              <a:rPr lang="it-IT" sz="2400" dirty="0"/>
              <a:t>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25094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C91506-EED8-4ACC-9031-6CD0EDE16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Deleveraging</a:t>
            </a:r>
            <a:r>
              <a:rPr lang="it-IT" dirty="0"/>
              <a:t>? </a:t>
            </a:r>
            <a:r>
              <a:rPr lang="en-GB" dirty="0"/>
              <a:t>What</a:t>
            </a:r>
            <a:r>
              <a:rPr lang="it-IT" dirty="0"/>
              <a:t> </a:t>
            </a:r>
            <a:r>
              <a:rPr lang="en-GB" dirty="0"/>
              <a:t>deleveraging</a:t>
            </a:r>
            <a:r>
              <a:rPr lang="it-IT" dirty="0"/>
              <a:t>?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681F0BBF-8B2A-440A-B752-8DAB595705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346" t="33333" r="29656" b="25175"/>
          <a:stretch/>
        </p:blipFill>
        <p:spPr>
          <a:xfrm>
            <a:off x="2363812" y="1454403"/>
            <a:ext cx="7497714" cy="426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46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45779F-DB09-4C97-8B02-452BE87F3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Shifting</a:t>
            </a:r>
            <a:r>
              <a:rPr lang="it-IT" dirty="0"/>
              <a:t> Risk </a:t>
            </a:r>
            <a:r>
              <a:rPr lang="en-GB" dirty="0"/>
              <a:t>Scenarios</a:t>
            </a:r>
            <a:r>
              <a:rPr lang="it-IT" dirty="0"/>
              <a:t>: a Challenge to </a:t>
            </a:r>
            <a:r>
              <a:rPr lang="en-GB" dirty="0"/>
              <a:t>Conventional</a:t>
            </a:r>
            <a:r>
              <a:rPr lang="it-IT" dirty="0"/>
              <a:t> Risk Management (RM)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6014EE8-8A41-4831-BF72-6056CD9A9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399" y="1080389"/>
            <a:ext cx="11453241" cy="4939436"/>
          </a:xfrm>
        </p:spPr>
        <p:txBody>
          <a:bodyPr>
            <a:normAutofit fontScale="77500" lnSpcReduction="20000"/>
          </a:bodyPr>
          <a:lstStyle/>
          <a:p>
            <a:r>
              <a:rPr lang="it-IT" dirty="0"/>
              <a:t>Financial institutions and </a:t>
            </a:r>
            <a:r>
              <a:rPr lang="en-GB" dirty="0"/>
              <a:t>regulators</a:t>
            </a:r>
            <a:r>
              <a:rPr lang="it-IT" dirty="0"/>
              <a:t> </a:t>
            </a:r>
            <a:r>
              <a:rPr lang="en-GB" dirty="0"/>
              <a:t>have</a:t>
            </a:r>
            <a:r>
              <a:rPr lang="it-IT" dirty="0"/>
              <a:t> </a:t>
            </a:r>
            <a:r>
              <a:rPr lang="en-GB" dirty="0"/>
              <a:t>improved</a:t>
            </a:r>
            <a:r>
              <a:rPr lang="it-IT" dirty="0"/>
              <a:t> </a:t>
            </a:r>
            <a:r>
              <a:rPr lang="en-GB" dirty="0"/>
              <a:t>considerably</a:t>
            </a:r>
            <a:r>
              <a:rPr lang="it-IT" dirty="0"/>
              <a:t> </a:t>
            </a:r>
            <a:r>
              <a:rPr lang="en-GB" dirty="0"/>
              <a:t>their</a:t>
            </a:r>
            <a:r>
              <a:rPr lang="it-IT" dirty="0"/>
              <a:t> </a:t>
            </a:r>
            <a:r>
              <a:rPr lang="en-GB" dirty="0"/>
              <a:t>capacity</a:t>
            </a:r>
            <a:r>
              <a:rPr lang="it-IT" dirty="0"/>
              <a:t> to </a:t>
            </a:r>
            <a:r>
              <a:rPr lang="en-GB" dirty="0"/>
              <a:t>manage</a:t>
            </a:r>
            <a:r>
              <a:rPr lang="it-IT" dirty="0"/>
              <a:t> </a:t>
            </a:r>
            <a:r>
              <a:rPr lang="en-GB" b="1" dirty="0"/>
              <a:t>traditional</a:t>
            </a:r>
            <a:r>
              <a:rPr lang="it-IT" b="1" dirty="0"/>
              <a:t> risk </a:t>
            </a:r>
            <a:r>
              <a:rPr lang="en-GB" b="1" dirty="0"/>
              <a:t>types</a:t>
            </a:r>
            <a:r>
              <a:rPr lang="it-IT" dirty="0"/>
              <a:t>, </a:t>
            </a:r>
            <a:r>
              <a:rPr lang="en-GB" dirty="0"/>
              <a:t>such</a:t>
            </a:r>
            <a:r>
              <a:rPr lang="it-IT" dirty="0"/>
              <a:t> </a:t>
            </a:r>
            <a:r>
              <a:rPr lang="en-GB" dirty="0"/>
              <a:t>as</a:t>
            </a:r>
            <a:r>
              <a:rPr lang="it-IT" dirty="0"/>
              <a:t> market, credit and </a:t>
            </a:r>
            <a:r>
              <a:rPr lang="en-GB" dirty="0"/>
              <a:t>liquidity</a:t>
            </a:r>
            <a:r>
              <a:rPr lang="it-IT" dirty="0"/>
              <a:t> risk (</a:t>
            </a:r>
            <a:r>
              <a:rPr lang="en-GB" dirty="0"/>
              <a:t>modelling</a:t>
            </a:r>
            <a:r>
              <a:rPr lang="it-IT" dirty="0"/>
              <a:t>, </a:t>
            </a:r>
            <a:r>
              <a:rPr lang="en-GB" dirty="0"/>
              <a:t>analytics</a:t>
            </a:r>
            <a:r>
              <a:rPr lang="it-IT" dirty="0"/>
              <a:t>, data, IT, etc.).</a:t>
            </a:r>
          </a:p>
          <a:p>
            <a:r>
              <a:rPr lang="en-GB" dirty="0"/>
              <a:t>But</a:t>
            </a:r>
            <a:r>
              <a:rPr lang="it-IT" dirty="0"/>
              <a:t>, the </a:t>
            </a:r>
            <a:r>
              <a:rPr lang="en-GB" dirty="0"/>
              <a:t>importance</a:t>
            </a:r>
            <a:r>
              <a:rPr lang="it-IT" dirty="0"/>
              <a:t> of </a:t>
            </a:r>
            <a:r>
              <a:rPr lang="en-GB" b="1" dirty="0"/>
              <a:t>other</a:t>
            </a:r>
            <a:r>
              <a:rPr lang="it-IT" b="1" dirty="0"/>
              <a:t> (non-</a:t>
            </a:r>
            <a:r>
              <a:rPr lang="en-GB" b="1" dirty="0"/>
              <a:t>financial</a:t>
            </a:r>
            <a:r>
              <a:rPr lang="it-IT" b="1" dirty="0"/>
              <a:t>) risks </a:t>
            </a:r>
            <a:r>
              <a:rPr lang="en-GB" dirty="0"/>
              <a:t>has</a:t>
            </a:r>
            <a:r>
              <a:rPr lang="it-IT" dirty="0"/>
              <a:t> </a:t>
            </a:r>
            <a:r>
              <a:rPr lang="en-GB" dirty="0"/>
              <a:t>grown</a:t>
            </a:r>
            <a:r>
              <a:rPr lang="it-IT" dirty="0"/>
              <a:t>, </a:t>
            </a:r>
            <a:r>
              <a:rPr lang="en-GB" dirty="0"/>
              <a:t>challenging</a:t>
            </a:r>
            <a:r>
              <a:rPr lang="it-IT" dirty="0"/>
              <a:t> RM </a:t>
            </a:r>
            <a:r>
              <a:rPr lang="en-GB" dirty="0"/>
              <a:t>effectiveness</a:t>
            </a:r>
            <a:r>
              <a:rPr lang="it-IT" dirty="0"/>
              <a:t>: </a:t>
            </a:r>
            <a:r>
              <a:rPr lang="en-GB" dirty="0"/>
              <a:t>operational</a:t>
            </a:r>
            <a:r>
              <a:rPr lang="it-IT" dirty="0"/>
              <a:t>, </a:t>
            </a:r>
            <a:r>
              <a:rPr lang="en-GB" dirty="0"/>
              <a:t>misconduct</a:t>
            </a:r>
            <a:r>
              <a:rPr lang="it-IT" dirty="0"/>
              <a:t> (</a:t>
            </a:r>
            <a:r>
              <a:rPr lang="en-GB" dirty="0"/>
              <a:t>reputation</a:t>
            </a:r>
            <a:r>
              <a:rPr lang="it-IT" dirty="0"/>
              <a:t>), </a:t>
            </a:r>
            <a:r>
              <a:rPr lang="en-GB" dirty="0"/>
              <a:t>third</a:t>
            </a:r>
            <a:r>
              <a:rPr lang="it-IT" dirty="0"/>
              <a:t>-party, business </a:t>
            </a:r>
            <a:r>
              <a:rPr lang="en-GB" dirty="0"/>
              <a:t>interruption</a:t>
            </a:r>
            <a:r>
              <a:rPr lang="it-IT" dirty="0"/>
              <a:t> (due to </a:t>
            </a:r>
            <a:r>
              <a:rPr lang="en-GB" dirty="0"/>
              <a:t>conflicts</a:t>
            </a:r>
            <a:r>
              <a:rPr lang="it-IT" dirty="0"/>
              <a:t> or </a:t>
            </a:r>
            <a:r>
              <a:rPr lang="en-GB" dirty="0"/>
              <a:t>disasters</a:t>
            </a:r>
            <a:r>
              <a:rPr lang="it-IT" dirty="0"/>
              <a:t>), etc. </a:t>
            </a:r>
            <a:r>
              <a:rPr lang="en-GB" dirty="0"/>
              <a:t>Such</a:t>
            </a:r>
            <a:r>
              <a:rPr lang="it-IT" dirty="0"/>
              <a:t> risks are </a:t>
            </a:r>
            <a:r>
              <a:rPr lang="en-GB" dirty="0"/>
              <a:t>often</a:t>
            </a:r>
            <a:r>
              <a:rPr lang="it-IT" dirty="0"/>
              <a:t> </a:t>
            </a:r>
            <a:r>
              <a:rPr lang="it-IT" b="1" dirty="0"/>
              <a:t>hard to </a:t>
            </a:r>
            <a:r>
              <a:rPr lang="en-GB" b="1" dirty="0"/>
              <a:t>quantify</a:t>
            </a:r>
            <a:r>
              <a:rPr lang="it-IT" b="1" dirty="0"/>
              <a:t>, non-</a:t>
            </a:r>
            <a:r>
              <a:rPr lang="en-GB" b="1" dirty="0"/>
              <a:t>insurable</a:t>
            </a:r>
            <a:r>
              <a:rPr lang="it-IT" b="1" dirty="0"/>
              <a:t> </a:t>
            </a:r>
            <a:r>
              <a:rPr lang="it-IT" dirty="0"/>
              <a:t>or </a:t>
            </a:r>
            <a:r>
              <a:rPr lang="en-GB" dirty="0"/>
              <a:t>only</a:t>
            </a:r>
            <a:r>
              <a:rPr lang="it-IT" dirty="0"/>
              <a:t> </a:t>
            </a:r>
            <a:r>
              <a:rPr lang="en-SG" dirty="0"/>
              <a:t>partially</a:t>
            </a:r>
            <a:r>
              <a:rPr lang="it-IT" dirty="0"/>
              <a:t> </a:t>
            </a:r>
            <a:r>
              <a:rPr lang="en-GB" dirty="0"/>
              <a:t>insurable</a:t>
            </a:r>
            <a:r>
              <a:rPr lang="it-IT" dirty="0"/>
              <a:t> (</a:t>
            </a:r>
            <a:r>
              <a:rPr lang="en-GB" dirty="0"/>
              <a:t>uncertainty</a:t>
            </a:r>
            <a:r>
              <a:rPr lang="it-IT" dirty="0"/>
              <a:t>), and </a:t>
            </a:r>
            <a:r>
              <a:rPr lang="en-GB" dirty="0"/>
              <a:t>increasingly</a:t>
            </a:r>
            <a:r>
              <a:rPr lang="it-IT" dirty="0"/>
              <a:t> </a:t>
            </a:r>
            <a:r>
              <a:rPr lang="en-GB" dirty="0"/>
              <a:t>unpredictable</a:t>
            </a:r>
            <a:r>
              <a:rPr lang="it-IT" dirty="0"/>
              <a:t> to </a:t>
            </a:r>
            <a:r>
              <a:rPr lang="en-GB" dirty="0"/>
              <a:t>prepare</a:t>
            </a:r>
            <a:r>
              <a:rPr lang="it-IT" dirty="0"/>
              <a:t> for and mitigate (</a:t>
            </a:r>
            <a:r>
              <a:rPr lang="en-GB" dirty="0"/>
              <a:t>see</a:t>
            </a:r>
            <a:r>
              <a:rPr lang="it-IT" dirty="0"/>
              <a:t> </a:t>
            </a:r>
            <a:r>
              <a:rPr lang="en-GB" dirty="0"/>
              <a:t>next</a:t>
            </a:r>
            <a:r>
              <a:rPr lang="it-IT" dirty="0"/>
              <a:t> </a:t>
            </a:r>
            <a:r>
              <a:rPr lang="en-GB" dirty="0"/>
              <a:t>Table</a:t>
            </a:r>
            <a:r>
              <a:rPr lang="it-IT" dirty="0"/>
              <a:t>).</a:t>
            </a:r>
          </a:p>
          <a:p>
            <a:r>
              <a:rPr lang="en-GB" dirty="0"/>
              <a:t>Moreover</a:t>
            </a:r>
            <a:r>
              <a:rPr lang="it-IT" dirty="0"/>
              <a:t>, </a:t>
            </a:r>
            <a:r>
              <a:rPr lang="it-IT" b="1" dirty="0"/>
              <a:t>risk rankings and </a:t>
            </a:r>
            <a:r>
              <a:rPr lang="en-GB" b="1" dirty="0"/>
              <a:t>perceptions</a:t>
            </a:r>
            <a:r>
              <a:rPr lang="it-IT" b="1" dirty="0"/>
              <a:t> </a:t>
            </a:r>
            <a:r>
              <a:rPr lang="en-GB" b="1" dirty="0"/>
              <a:t>vary</a:t>
            </a:r>
            <a:r>
              <a:rPr lang="it-IT" b="1" dirty="0"/>
              <a:t> </a:t>
            </a:r>
            <a:r>
              <a:rPr lang="en-GB" dirty="0"/>
              <a:t>across</a:t>
            </a:r>
            <a:r>
              <a:rPr lang="it-IT" dirty="0"/>
              <a:t> markets and </a:t>
            </a:r>
            <a:r>
              <a:rPr lang="en-GB" dirty="0"/>
              <a:t>regions</a:t>
            </a:r>
            <a:r>
              <a:rPr lang="it-IT" dirty="0"/>
              <a:t> and </a:t>
            </a:r>
            <a:r>
              <a:rPr lang="en-GB" dirty="0"/>
              <a:t>change</a:t>
            </a:r>
            <a:r>
              <a:rPr lang="it-IT" dirty="0"/>
              <a:t> </a:t>
            </a:r>
            <a:r>
              <a:rPr lang="en-GB" dirty="0"/>
              <a:t>rapidly</a:t>
            </a:r>
            <a:r>
              <a:rPr lang="it-IT" dirty="0"/>
              <a:t>. 1/3 of the top 15 risks </a:t>
            </a:r>
            <a:r>
              <a:rPr lang="en-GB" dirty="0"/>
              <a:t>were</a:t>
            </a:r>
            <a:r>
              <a:rPr lang="it-IT" dirty="0"/>
              <a:t> </a:t>
            </a:r>
            <a:r>
              <a:rPr lang="en-GB" dirty="0"/>
              <a:t>found</a:t>
            </a:r>
            <a:r>
              <a:rPr lang="it-IT" dirty="0"/>
              <a:t> to be new entries, </a:t>
            </a:r>
            <a:r>
              <a:rPr lang="en-GB" dirty="0"/>
              <a:t>several</a:t>
            </a:r>
            <a:r>
              <a:rPr lang="it-IT" dirty="0"/>
              <a:t> risks </a:t>
            </a:r>
            <a:r>
              <a:rPr lang="en-GB" dirty="0"/>
              <a:t>gained</a:t>
            </a:r>
            <a:r>
              <a:rPr lang="it-IT" dirty="0"/>
              <a:t> or </a:t>
            </a:r>
            <a:r>
              <a:rPr lang="en-GB" dirty="0"/>
              <a:t>lost</a:t>
            </a:r>
            <a:r>
              <a:rPr lang="it-IT" dirty="0"/>
              <a:t> </a:t>
            </a:r>
            <a:r>
              <a:rPr lang="en-GB" dirty="0"/>
              <a:t>relevance</a:t>
            </a:r>
            <a:r>
              <a:rPr lang="it-IT" dirty="0"/>
              <a:t>, </a:t>
            </a:r>
            <a:r>
              <a:rPr lang="en-GB" dirty="0"/>
              <a:t>often</a:t>
            </a:r>
            <a:r>
              <a:rPr lang="it-IT" dirty="0"/>
              <a:t> in connection with events or </a:t>
            </a:r>
            <a:r>
              <a:rPr lang="en-GB" dirty="0"/>
              <a:t>viral</a:t>
            </a:r>
            <a:r>
              <a:rPr lang="it-IT" dirty="0"/>
              <a:t> news headlines.</a:t>
            </a:r>
          </a:p>
          <a:p>
            <a:r>
              <a:rPr lang="it-IT" b="1" dirty="0"/>
              <a:t>New risks </a:t>
            </a:r>
            <a:r>
              <a:rPr lang="en-GB" dirty="0"/>
              <a:t>have</a:t>
            </a:r>
            <a:r>
              <a:rPr lang="it-IT" dirty="0"/>
              <a:t> </a:t>
            </a:r>
            <a:r>
              <a:rPr lang="en-GB" dirty="0"/>
              <a:t>emerged</a:t>
            </a:r>
            <a:r>
              <a:rPr lang="it-IT" dirty="0"/>
              <a:t>, </a:t>
            </a:r>
            <a:r>
              <a:rPr lang="en-GB" dirty="0"/>
              <a:t>such</a:t>
            </a:r>
            <a:r>
              <a:rPr lang="it-IT" dirty="0"/>
              <a:t> </a:t>
            </a:r>
            <a:r>
              <a:rPr lang="en-GB" dirty="0"/>
              <a:t>as</a:t>
            </a:r>
            <a:r>
              <a:rPr lang="it-IT" dirty="0"/>
              <a:t> </a:t>
            </a:r>
            <a:r>
              <a:rPr lang="en-GB" dirty="0"/>
              <a:t>macroeconomic</a:t>
            </a:r>
            <a:r>
              <a:rPr lang="it-IT" dirty="0"/>
              <a:t> </a:t>
            </a:r>
            <a:r>
              <a:rPr lang="en-GB" dirty="0"/>
              <a:t>conditions</a:t>
            </a:r>
            <a:r>
              <a:rPr lang="it-IT" dirty="0"/>
              <a:t>, cybersecurity, social and </a:t>
            </a:r>
            <a:r>
              <a:rPr lang="en-GB" dirty="0"/>
              <a:t>political</a:t>
            </a:r>
            <a:r>
              <a:rPr lang="it-IT" dirty="0"/>
              <a:t> </a:t>
            </a:r>
            <a:r>
              <a:rPr lang="en-GB" dirty="0"/>
              <a:t>stability</a:t>
            </a:r>
            <a:r>
              <a:rPr lang="it-IT" dirty="0"/>
              <a:t>, </a:t>
            </a:r>
            <a:r>
              <a:rPr lang="en-GB" dirty="0"/>
              <a:t>climate</a:t>
            </a:r>
            <a:r>
              <a:rPr lang="it-IT" dirty="0"/>
              <a:t> </a:t>
            </a:r>
            <a:r>
              <a:rPr lang="en-GB" dirty="0"/>
              <a:t>change</a:t>
            </a:r>
            <a:r>
              <a:rPr lang="it-IT" dirty="0"/>
              <a:t> and </a:t>
            </a:r>
            <a:r>
              <a:rPr lang="en-GB" dirty="0"/>
              <a:t>disasters</a:t>
            </a:r>
            <a:r>
              <a:rPr lang="it-IT" dirty="0"/>
              <a:t>, </a:t>
            </a:r>
            <a:r>
              <a:rPr lang="en-GB" dirty="0"/>
              <a:t>geopolitical</a:t>
            </a:r>
            <a:r>
              <a:rPr lang="it-IT" dirty="0"/>
              <a:t> </a:t>
            </a:r>
            <a:r>
              <a:rPr lang="en-GB" dirty="0"/>
              <a:t>conflicts</a:t>
            </a:r>
            <a:r>
              <a:rPr lang="it-IT" dirty="0"/>
              <a:t>, </a:t>
            </a:r>
            <a:r>
              <a:rPr lang="en-GB" dirty="0"/>
              <a:t>regulatory</a:t>
            </a:r>
            <a:r>
              <a:rPr lang="it-IT" dirty="0"/>
              <a:t> and legislative </a:t>
            </a:r>
            <a:r>
              <a:rPr lang="en-GB" dirty="0"/>
              <a:t>changes</a:t>
            </a:r>
            <a:r>
              <a:rPr lang="it-IT" dirty="0"/>
              <a:t>, disruptive </a:t>
            </a:r>
            <a:r>
              <a:rPr lang="en-GB" dirty="0"/>
              <a:t>technologies</a:t>
            </a:r>
            <a:r>
              <a:rPr lang="it-IT" dirty="0"/>
              <a:t> and skill </a:t>
            </a:r>
            <a:r>
              <a:rPr lang="en-GB" dirty="0"/>
              <a:t>shortages</a:t>
            </a:r>
            <a:r>
              <a:rPr lang="it-IT" dirty="0"/>
              <a:t>. </a:t>
            </a:r>
            <a:r>
              <a:rPr lang="en-GB" dirty="0"/>
              <a:t>Managing</a:t>
            </a:r>
            <a:r>
              <a:rPr lang="it-IT" dirty="0"/>
              <a:t> </a:t>
            </a:r>
            <a:r>
              <a:rPr lang="en-GB" dirty="0"/>
              <a:t>such</a:t>
            </a:r>
            <a:r>
              <a:rPr lang="it-IT" dirty="0"/>
              <a:t> risks </a:t>
            </a:r>
            <a:r>
              <a:rPr lang="en-GB" dirty="0"/>
              <a:t>require</a:t>
            </a:r>
            <a:r>
              <a:rPr lang="it-IT" dirty="0"/>
              <a:t> a </a:t>
            </a:r>
            <a:r>
              <a:rPr lang="en-GB" b="1" dirty="0"/>
              <a:t>holistic</a:t>
            </a:r>
            <a:r>
              <a:rPr lang="it-IT" b="1" dirty="0"/>
              <a:t> </a:t>
            </a:r>
            <a:r>
              <a:rPr lang="en-GB" b="1" dirty="0"/>
              <a:t>approach</a:t>
            </a:r>
            <a:r>
              <a:rPr lang="it-IT" b="1" dirty="0"/>
              <a:t> </a:t>
            </a:r>
            <a:r>
              <a:rPr lang="it-IT" dirty="0"/>
              <a:t>and a </a:t>
            </a:r>
            <a:r>
              <a:rPr lang="en-SG" dirty="0"/>
              <a:t>very</a:t>
            </a:r>
            <a:r>
              <a:rPr lang="it-IT" dirty="0"/>
              <a:t> </a:t>
            </a:r>
            <a:r>
              <a:rPr lang="en-GB" dirty="0"/>
              <a:t>broad</a:t>
            </a:r>
            <a:r>
              <a:rPr lang="it-IT" dirty="0"/>
              <a:t> set of expertise, </a:t>
            </a:r>
            <a:r>
              <a:rPr lang="en-GB" dirty="0"/>
              <a:t>analysis</a:t>
            </a:r>
            <a:r>
              <a:rPr lang="it-IT" dirty="0"/>
              <a:t>, data, </a:t>
            </a:r>
            <a:r>
              <a:rPr lang="en-GB" dirty="0"/>
              <a:t>which</a:t>
            </a:r>
            <a:r>
              <a:rPr lang="it-IT" dirty="0"/>
              <a:t> are </a:t>
            </a:r>
            <a:r>
              <a:rPr lang="en-GB" dirty="0"/>
              <a:t>not</a:t>
            </a:r>
            <a:r>
              <a:rPr lang="it-IT" dirty="0"/>
              <a:t> </a:t>
            </a:r>
            <a:r>
              <a:rPr lang="en-GB" dirty="0"/>
              <a:t>generally</a:t>
            </a:r>
            <a:r>
              <a:rPr lang="it-IT" dirty="0"/>
              <a:t> </a:t>
            </a:r>
            <a:r>
              <a:rPr lang="en-GB" dirty="0"/>
              <a:t>leveraged</a:t>
            </a:r>
            <a:r>
              <a:rPr lang="it-IT" dirty="0"/>
              <a:t> by </a:t>
            </a:r>
            <a:r>
              <a:rPr lang="en-GB" dirty="0"/>
              <a:t>conventional</a:t>
            </a:r>
            <a:r>
              <a:rPr lang="it-IT" dirty="0"/>
              <a:t> RM </a:t>
            </a:r>
            <a:r>
              <a:rPr lang="en-GB" dirty="0"/>
              <a:t>environment</a:t>
            </a:r>
            <a:r>
              <a:rPr lang="it-IT" dirty="0"/>
              <a:t>. </a:t>
            </a:r>
          </a:p>
          <a:p>
            <a:r>
              <a:rPr lang="it-IT" dirty="0"/>
              <a:t>The </a:t>
            </a:r>
            <a:r>
              <a:rPr lang="en-GB" dirty="0"/>
              <a:t>consequence</a:t>
            </a:r>
            <a:r>
              <a:rPr lang="it-IT" dirty="0"/>
              <a:t> </a:t>
            </a:r>
            <a:r>
              <a:rPr lang="en-GB" dirty="0"/>
              <a:t>is</a:t>
            </a:r>
            <a:r>
              <a:rPr lang="it-IT" dirty="0"/>
              <a:t> a </a:t>
            </a:r>
            <a:r>
              <a:rPr lang="en-GB" b="1" dirty="0"/>
              <a:t>growing</a:t>
            </a:r>
            <a:r>
              <a:rPr lang="it-IT" b="1" dirty="0"/>
              <a:t> gap in RM </a:t>
            </a:r>
            <a:r>
              <a:rPr lang="en-GB" b="1" dirty="0"/>
              <a:t>effectiveness</a:t>
            </a:r>
            <a:r>
              <a:rPr lang="it-IT" b="1" dirty="0"/>
              <a:t> </a:t>
            </a:r>
            <a:r>
              <a:rPr lang="it-IT" dirty="0"/>
              <a:t>and a </a:t>
            </a:r>
            <a:r>
              <a:rPr lang="en-GB" dirty="0"/>
              <a:t>widespread</a:t>
            </a:r>
            <a:r>
              <a:rPr lang="it-IT" dirty="0"/>
              <a:t> </a:t>
            </a:r>
            <a:r>
              <a:rPr lang="en-GB" dirty="0"/>
              <a:t>perception</a:t>
            </a:r>
            <a:r>
              <a:rPr lang="it-IT" dirty="0"/>
              <a:t> of </a:t>
            </a:r>
            <a:r>
              <a:rPr lang="en-GB" dirty="0"/>
              <a:t>insufficient</a:t>
            </a:r>
            <a:r>
              <a:rPr lang="it-IT" dirty="0"/>
              <a:t> risk </a:t>
            </a:r>
            <a:r>
              <a:rPr lang="en-GB" dirty="0"/>
              <a:t>readiness</a:t>
            </a:r>
            <a:r>
              <a:rPr lang="it-IT" dirty="0"/>
              <a:t>. The </a:t>
            </a:r>
            <a:r>
              <a:rPr lang="en-GB" dirty="0"/>
              <a:t>paradox</a:t>
            </a:r>
            <a:r>
              <a:rPr lang="it-IT" dirty="0"/>
              <a:t> </a:t>
            </a:r>
            <a:r>
              <a:rPr lang="en-GB" dirty="0"/>
              <a:t>is</a:t>
            </a:r>
            <a:r>
              <a:rPr lang="it-IT" dirty="0"/>
              <a:t> </a:t>
            </a:r>
            <a:r>
              <a:rPr lang="en-GB" dirty="0"/>
              <a:t>that</a:t>
            </a:r>
            <a:r>
              <a:rPr lang="it-IT" dirty="0"/>
              <a:t> the more one </a:t>
            </a:r>
            <a:r>
              <a:rPr lang="en-GB" dirty="0"/>
              <a:t>invests</a:t>
            </a:r>
            <a:r>
              <a:rPr lang="it-IT" dirty="0"/>
              <a:t> in </a:t>
            </a:r>
            <a:r>
              <a:rPr lang="en-GB" dirty="0"/>
              <a:t>enhancing</a:t>
            </a:r>
            <a:r>
              <a:rPr lang="it-IT" dirty="0"/>
              <a:t> RM </a:t>
            </a:r>
            <a:r>
              <a:rPr lang="en-GB" dirty="0"/>
              <a:t>capacity</a:t>
            </a:r>
            <a:r>
              <a:rPr lang="it-IT" dirty="0"/>
              <a:t>, the more one </a:t>
            </a:r>
            <a:r>
              <a:rPr lang="en-GB" dirty="0"/>
              <a:t>becomes</a:t>
            </a:r>
            <a:r>
              <a:rPr lang="it-IT" dirty="0"/>
              <a:t> </a:t>
            </a:r>
            <a:r>
              <a:rPr lang="en-GB" dirty="0"/>
              <a:t>aware</a:t>
            </a:r>
            <a:r>
              <a:rPr lang="it-IT" dirty="0"/>
              <a:t> of </a:t>
            </a:r>
            <a:r>
              <a:rPr lang="en-GB" dirty="0"/>
              <a:t>unmanageable</a:t>
            </a:r>
            <a:r>
              <a:rPr lang="it-IT" dirty="0"/>
              <a:t> risks. Risk </a:t>
            </a:r>
            <a:r>
              <a:rPr lang="en-GB" dirty="0"/>
              <a:t>readiness</a:t>
            </a:r>
            <a:r>
              <a:rPr lang="it-IT" dirty="0"/>
              <a:t> </a:t>
            </a:r>
            <a:r>
              <a:rPr lang="en-GB" dirty="0"/>
              <a:t>is</a:t>
            </a:r>
            <a:r>
              <a:rPr lang="it-IT" dirty="0"/>
              <a:t> </a:t>
            </a:r>
            <a:r>
              <a:rPr lang="en-GB" dirty="0"/>
              <a:t>estimated</a:t>
            </a:r>
            <a:r>
              <a:rPr lang="it-IT" dirty="0"/>
              <a:t> to be </a:t>
            </a:r>
            <a:r>
              <a:rPr lang="en-GB" dirty="0"/>
              <a:t>now</a:t>
            </a:r>
            <a:r>
              <a:rPr lang="it-IT" dirty="0"/>
              <a:t> </a:t>
            </a:r>
            <a:r>
              <a:rPr lang="en-GB" dirty="0"/>
              <a:t>at</a:t>
            </a:r>
            <a:r>
              <a:rPr lang="it-IT" dirty="0"/>
              <a:t> </a:t>
            </a:r>
            <a:r>
              <a:rPr lang="en-GB" dirty="0"/>
              <a:t>its                                        </a:t>
            </a:r>
            <a:r>
              <a:rPr lang="it-IT" dirty="0"/>
              <a:t>        </a:t>
            </a:r>
            <a:r>
              <a:rPr lang="en-GB" dirty="0"/>
              <a:t>lowest</a:t>
            </a:r>
            <a:r>
              <a:rPr lang="it-IT" dirty="0"/>
              <a:t> </a:t>
            </a:r>
            <a:r>
              <a:rPr lang="en-GB" dirty="0"/>
              <a:t>level</a:t>
            </a:r>
            <a:r>
              <a:rPr lang="it-IT" dirty="0"/>
              <a:t> over the last 12 </a:t>
            </a:r>
            <a:r>
              <a:rPr lang="en-GB" dirty="0"/>
              <a:t>years</a:t>
            </a:r>
            <a:r>
              <a:rPr lang="it-IT" dirty="0"/>
              <a:t> ( ).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20272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FB658FAA-D247-423E-8047-5FE6E3A124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2564" t="20512" r="35483" b="17617"/>
          <a:stretch/>
        </p:blipFill>
        <p:spPr>
          <a:xfrm>
            <a:off x="2245482" y="800167"/>
            <a:ext cx="5578538" cy="6075946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974EC7D5-014C-466B-8389-C67A91FD5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Insurable</a:t>
            </a:r>
            <a:r>
              <a:rPr lang="it-IT" dirty="0"/>
              <a:t> and Non-</a:t>
            </a:r>
            <a:r>
              <a:rPr lang="it-IT" dirty="0" err="1"/>
              <a:t>Insurable</a:t>
            </a:r>
            <a:r>
              <a:rPr lang="it-IT" dirty="0"/>
              <a:t> Risks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85AE6A6-B659-4973-A54A-77EA6BAA15FF}"/>
              </a:ext>
            </a:extLst>
          </p:cNvPr>
          <p:cNvSpPr txBox="1"/>
          <p:nvPr/>
        </p:nvSpPr>
        <p:spPr>
          <a:xfrm>
            <a:off x="0" y="494071"/>
            <a:ext cx="6961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Source: </a:t>
            </a:r>
            <a:r>
              <a:rPr lang="it-IT" dirty="0" err="1"/>
              <a:t>Aon</a:t>
            </a:r>
            <a:r>
              <a:rPr lang="it-IT" dirty="0"/>
              <a:t>, Global Risk Management Survey 2019</a:t>
            </a:r>
          </a:p>
        </p:txBody>
      </p:sp>
    </p:spTree>
    <p:extLst>
      <p:ext uri="{BB962C8B-B14F-4D97-AF65-F5344CB8AC3E}">
        <p14:creationId xmlns:p14="http://schemas.microsoft.com/office/powerpoint/2010/main" val="634267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E30ECA-9D31-4895-9982-C149B6D2B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/>
              <a:t>Aon</a:t>
            </a:r>
            <a:r>
              <a:rPr lang="it-IT" dirty="0"/>
              <a:t> Survey: How Ready Do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Perceive</a:t>
            </a:r>
            <a:r>
              <a:rPr lang="it-IT" dirty="0"/>
              <a:t> </a:t>
            </a:r>
            <a:r>
              <a:rPr lang="it-IT" dirty="0" err="1"/>
              <a:t>Ourselves</a:t>
            </a:r>
            <a:r>
              <a:rPr lang="it-IT" dirty="0"/>
              <a:t> vis-à-vis the Top 10 Risks?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4315A133-79D2-495F-94A0-DDF614DA57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779" t="17143" r="26596" b="22321"/>
          <a:stretch/>
        </p:blipFill>
        <p:spPr>
          <a:xfrm>
            <a:off x="1791386" y="805777"/>
            <a:ext cx="7992522" cy="537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174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59F630-3F1F-4BA2-A458-550C0EDDF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The </a:t>
            </a:r>
            <a:r>
              <a:rPr lang="it-IT" dirty="0" err="1"/>
              <a:t>Most</a:t>
            </a:r>
            <a:r>
              <a:rPr lang="it-IT" dirty="0"/>
              <a:t> </a:t>
            </a:r>
            <a:r>
              <a:rPr lang="it-IT" dirty="0" err="1"/>
              <a:t>Threatening</a:t>
            </a:r>
            <a:r>
              <a:rPr lang="it-IT" dirty="0"/>
              <a:t> Risks: </a:t>
            </a:r>
            <a:r>
              <a:rPr lang="it-IT" dirty="0" err="1"/>
              <a:t>Assessments</a:t>
            </a:r>
            <a:r>
              <a:rPr lang="it-IT" dirty="0"/>
              <a:t> and Rankings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8D0E6C6-BF87-4960-8D4D-A877DFDC3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sz="2400" dirty="0"/>
              <a:t>Risk </a:t>
            </a:r>
            <a:r>
              <a:rPr lang="it-IT" sz="2400" dirty="0" err="1"/>
              <a:t>scenarios</a:t>
            </a:r>
            <a:r>
              <a:rPr lang="it-IT" sz="2400" dirty="0"/>
              <a:t> are </a:t>
            </a:r>
            <a:r>
              <a:rPr lang="it-IT" sz="2400" dirty="0" err="1"/>
              <a:t>now</a:t>
            </a:r>
            <a:r>
              <a:rPr lang="it-IT" sz="2400" dirty="0"/>
              <a:t> </a:t>
            </a:r>
            <a:r>
              <a:rPr lang="it-IT" sz="2400" dirty="0" err="1"/>
              <a:t>regularly</a:t>
            </a:r>
            <a:r>
              <a:rPr lang="it-IT" sz="2400" dirty="0"/>
              <a:t> </a:t>
            </a:r>
            <a:r>
              <a:rPr lang="it-IT" sz="2400" dirty="0" err="1"/>
              <a:t>released</a:t>
            </a:r>
            <a:r>
              <a:rPr lang="it-IT" sz="2400" dirty="0"/>
              <a:t> from national and international </a:t>
            </a:r>
            <a:r>
              <a:rPr lang="it-IT" sz="2400" dirty="0" err="1"/>
              <a:t>agencies</a:t>
            </a:r>
            <a:r>
              <a:rPr lang="it-IT" sz="2400" dirty="0"/>
              <a:t>. </a:t>
            </a:r>
            <a:r>
              <a:rPr lang="it-IT" sz="2400" dirty="0" err="1"/>
              <a:t>Methods</a:t>
            </a:r>
            <a:r>
              <a:rPr lang="it-IT" sz="2400" dirty="0"/>
              <a:t>, </a:t>
            </a:r>
            <a:r>
              <a:rPr lang="it-IT" sz="2400" dirty="0" err="1"/>
              <a:t>modalities</a:t>
            </a:r>
            <a:r>
              <a:rPr lang="it-IT" sz="2400" dirty="0"/>
              <a:t>, degree of </a:t>
            </a:r>
            <a:r>
              <a:rPr lang="it-IT" sz="2400" dirty="0" err="1"/>
              <a:t>accuracy</a:t>
            </a:r>
            <a:r>
              <a:rPr lang="it-IT" sz="2400" dirty="0"/>
              <a:t>, and </a:t>
            </a:r>
            <a:r>
              <a:rPr lang="it-IT" sz="2400" dirty="0" err="1"/>
              <a:t>outcomes</a:t>
            </a:r>
            <a:r>
              <a:rPr lang="it-IT" sz="2400" dirty="0"/>
              <a:t> </a:t>
            </a:r>
            <a:r>
              <a:rPr lang="it-IT" sz="2400" dirty="0" err="1"/>
              <a:t>vary</a:t>
            </a:r>
            <a:r>
              <a:rPr lang="it-IT" sz="2400" dirty="0"/>
              <a:t>. </a:t>
            </a:r>
            <a:r>
              <a:rPr lang="it-IT" sz="2400" dirty="0" err="1"/>
              <a:t>There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no consensus scenario, </a:t>
            </a:r>
            <a:r>
              <a:rPr lang="it-IT" sz="2400" dirty="0" err="1"/>
              <a:t>as</a:t>
            </a:r>
            <a:r>
              <a:rPr lang="it-IT" sz="2400" dirty="0"/>
              <a:t> with </a:t>
            </a:r>
            <a:r>
              <a:rPr lang="it-IT" sz="2400" dirty="0" err="1"/>
              <a:t>economic</a:t>
            </a:r>
            <a:r>
              <a:rPr lang="it-IT" sz="2400" dirty="0"/>
              <a:t> forecasts or rating </a:t>
            </a:r>
            <a:r>
              <a:rPr lang="it-IT" sz="2400" dirty="0" err="1"/>
              <a:t>agencies</a:t>
            </a:r>
            <a:r>
              <a:rPr lang="it-IT" sz="2400" dirty="0"/>
              <a:t>. A </a:t>
            </a:r>
            <a:r>
              <a:rPr lang="it-IT" sz="2400" dirty="0" err="1"/>
              <a:t>few</a:t>
            </a:r>
            <a:r>
              <a:rPr lang="it-IT" sz="2400" dirty="0"/>
              <a:t> trends </a:t>
            </a:r>
            <a:r>
              <a:rPr lang="it-IT" sz="2400" dirty="0" err="1"/>
              <a:t>however</a:t>
            </a:r>
            <a:r>
              <a:rPr lang="it-IT" sz="2400" dirty="0"/>
              <a:t> emerge.</a:t>
            </a:r>
          </a:p>
          <a:p>
            <a:r>
              <a:rPr lang="it-IT" sz="2400" dirty="0"/>
              <a:t>The </a:t>
            </a:r>
            <a:r>
              <a:rPr lang="it-IT" sz="2400" dirty="0" err="1"/>
              <a:t>main</a:t>
            </a:r>
            <a:r>
              <a:rPr lang="it-IT" sz="2400" dirty="0"/>
              <a:t> sources of </a:t>
            </a:r>
            <a:r>
              <a:rPr lang="it-IT" sz="2400" dirty="0" err="1"/>
              <a:t>anxiety</a:t>
            </a:r>
            <a:r>
              <a:rPr lang="it-IT" sz="2400" dirty="0"/>
              <a:t> </a:t>
            </a:r>
            <a:r>
              <a:rPr lang="it-IT" sz="2400" dirty="0" err="1"/>
              <a:t>lie</a:t>
            </a:r>
            <a:r>
              <a:rPr lang="it-IT" sz="2400" dirty="0"/>
              <a:t> in </a:t>
            </a:r>
            <a:r>
              <a:rPr lang="it-IT" sz="2400" b="1" dirty="0" err="1"/>
              <a:t>environmental</a:t>
            </a:r>
            <a:r>
              <a:rPr lang="it-IT" sz="2400" b="1" dirty="0"/>
              <a:t>, </a:t>
            </a:r>
            <a:r>
              <a:rPr lang="it-IT" sz="2400" b="1" dirty="0" err="1"/>
              <a:t>economic</a:t>
            </a:r>
            <a:r>
              <a:rPr lang="it-IT" sz="2400" b="1" dirty="0"/>
              <a:t> and </a:t>
            </a:r>
            <a:r>
              <a:rPr lang="it-IT" sz="2400" b="1" dirty="0" err="1"/>
              <a:t>geopolitical</a:t>
            </a:r>
            <a:r>
              <a:rPr lang="it-IT" sz="2400" b="1" dirty="0"/>
              <a:t> </a:t>
            </a:r>
            <a:r>
              <a:rPr lang="it-IT" sz="2400" dirty="0" err="1"/>
              <a:t>factors</a:t>
            </a:r>
            <a:r>
              <a:rPr lang="it-IT" sz="2400" dirty="0"/>
              <a:t> (</a:t>
            </a:r>
            <a:r>
              <a:rPr lang="it-IT" sz="2400" dirty="0" err="1"/>
              <a:t>see</a:t>
            </a:r>
            <a:r>
              <a:rPr lang="it-IT" sz="2400" dirty="0"/>
              <a:t> WEF </a:t>
            </a:r>
            <a:r>
              <a:rPr lang="it-IT" sz="2400" dirty="0" err="1"/>
              <a:t>Table</a:t>
            </a:r>
            <a:r>
              <a:rPr lang="it-IT" sz="2400" dirty="0"/>
              <a:t> 1)</a:t>
            </a:r>
          </a:p>
          <a:p>
            <a:r>
              <a:rPr lang="it-IT" sz="2400" dirty="0"/>
              <a:t>The shifts over the last 10 </a:t>
            </a:r>
            <a:r>
              <a:rPr lang="it-IT" sz="2400" dirty="0" err="1"/>
              <a:t>years</a:t>
            </a:r>
            <a:r>
              <a:rPr lang="it-IT" sz="2400" dirty="0"/>
              <a:t> </a:t>
            </a:r>
            <a:r>
              <a:rPr lang="it-IT" sz="2400" dirty="0" err="1"/>
              <a:t>have</a:t>
            </a:r>
            <a:r>
              <a:rPr lang="it-IT" sz="2400" dirty="0"/>
              <a:t> </a:t>
            </a:r>
            <a:r>
              <a:rPr lang="it-IT" sz="2400" dirty="0" err="1"/>
              <a:t>been</a:t>
            </a:r>
            <a:r>
              <a:rPr lang="it-IT" sz="2400" dirty="0"/>
              <a:t> </a:t>
            </a:r>
            <a:r>
              <a:rPr lang="it-IT" sz="2400" dirty="0" err="1"/>
              <a:t>significant</a:t>
            </a:r>
            <a:r>
              <a:rPr lang="it-IT" sz="2400" dirty="0"/>
              <a:t>. </a:t>
            </a:r>
            <a:r>
              <a:rPr lang="it-IT" sz="2400" dirty="0" err="1"/>
              <a:t>While</a:t>
            </a:r>
            <a:r>
              <a:rPr lang="it-IT" sz="2400" dirty="0"/>
              <a:t> </a:t>
            </a:r>
            <a:r>
              <a:rPr lang="it-IT" sz="2400" dirty="0" err="1"/>
              <a:t>before</a:t>
            </a:r>
            <a:r>
              <a:rPr lang="it-IT" sz="2400" dirty="0"/>
              <a:t> the </a:t>
            </a:r>
            <a:r>
              <a:rPr lang="it-IT" sz="2400" dirty="0" err="1"/>
              <a:t>dominant</a:t>
            </a:r>
            <a:r>
              <a:rPr lang="it-IT" sz="2400" dirty="0"/>
              <a:t> </a:t>
            </a:r>
            <a:r>
              <a:rPr lang="it-IT" sz="2400" dirty="0" err="1"/>
              <a:t>factors</a:t>
            </a:r>
            <a:r>
              <a:rPr lang="it-IT" sz="2400" dirty="0"/>
              <a:t> </a:t>
            </a:r>
            <a:r>
              <a:rPr lang="it-IT" sz="2400" dirty="0" err="1"/>
              <a:t>were</a:t>
            </a:r>
            <a:r>
              <a:rPr lang="it-IT" sz="2400" dirty="0"/>
              <a:t> </a:t>
            </a:r>
            <a:r>
              <a:rPr lang="it-IT" sz="2400" dirty="0" err="1"/>
              <a:t>economic</a:t>
            </a:r>
            <a:r>
              <a:rPr lang="it-IT" sz="2400" dirty="0"/>
              <a:t> and </a:t>
            </a:r>
            <a:r>
              <a:rPr lang="it-IT" sz="2400" dirty="0" err="1"/>
              <a:t>societal</a:t>
            </a:r>
            <a:r>
              <a:rPr lang="it-IT" sz="2400" dirty="0"/>
              <a:t>, </a:t>
            </a:r>
            <a:r>
              <a:rPr lang="it-IT" sz="2400" dirty="0" err="1"/>
              <a:t>now</a:t>
            </a:r>
            <a:r>
              <a:rPr lang="it-IT" sz="2400" dirty="0"/>
              <a:t> the top positions in </a:t>
            </a:r>
            <a:r>
              <a:rPr lang="it-IT" sz="2400" dirty="0" err="1"/>
              <a:t>terms</a:t>
            </a:r>
            <a:r>
              <a:rPr lang="it-IT" sz="2400" dirty="0"/>
              <a:t> of </a:t>
            </a:r>
            <a:r>
              <a:rPr lang="it-IT" sz="2400" dirty="0" err="1"/>
              <a:t>likelihood</a:t>
            </a:r>
            <a:r>
              <a:rPr lang="it-IT" sz="2400" dirty="0"/>
              <a:t> are </a:t>
            </a:r>
            <a:r>
              <a:rPr lang="it-IT" sz="2400" dirty="0" err="1"/>
              <a:t>held</a:t>
            </a:r>
            <a:r>
              <a:rPr lang="it-IT" sz="2400" dirty="0"/>
              <a:t> by </a:t>
            </a:r>
            <a:r>
              <a:rPr lang="it-IT" sz="2400" b="1" dirty="0" err="1"/>
              <a:t>natural</a:t>
            </a:r>
            <a:r>
              <a:rPr lang="it-IT" sz="2400" b="1" dirty="0"/>
              <a:t> </a:t>
            </a:r>
            <a:r>
              <a:rPr lang="it-IT" sz="2400" b="1" dirty="0" err="1"/>
              <a:t>catastrophes</a:t>
            </a:r>
            <a:r>
              <a:rPr lang="it-IT" sz="2400" b="1" dirty="0"/>
              <a:t> </a:t>
            </a:r>
            <a:r>
              <a:rPr lang="it-IT" sz="2400" dirty="0"/>
              <a:t>and </a:t>
            </a:r>
            <a:r>
              <a:rPr lang="it-IT" sz="2400" dirty="0" err="1"/>
              <a:t>other</a:t>
            </a:r>
            <a:r>
              <a:rPr lang="it-IT" sz="2400" dirty="0"/>
              <a:t> events </a:t>
            </a:r>
            <a:r>
              <a:rPr lang="it-IT" sz="2400" dirty="0" err="1"/>
              <a:t>linked</a:t>
            </a:r>
            <a:r>
              <a:rPr lang="it-IT" sz="2400" dirty="0"/>
              <a:t> to </a:t>
            </a:r>
            <a:r>
              <a:rPr lang="it-IT" sz="2400" dirty="0" err="1"/>
              <a:t>climate</a:t>
            </a:r>
            <a:r>
              <a:rPr lang="it-IT" sz="2400" dirty="0"/>
              <a:t> </a:t>
            </a:r>
            <a:r>
              <a:rPr lang="it-IT" sz="2400" dirty="0" err="1"/>
              <a:t>change</a:t>
            </a:r>
            <a:r>
              <a:rPr lang="it-IT" sz="2400" dirty="0"/>
              <a:t> and </a:t>
            </a:r>
            <a:r>
              <a:rPr lang="it-IT" sz="2400" dirty="0" err="1"/>
              <a:t>environmental</a:t>
            </a:r>
            <a:r>
              <a:rPr lang="it-IT" sz="2400" dirty="0"/>
              <a:t> </a:t>
            </a:r>
            <a:r>
              <a:rPr lang="it-IT" sz="2400" dirty="0" err="1"/>
              <a:t>degradation</a:t>
            </a:r>
            <a:r>
              <a:rPr lang="it-IT" sz="2400" dirty="0"/>
              <a:t>, and </a:t>
            </a:r>
            <a:r>
              <a:rPr lang="it-IT" sz="2400" b="1" dirty="0" err="1"/>
              <a:t>technological</a:t>
            </a:r>
            <a:r>
              <a:rPr lang="it-IT" sz="2400" b="1" dirty="0"/>
              <a:t> disruptions </a:t>
            </a:r>
            <a:r>
              <a:rPr lang="it-IT" sz="2400" dirty="0" err="1"/>
              <a:t>such</a:t>
            </a:r>
            <a:r>
              <a:rPr lang="it-IT" sz="2400" dirty="0"/>
              <a:t> </a:t>
            </a:r>
            <a:r>
              <a:rPr lang="it-IT" sz="2400" dirty="0" err="1"/>
              <a:t>as</a:t>
            </a:r>
            <a:r>
              <a:rPr lang="it-IT" sz="2400" dirty="0"/>
              <a:t> </a:t>
            </a:r>
            <a:r>
              <a:rPr lang="it-IT" sz="2400" dirty="0" err="1"/>
              <a:t>cyberattacks</a:t>
            </a:r>
            <a:r>
              <a:rPr lang="it-IT" sz="2400" dirty="0"/>
              <a:t> and data </a:t>
            </a:r>
            <a:r>
              <a:rPr lang="it-IT" sz="2400" dirty="0" err="1"/>
              <a:t>fraud</a:t>
            </a:r>
            <a:r>
              <a:rPr lang="it-IT" sz="2400" dirty="0"/>
              <a:t> or </a:t>
            </a:r>
            <a:r>
              <a:rPr lang="it-IT" sz="2400" dirty="0" err="1"/>
              <a:t>theft</a:t>
            </a:r>
            <a:r>
              <a:rPr lang="it-IT" sz="2400" dirty="0"/>
              <a:t>. In </a:t>
            </a:r>
            <a:r>
              <a:rPr lang="it-IT" sz="2400" dirty="0" err="1"/>
              <a:t>terms</a:t>
            </a:r>
            <a:r>
              <a:rPr lang="it-IT" sz="2400" dirty="0"/>
              <a:t> of impact, the top ranking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taken</a:t>
            </a:r>
            <a:r>
              <a:rPr lang="it-IT" sz="2400" dirty="0"/>
              <a:t> by </a:t>
            </a:r>
            <a:r>
              <a:rPr lang="it-IT" sz="2400" dirty="0" err="1"/>
              <a:t>geo-political</a:t>
            </a:r>
            <a:r>
              <a:rPr lang="it-IT" sz="2400" dirty="0"/>
              <a:t> </a:t>
            </a:r>
            <a:r>
              <a:rPr lang="it-IT" sz="2400" dirty="0" err="1"/>
              <a:t>tensions</a:t>
            </a:r>
            <a:r>
              <a:rPr lang="it-IT" sz="2400" dirty="0"/>
              <a:t> </a:t>
            </a:r>
            <a:r>
              <a:rPr lang="it-IT" sz="2400" dirty="0" err="1"/>
              <a:t>linked</a:t>
            </a:r>
            <a:r>
              <a:rPr lang="it-IT" sz="2400" dirty="0"/>
              <a:t> to trade </a:t>
            </a:r>
            <a:r>
              <a:rPr lang="it-IT" sz="2400" dirty="0" err="1"/>
              <a:t>disputes</a:t>
            </a:r>
            <a:r>
              <a:rPr lang="it-IT" sz="2400" dirty="0"/>
              <a:t> or </a:t>
            </a:r>
            <a:r>
              <a:rPr lang="it-IT" sz="2400" dirty="0" err="1"/>
              <a:t>conflicts</a:t>
            </a:r>
            <a:r>
              <a:rPr lang="it-IT" sz="2400" dirty="0"/>
              <a:t> (e.g. Libia, Venezuela, US-China or US-Russia power relations), </a:t>
            </a:r>
            <a:r>
              <a:rPr lang="it-IT" sz="2400" dirty="0" err="1"/>
              <a:t>environmental</a:t>
            </a:r>
            <a:r>
              <a:rPr lang="it-IT" sz="2400" dirty="0"/>
              <a:t> and social  (</a:t>
            </a:r>
            <a:r>
              <a:rPr lang="it-IT" sz="2400" dirty="0" err="1"/>
              <a:t>polarization</a:t>
            </a:r>
            <a:r>
              <a:rPr lang="it-IT" sz="2400" dirty="0"/>
              <a:t>) </a:t>
            </a:r>
            <a:r>
              <a:rPr lang="it-IT" sz="2400" dirty="0" err="1"/>
              <a:t>factors</a:t>
            </a:r>
            <a:r>
              <a:rPr lang="it-IT" sz="2400" dirty="0"/>
              <a:t>. (WEF, </a:t>
            </a:r>
            <a:r>
              <a:rPr lang="it-IT" sz="2400" dirty="0" err="1"/>
              <a:t>Table</a:t>
            </a:r>
            <a:r>
              <a:rPr lang="it-IT" sz="2400" dirty="0"/>
              <a:t> 2)</a:t>
            </a:r>
          </a:p>
          <a:p>
            <a:r>
              <a:rPr lang="it-IT" sz="2400" dirty="0"/>
              <a:t>The </a:t>
            </a:r>
            <a:r>
              <a:rPr lang="it-IT" sz="2400" dirty="0" err="1"/>
              <a:t>most</a:t>
            </a:r>
            <a:r>
              <a:rPr lang="it-IT" sz="2400" dirty="0"/>
              <a:t> </a:t>
            </a:r>
            <a:r>
              <a:rPr lang="it-IT" sz="2400" dirty="0" err="1"/>
              <a:t>serious</a:t>
            </a:r>
            <a:r>
              <a:rPr lang="it-IT" sz="2400" dirty="0"/>
              <a:t> </a:t>
            </a:r>
            <a:r>
              <a:rPr lang="it-IT" sz="2400" dirty="0" err="1"/>
              <a:t>threats</a:t>
            </a:r>
            <a:r>
              <a:rPr lang="it-IT" sz="2400" dirty="0"/>
              <a:t> come from </a:t>
            </a:r>
            <a:r>
              <a:rPr lang="it-IT" sz="2400" b="1" dirty="0" err="1"/>
              <a:t>tail</a:t>
            </a:r>
            <a:r>
              <a:rPr lang="it-IT" sz="2400" b="1" dirty="0"/>
              <a:t> risks</a:t>
            </a:r>
            <a:r>
              <a:rPr lang="it-IT" sz="2400" dirty="0"/>
              <a:t>, </a:t>
            </a:r>
            <a:r>
              <a:rPr lang="it-IT" sz="2400" dirty="0" err="1"/>
              <a:t>unknown</a:t>
            </a:r>
            <a:r>
              <a:rPr lang="it-IT" sz="2400" dirty="0"/>
              <a:t> </a:t>
            </a:r>
            <a:r>
              <a:rPr lang="it-IT" sz="2400" dirty="0" err="1"/>
              <a:t>unknowns</a:t>
            </a:r>
            <a:r>
              <a:rPr lang="it-IT" sz="2400" dirty="0"/>
              <a:t> or black </a:t>
            </a:r>
            <a:r>
              <a:rPr lang="it-IT" sz="2400" dirty="0" err="1"/>
              <a:t>swans</a:t>
            </a:r>
            <a:r>
              <a:rPr lang="it-IT" sz="2400" dirty="0"/>
              <a:t> </a:t>
            </a:r>
            <a:r>
              <a:rPr lang="it-IT" sz="2400" dirty="0" err="1"/>
              <a:t>that</a:t>
            </a:r>
            <a:r>
              <a:rPr lang="it-IT" sz="2400" dirty="0"/>
              <a:t> are </a:t>
            </a:r>
            <a:r>
              <a:rPr lang="it-IT" sz="2400" dirty="0" err="1"/>
              <a:t>impossible</a:t>
            </a:r>
            <a:r>
              <a:rPr lang="it-IT" sz="2400" dirty="0"/>
              <a:t> to </a:t>
            </a:r>
            <a:r>
              <a:rPr lang="it-IT" sz="2400" dirty="0" err="1"/>
              <a:t>predict</a:t>
            </a:r>
            <a:r>
              <a:rPr lang="it-IT" sz="2400" dirty="0"/>
              <a:t>, mitigate or </a:t>
            </a:r>
            <a:r>
              <a:rPr lang="it-IT" sz="2400" dirty="0" err="1"/>
              <a:t>prepare</a:t>
            </a:r>
            <a:r>
              <a:rPr lang="it-IT" sz="2400" dirty="0"/>
              <a:t> for. Black </a:t>
            </a:r>
            <a:r>
              <a:rPr lang="it-IT" sz="2400" dirty="0" err="1"/>
              <a:t>swans</a:t>
            </a:r>
            <a:r>
              <a:rPr lang="it-IT" sz="2400" dirty="0"/>
              <a:t> do </a:t>
            </a:r>
            <a:r>
              <a:rPr lang="it-IT" sz="2400" dirty="0" err="1"/>
              <a:t>exist</a:t>
            </a:r>
            <a:r>
              <a:rPr lang="it-IT" sz="2400" dirty="0"/>
              <a:t>!, and </a:t>
            </a:r>
            <a:r>
              <a:rPr lang="it-IT" sz="2400" dirty="0" err="1"/>
              <a:t>when</a:t>
            </a:r>
            <a:r>
              <a:rPr lang="it-IT" sz="2400" dirty="0"/>
              <a:t> </a:t>
            </a:r>
            <a:r>
              <a:rPr lang="it-IT" sz="2400" dirty="0" err="1"/>
              <a:t>they</a:t>
            </a:r>
            <a:r>
              <a:rPr lang="it-IT" sz="2400" dirty="0"/>
              <a:t> </a:t>
            </a:r>
            <a:r>
              <a:rPr lang="it-IT" sz="2400" dirty="0" err="1"/>
              <a:t>appear</a:t>
            </a:r>
            <a:r>
              <a:rPr lang="it-IT" sz="2400" dirty="0"/>
              <a:t> </a:t>
            </a:r>
            <a:r>
              <a:rPr lang="it-IT" sz="2400" dirty="0" err="1"/>
              <a:t>have</a:t>
            </a:r>
            <a:r>
              <a:rPr lang="it-IT" sz="2400" dirty="0"/>
              <a:t> </a:t>
            </a:r>
            <a:r>
              <a:rPr lang="it-IT" sz="2400" dirty="0" err="1"/>
              <a:t>catastrophic</a:t>
            </a:r>
            <a:r>
              <a:rPr lang="it-IT" sz="2400" dirty="0"/>
              <a:t> </a:t>
            </a:r>
            <a:r>
              <a:rPr lang="it-IT" sz="2400" dirty="0" err="1"/>
              <a:t>consequences</a:t>
            </a:r>
            <a:r>
              <a:rPr lang="it-IT" sz="2400" dirty="0"/>
              <a:t>. Ex-ante risk </a:t>
            </a:r>
            <a:r>
              <a:rPr lang="it-IT" sz="2400" dirty="0" err="1"/>
              <a:t>analysis</a:t>
            </a:r>
            <a:r>
              <a:rPr lang="it-IT" sz="2400" dirty="0"/>
              <a:t> in </a:t>
            </a:r>
            <a:r>
              <a:rPr lang="it-IT" sz="2400" dirty="0" err="1"/>
              <a:t>that</a:t>
            </a:r>
            <a:r>
              <a:rPr lang="it-IT" sz="2400" dirty="0"/>
              <a:t> case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relatively</a:t>
            </a:r>
            <a:r>
              <a:rPr lang="it-IT" sz="2400" dirty="0"/>
              <a:t> </a:t>
            </a:r>
            <a:r>
              <a:rPr lang="it-IT" sz="2400" dirty="0" err="1"/>
              <a:t>powerless</a:t>
            </a:r>
            <a:r>
              <a:rPr lang="it-IT" sz="2400" dirty="0"/>
              <a:t>. The </a:t>
            </a:r>
            <a:r>
              <a:rPr lang="it-IT" sz="2400" dirty="0" err="1"/>
              <a:t>lesson</a:t>
            </a:r>
            <a:r>
              <a:rPr lang="it-IT" sz="2400" dirty="0"/>
              <a:t> </a:t>
            </a:r>
            <a:r>
              <a:rPr lang="it-IT" sz="2400" dirty="0" err="1"/>
              <a:t>we</a:t>
            </a:r>
            <a:r>
              <a:rPr lang="it-IT" sz="2400" dirty="0"/>
              <a:t> </a:t>
            </a:r>
            <a:r>
              <a:rPr lang="it-IT" sz="2400" dirty="0" err="1"/>
              <a:t>have</a:t>
            </a:r>
            <a:r>
              <a:rPr lang="it-IT" sz="2400" dirty="0"/>
              <a:t> </a:t>
            </a:r>
            <a:r>
              <a:rPr lang="it-IT" sz="2400" dirty="0" err="1"/>
              <a:t>learned</a:t>
            </a:r>
            <a:r>
              <a:rPr lang="it-IT" sz="2400" dirty="0"/>
              <a:t> from the last </a:t>
            </a:r>
            <a:r>
              <a:rPr lang="it-IT" sz="2400" dirty="0" err="1"/>
              <a:t>crisis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that</a:t>
            </a:r>
            <a:r>
              <a:rPr lang="it-IT" sz="2400" dirty="0"/>
              <a:t> an </a:t>
            </a:r>
            <a:r>
              <a:rPr lang="it-IT" sz="2400" dirty="0" err="1"/>
              <a:t>inherent</a:t>
            </a:r>
            <a:r>
              <a:rPr lang="it-IT" sz="2400" dirty="0"/>
              <a:t> </a:t>
            </a:r>
            <a:r>
              <a:rPr lang="it-IT" sz="2400" dirty="0" err="1"/>
              <a:t>characteristic</a:t>
            </a:r>
            <a:r>
              <a:rPr lang="it-IT" sz="2400" dirty="0"/>
              <a:t> of </a:t>
            </a:r>
            <a:r>
              <a:rPr lang="it-IT" sz="2400" dirty="0" err="1"/>
              <a:t>such</a:t>
            </a:r>
            <a:r>
              <a:rPr lang="it-IT" sz="2400" dirty="0"/>
              <a:t> risks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that</a:t>
            </a:r>
            <a:r>
              <a:rPr lang="it-IT" sz="2400" dirty="0"/>
              <a:t> </a:t>
            </a:r>
            <a:r>
              <a:rPr lang="it-IT" sz="2400" dirty="0" err="1"/>
              <a:t>they</a:t>
            </a:r>
            <a:r>
              <a:rPr lang="it-IT" sz="2400" dirty="0"/>
              <a:t> </a:t>
            </a:r>
            <a:r>
              <a:rPr lang="it-IT" sz="2400" dirty="0" err="1"/>
              <a:t>tend</a:t>
            </a:r>
            <a:r>
              <a:rPr lang="it-IT" sz="2400" dirty="0"/>
              <a:t> to be </a:t>
            </a:r>
            <a:r>
              <a:rPr lang="it-IT" sz="2400" b="1" dirty="0" err="1"/>
              <a:t>sistemic</a:t>
            </a:r>
            <a:r>
              <a:rPr lang="it-IT" sz="2400" dirty="0"/>
              <a:t>, i.e. </a:t>
            </a:r>
            <a:r>
              <a:rPr lang="it-IT" sz="2400" dirty="0" err="1"/>
              <a:t>associated</a:t>
            </a:r>
            <a:r>
              <a:rPr lang="it-IT" sz="2400" dirty="0"/>
              <a:t> with </a:t>
            </a:r>
            <a:r>
              <a:rPr lang="it-IT" sz="2400" b="1" dirty="0"/>
              <a:t>risk </a:t>
            </a:r>
            <a:r>
              <a:rPr lang="it-IT" sz="2400" b="1" dirty="0" err="1"/>
              <a:t>interdependence</a:t>
            </a:r>
            <a:r>
              <a:rPr lang="it-IT" sz="2400" b="1" dirty="0"/>
              <a:t>.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142500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981916-C0F1-4F8B-9D07-F08C54AD6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WEF: The Global Risk </a:t>
            </a:r>
            <a:r>
              <a:rPr lang="it-IT" dirty="0" err="1"/>
              <a:t>Landscape</a:t>
            </a:r>
            <a:r>
              <a:rPr lang="it-IT" dirty="0"/>
              <a:t> 2019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749CEC29-C89C-44B5-8EA7-657391F4C7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192" t="18031" r="40888" b="18162"/>
          <a:stretch/>
        </p:blipFill>
        <p:spPr>
          <a:xfrm>
            <a:off x="1343475" y="797068"/>
            <a:ext cx="5419017" cy="6052222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AA095031-8586-4399-A3E9-EACCE78268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433" t="42222" r="23437" b="16310"/>
          <a:stretch/>
        </p:blipFill>
        <p:spPr>
          <a:xfrm>
            <a:off x="6667462" y="1895477"/>
            <a:ext cx="5524538" cy="2554603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662B679-C52D-420C-A9FE-1699C43F6379}"/>
              </a:ext>
            </a:extLst>
          </p:cNvPr>
          <p:cNvSpPr txBox="1"/>
          <p:nvPr/>
        </p:nvSpPr>
        <p:spPr>
          <a:xfrm>
            <a:off x="11229975" y="1281920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14" name="Segnaposto contenuto 13">
            <a:extLst>
              <a:ext uri="{FF2B5EF4-FFF2-40B4-BE49-F238E27FC236}">
                <a16:creationId xmlns:a16="http://schemas.microsoft.com/office/drawing/2014/main" id="{08DE4997-9928-49D0-AEB9-FF21A9982A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2959" t="36414" r="74864" b="53642"/>
          <a:stretch/>
        </p:blipFill>
        <p:spPr>
          <a:xfrm>
            <a:off x="958423" y="2467474"/>
            <a:ext cx="398130" cy="1022939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829B5C96-3ADC-4147-A101-11765E08A5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875" t="60225" r="74864" b="23809"/>
          <a:stretch/>
        </p:blipFill>
        <p:spPr>
          <a:xfrm>
            <a:off x="1009441" y="3757387"/>
            <a:ext cx="352698" cy="1478560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E3FC02B-A01D-4682-A7DF-6B7105D6E9ED}"/>
              </a:ext>
            </a:extLst>
          </p:cNvPr>
          <p:cNvSpPr txBox="1"/>
          <p:nvPr/>
        </p:nvSpPr>
        <p:spPr>
          <a:xfrm>
            <a:off x="5730239" y="6392091"/>
            <a:ext cx="1175657" cy="4659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62696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6EC1F5-0D5B-4E0A-BC0A-208FC238C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WEF: The </a:t>
            </a:r>
            <a:r>
              <a:rPr lang="it-IT" dirty="0" err="1"/>
              <a:t>Evolving</a:t>
            </a:r>
            <a:r>
              <a:rPr lang="it-IT" dirty="0"/>
              <a:t> Risk </a:t>
            </a:r>
            <a:r>
              <a:rPr lang="it-IT" dirty="0" err="1"/>
              <a:t>Landscape</a:t>
            </a:r>
            <a:endParaRPr lang="it-IT" dirty="0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8ACF8CA0-CA1A-4BE2-A04A-24D3B9340E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6478" t="20011" r="39116" b="6490"/>
          <a:stretch/>
        </p:blipFill>
        <p:spPr>
          <a:xfrm rot="5400000">
            <a:off x="3101388" y="-1093833"/>
            <a:ext cx="5449287" cy="923109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DA2EA56C-46DA-4ECA-BEC4-DB66A1D4F8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687" t="38554" r="37255" b="27238"/>
          <a:stretch/>
        </p:blipFill>
        <p:spPr>
          <a:xfrm rot="5400000">
            <a:off x="4618437" y="4437466"/>
            <a:ext cx="228599" cy="415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9572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Gradazioni di grigio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2919</Words>
  <Application>Microsoft Office PowerPoint</Application>
  <PresentationFormat>Widescreen</PresentationFormat>
  <Paragraphs>89</Paragraphs>
  <Slides>24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30" baseType="lpstr">
      <vt:lpstr>Arial</vt:lpstr>
      <vt:lpstr>Arial</vt:lpstr>
      <vt:lpstr>Calibri</vt:lpstr>
      <vt:lpstr>Calibri Light</vt:lpstr>
      <vt:lpstr>Georgia</vt:lpstr>
      <vt:lpstr>Tema di Office</vt:lpstr>
      <vt:lpstr>Managing Interdependence</vt:lpstr>
      <vt:lpstr>The Context: From the Financial Crisis to the Great Uncertainty</vt:lpstr>
      <vt:lpstr>Deleveraging? What deleveraging?</vt:lpstr>
      <vt:lpstr>Shifting Risk Scenarios: a Challenge to Conventional Risk Management (RM)</vt:lpstr>
      <vt:lpstr>Insurable and Non-Insurable Risks</vt:lpstr>
      <vt:lpstr>Aon Survey: How Ready Do We Perceive Ourselves vis-à-vis the Top 10 Risks?</vt:lpstr>
      <vt:lpstr>The Most Threatening Risks: Assessments and Rankings</vt:lpstr>
      <vt:lpstr>WEF: The Global Risk Landscape 2019</vt:lpstr>
      <vt:lpstr>WEF: The Evolving Risk Landscape</vt:lpstr>
      <vt:lpstr>Risk Interdependence and Systemic Risks</vt:lpstr>
      <vt:lpstr>The Blueprint for Systemic Risk</vt:lpstr>
      <vt:lpstr>The Risk-Trends Interconnections Map 2019 </vt:lpstr>
      <vt:lpstr>The Risks of RM Failures</vt:lpstr>
      <vt:lpstr>ECB Macroeconomic Projections for the Euro-Area</vt:lpstr>
      <vt:lpstr>Navigating with a Macroeconomic Compass Pointing to Shifting Directions!</vt:lpstr>
      <vt:lpstr>Lont-Term Investment: the Vicious Circle of RM- and Policy-Failures</vt:lpstr>
      <vt:lpstr>Gross Fixed Capital Formation (growth rates)</vt:lpstr>
      <vt:lpstr>Financial Stability Regulation Feeding Uncertainty</vt:lpstr>
      <vt:lpstr>LTI in the Euro-zone</vt:lpstr>
      <vt:lpstr>Inadequate Policy Responses and Unmanaged Uncertainty, Fear and Anger</vt:lpstr>
      <vt:lpstr>A Comprehensive Response to Uncertainty Requires Focusing on Economic and Social Policies</vt:lpstr>
      <vt:lpstr>The Public Policy Task of Dealing with Uncertainty</vt:lpstr>
      <vt:lpstr>Best Practise: the European Economic and Monetary Union &amp; the Capital Markets Union</vt:lpstr>
      <vt:lpstr>Actuaries as Risk Interdependence Managers  and Stakeholders of Socio-Economic Policies</vt:lpstr>
    </vt:vector>
  </TitlesOfParts>
  <Company>GBS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Alfieri Cristina</dc:creator>
  <cp:keywords>Public</cp:keywords>
  <cp:lastModifiedBy>Marando Giovanna Eleonora</cp:lastModifiedBy>
  <cp:revision>49</cp:revision>
  <cp:lastPrinted>2019-04-23T18:23:34Z</cp:lastPrinted>
  <dcterms:created xsi:type="dcterms:W3CDTF">2018-10-12T10:26:33Z</dcterms:created>
  <dcterms:modified xsi:type="dcterms:W3CDTF">2019-05-08T15:45:35Z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27429932-283b-412a-8fe8-e7d3608de0d5</vt:lpwstr>
  </property>
  <property fmtid="{D5CDD505-2E9C-101B-9397-08002B2CF9AE}" pid="3" name="Classification">
    <vt:lpwstr>Public</vt:lpwstr>
  </property>
</Properties>
</file>