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82" r:id="rId4"/>
    <p:sldId id="284" r:id="rId5"/>
    <p:sldId id="304" r:id="rId6"/>
    <p:sldId id="303" r:id="rId7"/>
    <p:sldId id="305" r:id="rId8"/>
    <p:sldId id="306" r:id="rId9"/>
    <p:sldId id="301" r:id="rId10"/>
    <p:sldId id="307" r:id="rId11"/>
    <p:sldId id="308" r:id="rId12"/>
    <p:sldId id="309" r:id="rId13"/>
    <p:sldId id="310" r:id="rId14"/>
    <p:sldId id="311" r:id="rId15"/>
    <p:sldId id="312" r:id="rId16"/>
    <p:sldId id="313" r:id="rId17"/>
    <p:sldId id="314" r:id="rId18"/>
    <p:sldId id="302" r:id="rId19"/>
    <p:sldId id="316" r:id="rId20"/>
    <p:sldId id="315" r:id="rId21"/>
    <p:sldId id="317" r:id="rId22"/>
    <p:sldId id="318" r:id="rId23"/>
    <p:sldId id="319" r:id="rId24"/>
    <p:sldId id="320" r:id="rId25"/>
    <p:sldId id="321" r:id="rId26"/>
    <p:sldId id="271"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99"/>
    <a:srgbClr val="D60093"/>
    <a:srgbClr val="691A11"/>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4411" autoAdjust="0"/>
  </p:normalViewPr>
  <p:slideViewPr>
    <p:cSldViewPr snapToGrid="0">
      <p:cViewPr varScale="1">
        <p:scale>
          <a:sx n="68" d="100"/>
          <a:sy n="68" d="100"/>
        </p:scale>
        <p:origin x="864"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421D9-2635-4D40-BF98-333C281E329A}" type="datetimeFigureOut">
              <a:rPr lang="it-IT" smtClean="0"/>
              <a:t>20/05/2019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75517-AE1F-49E2-A0C0-673BDC867929}" type="slidenum">
              <a:rPr lang="it-IT" smtClean="0"/>
              <a:t>‹Nº›</a:t>
            </a:fld>
            <a:endParaRPr lang="it-IT"/>
          </a:p>
        </p:txBody>
      </p:sp>
    </p:spTree>
    <p:extLst>
      <p:ext uri="{BB962C8B-B14F-4D97-AF65-F5344CB8AC3E}">
        <p14:creationId xmlns:p14="http://schemas.microsoft.com/office/powerpoint/2010/main" val="6254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1</a:t>
            </a:fld>
            <a:endParaRPr lang="it-IT"/>
          </a:p>
        </p:txBody>
      </p:sp>
    </p:spTree>
    <p:extLst>
      <p:ext uri="{BB962C8B-B14F-4D97-AF65-F5344CB8AC3E}">
        <p14:creationId xmlns:p14="http://schemas.microsoft.com/office/powerpoint/2010/main" val="409730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10</a:t>
            </a:fld>
            <a:endParaRPr lang="it-IT"/>
          </a:p>
        </p:txBody>
      </p:sp>
    </p:spTree>
    <p:extLst>
      <p:ext uri="{BB962C8B-B14F-4D97-AF65-F5344CB8AC3E}">
        <p14:creationId xmlns:p14="http://schemas.microsoft.com/office/powerpoint/2010/main" val="40322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11</a:t>
            </a:fld>
            <a:endParaRPr lang="it-IT"/>
          </a:p>
        </p:txBody>
      </p:sp>
    </p:spTree>
    <p:extLst>
      <p:ext uri="{BB962C8B-B14F-4D97-AF65-F5344CB8AC3E}">
        <p14:creationId xmlns:p14="http://schemas.microsoft.com/office/powerpoint/2010/main" val="265428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12</a:t>
            </a:fld>
            <a:endParaRPr lang="it-IT"/>
          </a:p>
        </p:txBody>
      </p:sp>
    </p:spTree>
    <p:extLst>
      <p:ext uri="{BB962C8B-B14F-4D97-AF65-F5344CB8AC3E}">
        <p14:creationId xmlns:p14="http://schemas.microsoft.com/office/powerpoint/2010/main" val="220077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13</a:t>
            </a:fld>
            <a:endParaRPr lang="it-IT"/>
          </a:p>
        </p:txBody>
      </p:sp>
    </p:spTree>
    <p:extLst>
      <p:ext uri="{BB962C8B-B14F-4D97-AF65-F5344CB8AC3E}">
        <p14:creationId xmlns:p14="http://schemas.microsoft.com/office/powerpoint/2010/main" val="588238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14</a:t>
            </a:fld>
            <a:endParaRPr lang="it-IT"/>
          </a:p>
        </p:txBody>
      </p:sp>
    </p:spTree>
    <p:extLst>
      <p:ext uri="{BB962C8B-B14F-4D97-AF65-F5344CB8AC3E}">
        <p14:creationId xmlns:p14="http://schemas.microsoft.com/office/powerpoint/2010/main" val="1001035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15</a:t>
            </a:fld>
            <a:endParaRPr lang="it-IT"/>
          </a:p>
        </p:txBody>
      </p:sp>
    </p:spTree>
    <p:extLst>
      <p:ext uri="{BB962C8B-B14F-4D97-AF65-F5344CB8AC3E}">
        <p14:creationId xmlns:p14="http://schemas.microsoft.com/office/powerpoint/2010/main" val="3250008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16</a:t>
            </a:fld>
            <a:endParaRPr lang="it-IT"/>
          </a:p>
        </p:txBody>
      </p:sp>
    </p:spTree>
    <p:extLst>
      <p:ext uri="{BB962C8B-B14F-4D97-AF65-F5344CB8AC3E}">
        <p14:creationId xmlns:p14="http://schemas.microsoft.com/office/powerpoint/2010/main" val="3809592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17</a:t>
            </a:fld>
            <a:endParaRPr lang="it-IT"/>
          </a:p>
        </p:txBody>
      </p:sp>
    </p:spTree>
    <p:extLst>
      <p:ext uri="{BB962C8B-B14F-4D97-AF65-F5344CB8AC3E}">
        <p14:creationId xmlns:p14="http://schemas.microsoft.com/office/powerpoint/2010/main" val="504751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18</a:t>
            </a:fld>
            <a:endParaRPr lang="it-IT"/>
          </a:p>
        </p:txBody>
      </p:sp>
    </p:spTree>
    <p:extLst>
      <p:ext uri="{BB962C8B-B14F-4D97-AF65-F5344CB8AC3E}">
        <p14:creationId xmlns:p14="http://schemas.microsoft.com/office/powerpoint/2010/main" val="139054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19</a:t>
            </a:fld>
            <a:endParaRPr lang="it-IT"/>
          </a:p>
        </p:txBody>
      </p:sp>
    </p:spTree>
    <p:extLst>
      <p:ext uri="{BB962C8B-B14F-4D97-AF65-F5344CB8AC3E}">
        <p14:creationId xmlns:p14="http://schemas.microsoft.com/office/powerpoint/2010/main" val="97583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a:t>
            </a:fld>
            <a:endParaRPr lang="it-IT"/>
          </a:p>
        </p:txBody>
      </p:sp>
    </p:spTree>
    <p:extLst>
      <p:ext uri="{BB962C8B-B14F-4D97-AF65-F5344CB8AC3E}">
        <p14:creationId xmlns:p14="http://schemas.microsoft.com/office/powerpoint/2010/main" val="159468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20</a:t>
            </a:fld>
            <a:endParaRPr lang="it-IT"/>
          </a:p>
        </p:txBody>
      </p:sp>
    </p:spTree>
    <p:extLst>
      <p:ext uri="{BB962C8B-B14F-4D97-AF65-F5344CB8AC3E}">
        <p14:creationId xmlns:p14="http://schemas.microsoft.com/office/powerpoint/2010/main" val="2030323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21</a:t>
            </a:fld>
            <a:endParaRPr lang="it-IT"/>
          </a:p>
        </p:txBody>
      </p:sp>
    </p:spTree>
    <p:extLst>
      <p:ext uri="{BB962C8B-B14F-4D97-AF65-F5344CB8AC3E}">
        <p14:creationId xmlns:p14="http://schemas.microsoft.com/office/powerpoint/2010/main" val="493416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22</a:t>
            </a:fld>
            <a:endParaRPr lang="it-IT"/>
          </a:p>
        </p:txBody>
      </p:sp>
    </p:spTree>
    <p:extLst>
      <p:ext uri="{BB962C8B-B14F-4D97-AF65-F5344CB8AC3E}">
        <p14:creationId xmlns:p14="http://schemas.microsoft.com/office/powerpoint/2010/main" val="153785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23</a:t>
            </a:fld>
            <a:endParaRPr lang="it-IT"/>
          </a:p>
        </p:txBody>
      </p:sp>
    </p:spTree>
    <p:extLst>
      <p:ext uri="{BB962C8B-B14F-4D97-AF65-F5344CB8AC3E}">
        <p14:creationId xmlns:p14="http://schemas.microsoft.com/office/powerpoint/2010/main" val="4012317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24</a:t>
            </a:fld>
            <a:endParaRPr lang="it-IT"/>
          </a:p>
        </p:txBody>
      </p:sp>
    </p:spTree>
    <p:extLst>
      <p:ext uri="{BB962C8B-B14F-4D97-AF65-F5344CB8AC3E}">
        <p14:creationId xmlns:p14="http://schemas.microsoft.com/office/powerpoint/2010/main" val="4173184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25</a:t>
            </a:fld>
            <a:endParaRPr lang="it-IT"/>
          </a:p>
        </p:txBody>
      </p:sp>
    </p:spTree>
    <p:extLst>
      <p:ext uri="{BB962C8B-B14F-4D97-AF65-F5344CB8AC3E}">
        <p14:creationId xmlns:p14="http://schemas.microsoft.com/office/powerpoint/2010/main" val="3804066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26</a:t>
            </a:fld>
            <a:endParaRPr lang="it-IT"/>
          </a:p>
        </p:txBody>
      </p:sp>
    </p:spTree>
    <p:extLst>
      <p:ext uri="{BB962C8B-B14F-4D97-AF65-F5344CB8AC3E}">
        <p14:creationId xmlns:p14="http://schemas.microsoft.com/office/powerpoint/2010/main" val="141270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3</a:t>
            </a:fld>
            <a:endParaRPr lang="it-IT"/>
          </a:p>
        </p:txBody>
      </p:sp>
    </p:spTree>
    <p:extLst>
      <p:ext uri="{BB962C8B-B14F-4D97-AF65-F5344CB8AC3E}">
        <p14:creationId xmlns:p14="http://schemas.microsoft.com/office/powerpoint/2010/main" val="252364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4</a:t>
            </a:fld>
            <a:endParaRPr lang="it-IT"/>
          </a:p>
        </p:txBody>
      </p:sp>
    </p:spTree>
    <p:extLst>
      <p:ext uri="{BB962C8B-B14F-4D97-AF65-F5344CB8AC3E}">
        <p14:creationId xmlns:p14="http://schemas.microsoft.com/office/powerpoint/2010/main" val="336077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5</a:t>
            </a:fld>
            <a:endParaRPr lang="it-IT"/>
          </a:p>
        </p:txBody>
      </p:sp>
    </p:spTree>
    <p:extLst>
      <p:ext uri="{BB962C8B-B14F-4D97-AF65-F5344CB8AC3E}">
        <p14:creationId xmlns:p14="http://schemas.microsoft.com/office/powerpoint/2010/main" val="163878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6</a:t>
            </a:fld>
            <a:endParaRPr lang="it-IT"/>
          </a:p>
        </p:txBody>
      </p:sp>
    </p:spTree>
    <p:extLst>
      <p:ext uri="{BB962C8B-B14F-4D97-AF65-F5344CB8AC3E}">
        <p14:creationId xmlns:p14="http://schemas.microsoft.com/office/powerpoint/2010/main" val="144333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7</a:t>
            </a:fld>
            <a:endParaRPr lang="it-IT"/>
          </a:p>
        </p:txBody>
      </p:sp>
    </p:spTree>
    <p:extLst>
      <p:ext uri="{BB962C8B-B14F-4D97-AF65-F5344CB8AC3E}">
        <p14:creationId xmlns:p14="http://schemas.microsoft.com/office/powerpoint/2010/main" val="357780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EC75517-AE1F-49E2-A0C0-673BDC867929}" type="slidenum">
              <a:rPr lang="it-IT" smtClean="0"/>
              <a:t>8</a:t>
            </a:fld>
            <a:endParaRPr lang="it-IT"/>
          </a:p>
        </p:txBody>
      </p:sp>
    </p:spTree>
    <p:extLst>
      <p:ext uri="{BB962C8B-B14F-4D97-AF65-F5344CB8AC3E}">
        <p14:creationId xmlns:p14="http://schemas.microsoft.com/office/powerpoint/2010/main" val="526100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EC75517-AE1F-49E2-A0C0-673BDC867929}" type="slidenum">
              <a:rPr lang="it-IT" smtClean="0"/>
              <a:t>9</a:t>
            </a:fld>
            <a:endParaRPr lang="it-IT"/>
          </a:p>
        </p:txBody>
      </p:sp>
    </p:spTree>
    <p:extLst>
      <p:ext uri="{BB962C8B-B14F-4D97-AF65-F5344CB8AC3E}">
        <p14:creationId xmlns:p14="http://schemas.microsoft.com/office/powerpoint/2010/main" val="3635517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a:stretch>
            <a:fillRect/>
          </a:stretch>
        </p:blipFill>
        <p:spPr>
          <a:xfrm>
            <a:off x="226256" y="3838074"/>
            <a:ext cx="2062717" cy="2779294"/>
          </a:xfrm>
          <a:prstGeom prst="rect">
            <a:avLst/>
          </a:prstGeom>
        </p:spPr>
      </p:pic>
      <p:grpSp>
        <p:nvGrpSpPr>
          <p:cNvPr id="5" name="Gruppo 4"/>
          <p:cNvGrpSpPr>
            <a:grpSpLocks noChangeAspect="1"/>
          </p:cNvGrpSpPr>
          <p:nvPr userDrawn="1"/>
        </p:nvGrpSpPr>
        <p:grpSpPr>
          <a:xfrm>
            <a:off x="9457295" y="5909058"/>
            <a:ext cx="1953428" cy="828000"/>
            <a:chOff x="8572876" y="5894069"/>
            <a:chExt cx="1678029" cy="711267"/>
          </a:xfrm>
        </p:grpSpPr>
        <p:pic>
          <p:nvPicPr>
            <p:cNvPr id="3" name="Immagine 2"/>
            <p:cNvPicPr>
              <a:picLocks noChangeAspect="1"/>
            </p:cNvPicPr>
            <p:nvPr userDrawn="1"/>
          </p:nvPicPr>
          <p:blipFill>
            <a:blip r:embed="rId3"/>
            <a:stretch>
              <a:fillRect/>
            </a:stretch>
          </p:blipFill>
          <p:spPr>
            <a:xfrm>
              <a:off x="8572876" y="5894069"/>
              <a:ext cx="763193" cy="711267"/>
            </a:xfrm>
            <a:prstGeom prst="rect">
              <a:avLst/>
            </a:prstGeom>
          </p:spPr>
        </p:pic>
        <p:pic>
          <p:nvPicPr>
            <p:cNvPr id="4" name="Immagine 3"/>
            <p:cNvPicPr>
              <a:picLocks noChangeAspect="1"/>
            </p:cNvPicPr>
            <p:nvPr userDrawn="1"/>
          </p:nvPicPr>
          <p:blipFill>
            <a:blip r:embed="rId4"/>
            <a:stretch>
              <a:fillRect/>
            </a:stretch>
          </p:blipFill>
          <p:spPr>
            <a:xfrm>
              <a:off x="9487276" y="6099876"/>
              <a:ext cx="763629" cy="299652"/>
            </a:xfrm>
            <a:prstGeom prst="rect">
              <a:avLst/>
            </a:prstGeom>
          </p:spPr>
        </p:pic>
      </p:grpSp>
      <p:pic>
        <p:nvPicPr>
          <p:cNvPr id="6" name="Immagine 5"/>
          <p:cNvPicPr>
            <a:picLocks noChangeAspect="1"/>
          </p:cNvPicPr>
          <p:nvPr userDrawn="1"/>
        </p:nvPicPr>
        <p:blipFill>
          <a:blip r:embed="rId5"/>
          <a:stretch>
            <a:fillRect/>
          </a:stretch>
        </p:blipFill>
        <p:spPr>
          <a:xfrm>
            <a:off x="4453849" y="5532102"/>
            <a:ext cx="3007895" cy="1325898"/>
          </a:xfrm>
          <a:prstGeom prst="rect">
            <a:avLst/>
          </a:prstGeom>
        </p:spPr>
      </p:pic>
    </p:spTree>
    <p:extLst>
      <p:ext uri="{BB962C8B-B14F-4D97-AF65-F5344CB8AC3E}">
        <p14:creationId xmlns:p14="http://schemas.microsoft.com/office/powerpoint/2010/main" val="134896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2FFA53-78E0-446F-83E0-5D7BE9E5FF07}" type="datetimeFigureOut">
              <a:rPr lang="it-IT" smtClean="0"/>
              <a:t>20/05/2019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427853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D2FFA53-78E0-446F-83E0-5D7BE9E5FF07}" type="datetimeFigureOut">
              <a:rPr lang="it-IT" smtClean="0"/>
              <a:t>20/05/2019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35472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805776"/>
          </a:xfrm>
        </p:spPr>
        <p:txBody>
          <a:bodyPr>
            <a:normAutofit/>
          </a:bodyPr>
          <a:lstStyle>
            <a:lvl1pPr>
              <a:defRPr sz="3600" b="1">
                <a:latin typeface="+mj-lt"/>
              </a:defRPr>
            </a:lvl1pPr>
          </a:lstStyle>
          <a:p>
            <a:r>
              <a:rPr lang="it-IT" dirty="0"/>
              <a:t>Fare clic per modificare lo stile del titolo</a:t>
            </a:r>
          </a:p>
        </p:txBody>
      </p:sp>
      <p:sp>
        <p:nvSpPr>
          <p:cNvPr id="3" name="Segnaposto contenuto 2"/>
          <p:cNvSpPr>
            <a:spLocks noGrp="1"/>
          </p:cNvSpPr>
          <p:nvPr>
            <p:ph idx="1"/>
          </p:nvPr>
        </p:nvSpPr>
        <p:spPr>
          <a:xfrm>
            <a:off x="362712" y="1118489"/>
            <a:ext cx="11500104" cy="4939436"/>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a:xfrm>
            <a:off x="5853359" y="6266411"/>
            <a:ext cx="477253" cy="365125"/>
          </a:xfrm>
        </p:spPr>
        <p:txBody>
          <a:bodyPr/>
          <a:lstStyle/>
          <a:p>
            <a:fld id="{2BA1292A-03A9-4707-88A2-3F81F831B259}" type="slidenum">
              <a:rPr lang="it-IT" smtClean="0"/>
              <a:t>‹Nº›</a:t>
            </a:fld>
            <a:endParaRPr lang="it-IT" dirty="0"/>
          </a:p>
        </p:txBody>
      </p:sp>
      <p:cxnSp>
        <p:nvCxnSpPr>
          <p:cNvPr id="15" name="Connettore 1 14"/>
          <p:cNvCxnSpPr/>
          <p:nvPr userDrawn="1"/>
        </p:nvCxnSpPr>
        <p:spPr>
          <a:xfrm>
            <a:off x="-4014" y="772050"/>
            <a:ext cx="12192000" cy="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Immagine 11"/>
          <p:cNvPicPr>
            <a:picLocks noChangeAspect="1"/>
          </p:cNvPicPr>
          <p:nvPr userDrawn="1"/>
        </p:nvPicPr>
        <p:blipFill>
          <a:blip r:embed="rId2"/>
          <a:stretch>
            <a:fillRect/>
          </a:stretch>
        </p:blipFill>
        <p:spPr>
          <a:xfrm>
            <a:off x="362712" y="5360093"/>
            <a:ext cx="1035823" cy="1395663"/>
          </a:xfrm>
          <a:prstGeom prst="rect">
            <a:avLst/>
          </a:prstGeom>
        </p:spPr>
      </p:pic>
      <p:grpSp>
        <p:nvGrpSpPr>
          <p:cNvPr id="13" name="Gruppo 12"/>
          <p:cNvGrpSpPr>
            <a:grpSpLocks noChangeAspect="1"/>
          </p:cNvGrpSpPr>
          <p:nvPr userDrawn="1"/>
        </p:nvGrpSpPr>
        <p:grpSpPr>
          <a:xfrm>
            <a:off x="10420082" y="6205280"/>
            <a:ext cx="1298690" cy="550476"/>
            <a:chOff x="8572876" y="5894069"/>
            <a:chExt cx="1678029" cy="711267"/>
          </a:xfrm>
        </p:grpSpPr>
        <p:pic>
          <p:nvPicPr>
            <p:cNvPr id="17" name="Immagine 16"/>
            <p:cNvPicPr>
              <a:picLocks noChangeAspect="1"/>
            </p:cNvPicPr>
            <p:nvPr userDrawn="1"/>
          </p:nvPicPr>
          <p:blipFill>
            <a:blip r:embed="rId3"/>
            <a:stretch>
              <a:fillRect/>
            </a:stretch>
          </p:blipFill>
          <p:spPr>
            <a:xfrm>
              <a:off x="8572876" y="5894069"/>
              <a:ext cx="763193" cy="711267"/>
            </a:xfrm>
            <a:prstGeom prst="rect">
              <a:avLst/>
            </a:prstGeom>
          </p:spPr>
        </p:pic>
        <p:pic>
          <p:nvPicPr>
            <p:cNvPr id="18" name="Immagine 17"/>
            <p:cNvPicPr>
              <a:picLocks noChangeAspect="1"/>
            </p:cNvPicPr>
            <p:nvPr userDrawn="1"/>
          </p:nvPicPr>
          <p:blipFill>
            <a:blip r:embed="rId4"/>
            <a:stretch>
              <a:fillRect/>
            </a:stretch>
          </p:blipFill>
          <p:spPr>
            <a:xfrm>
              <a:off x="9487276" y="6099876"/>
              <a:ext cx="763629" cy="299652"/>
            </a:xfrm>
            <a:prstGeom prst="rect">
              <a:avLst/>
            </a:prstGeom>
          </p:spPr>
        </p:pic>
      </p:grpSp>
      <p:pic>
        <p:nvPicPr>
          <p:cNvPr id="19" name="Immagine 18"/>
          <p:cNvPicPr>
            <a:picLocks noChangeAspect="1"/>
          </p:cNvPicPr>
          <p:nvPr userDrawn="1"/>
        </p:nvPicPr>
        <p:blipFill rotWithShape="1">
          <a:blip r:embed="rId5"/>
          <a:srcRect t="10574" b="14603"/>
          <a:stretch/>
        </p:blipFill>
        <p:spPr>
          <a:xfrm>
            <a:off x="7673017" y="6106074"/>
            <a:ext cx="2079298" cy="685801"/>
          </a:xfrm>
          <a:prstGeom prst="rect">
            <a:avLst/>
          </a:prstGeom>
        </p:spPr>
      </p:pic>
    </p:spTree>
    <p:extLst>
      <p:ext uri="{BB962C8B-B14F-4D97-AF65-F5344CB8AC3E}">
        <p14:creationId xmlns:p14="http://schemas.microsoft.com/office/powerpoint/2010/main" val="178729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D2FFA53-78E0-446F-83E0-5D7BE9E5FF07}" type="datetimeFigureOut">
              <a:rPr lang="it-IT" smtClean="0"/>
              <a:t>20/05/2019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342316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D2FFA53-78E0-446F-83E0-5D7BE9E5FF07}" type="datetimeFigureOut">
              <a:rPr lang="it-IT" smtClean="0"/>
              <a:t>20/05/2019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289517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D2FFA53-78E0-446F-83E0-5D7BE9E5FF07}" type="datetimeFigureOut">
              <a:rPr lang="it-IT" smtClean="0"/>
              <a:t>20/05/2019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63612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D2FFA53-78E0-446F-83E0-5D7BE9E5FF07}" type="datetimeFigureOut">
              <a:rPr lang="it-IT" smtClean="0"/>
              <a:t>20/05/2019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198197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2FFA53-78E0-446F-83E0-5D7BE9E5FF07}" type="datetimeFigureOut">
              <a:rPr lang="it-IT" smtClean="0"/>
              <a:t>20/05/2019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220410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FFA53-78E0-446F-83E0-5D7BE9E5FF07}" type="datetimeFigureOut">
              <a:rPr lang="it-IT" smtClean="0"/>
              <a:t>20/05/2019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407666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2FFA53-78E0-446F-83E0-5D7BE9E5FF07}" type="datetimeFigureOut">
              <a:rPr lang="it-IT" smtClean="0"/>
              <a:t>20/05/2019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A1292A-03A9-4707-88A2-3F81F831B259}" type="slidenum">
              <a:rPr lang="it-IT" smtClean="0"/>
              <a:t>‹Nº›</a:t>
            </a:fld>
            <a:endParaRPr lang="it-IT"/>
          </a:p>
        </p:txBody>
      </p:sp>
    </p:spTree>
    <p:extLst>
      <p:ext uri="{BB962C8B-B14F-4D97-AF65-F5344CB8AC3E}">
        <p14:creationId xmlns:p14="http://schemas.microsoft.com/office/powerpoint/2010/main" val="85356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FFA53-78E0-446F-83E0-5D7BE9E5FF07}" type="datetimeFigureOut">
              <a:rPr lang="it-IT" smtClean="0"/>
              <a:t>20/05/2019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1292A-03A9-4707-88A2-3F81F831B259}" type="slidenum">
              <a:rPr lang="it-IT" smtClean="0"/>
              <a:t>‹Nº›</a:t>
            </a:fld>
            <a:endParaRPr lang="it-IT"/>
          </a:p>
        </p:txBody>
      </p:sp>
      <p:sp>
        <p:nvSpPr>
          <p:cNvPr id="7" name="fl"/>
          <p:cNvSpPr txBox="1"/>
          <p:nvPr userDrawn="1"/>
        </p:nvSpPr>
        <p:spPr>
          <a:xfrm>
            <a:off x="0" y="6545580"/>
            <a:ext cx="12192000" cy="215444"/>
          </a:xfrm>
          <a:prstGeom prst="rect">
            <a:avLst/>
          </a:prstGeom>
          <a:noFill/>
        </p:spPr>
        <p:txBody>
          <a:bodyPr vert="horz" rtlCol="0">
            <a:spAutoFit/>
          </a:bodyPr>
          <a:lstStyle/>
          <a:p>
            <a:pPr algn="l"/>
            <a:endParaRPr lang="it-IT" sz="800" b="0" i="0" u="none" baseline="0">
              <a:solidFill>
                <a:srgbClr val="990000"/>
              </a:solidFill>
              <a:latin typeface="arial" panose="020B0604020202020204" pitchFamily="34" charset="0"/>
            </a:endParaRPr>
          </a:p>
        </p:txBody>
      </p:sp>
    </p:spTree>
    <p:extLst>
      <p:ext uri="{BB962C8B-B14F-4D97-AF65-F5344CB8AC3E}">
        <p14:creationId xmlns:p14="http://schemas.microsoft.com/office/powerpoint/2010/main" val="229973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s://www.economist.com/finance-and-economics/2018/12/01/green-asset-classes-are-proliferating?frsc=dg|e" TargetMode="External"/><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economist.com/finance-and-economics/2017/11/25/sustainable-investment-joins-the-mainstream?fsrc=scn/fb/te/bl/ed/sustainableinvestmentjoinsthemainstreamgenerationsri" TargetMode="External"/><Relationship Id="rId5" Type="http://schemas.openxmlformats.org/officeDocument/2006/relationships/hyperlink" Target="http://research-center.amundi.com/page/Article/2019/01/The-Alpha-and-Beta-of-ESG-investing#xtor=EREC-9-[IPE_january_2019]-20190131-[ESG_T.Rocalli]" TargetMode="External"/><Relationship Id="rId4" Type="http://schemas.openxmlformats.org/officeDocument/2006/relationships/hyperlink" Target="https://www.bloomberg.com/news/articles/2019-01-17/jeremy-grantham-s-1-billion-plan-to-fight-climate-chang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024128" y="534892"/>
            <a:ext cx="10107168" cy="1681163"/>
          </a:xfrm>
        </p:spPr>
        <p:txBody>
          <a:bodyPr>
            <a:normAutofit/>
          </a:bodyPr>
          <a:lstStyle/>
          <a:p>
            <a:pPr algn="ctr"/>
            <a:r>
              <a:rPr lang="it-IT" sz="4800" b="1" dirty="0">
                <a:solidFill>
                  <a:srgbClr val="9A0000"/>
                </a:solidFill>
                <a:latin typeface="+mn-lt"/>
              </a:rPr>
              <a:t>A Megatrend-ESG</a:t>
            </a:r>
            <a:endParaRPr lang="it-IT" sz="4800" b="1" dirty="0">
              <a:latin typeface="+mn-lt"/>
            </a:endParaRPr>
          </a:p>
        </p:txBody>
      </p:sp>
      <p:sp>
        <p:nvSpPr>
          <p:cNvPr id="3" name="Sottotitolo 2"/>
          <p:cNvSpPr>
            <a:spLocks noGrp="1"/>
          </p:cNvSpPr>
          <p:nvPr>
            <p:ph type="subTitle" idx="4294967295"/>
          </p:nvPr>
        </p:nvSpPr>
        <p:spPr>
          <a:xfrm>
            <a:off x="1531395" y="1670460"/>
            <a:ext cx="9092634" cy="969962"/>
          </a:xfrm>
        </p:spPr>
        <p:txBody>
          <a:bodyPr>
            <a:normAutofit/>
          </a:bodyPr>
          <a:lstStyle/>
          <a:p>
            <a:pPr marL="0" indent="0" algn="ctr">
              <a:buNone/>
            </a:pPr>
            <a:r>
              <a:rPr lang="en-US" sz="3200" dirty="0">
                <a:solidFill>
                  <a:schemeClr val="bg1">
                    <a:lumMod val="50000"/>
                  </a:schemeClr>
                </a:solidFill>
              </a:rPr>
              <a:t>long-term investing approach</a:t>
            </a:r>
            <a:endParaRPr lang="it-IT" sz="3200" dirty="0">
              <a:solidFill>
                <a:schemeClr val="bg1">
                  <a:lumMod val="50000"/>
                </a:schemeClr>
              </a:solidFill>
            </a:endParaRPr>
          </a:p>
        </p:txBody>
      </p:sp>
      <p:sp>
        <p:nvSpPr>
          <p:cNvPr id="5" name="Sottotitolo 2"/>
          <p:cNvSpPr txBox="1">
            <a:spLocks/>
          </p:cNvSpPr>
          <p:nvPr/>
        </p:nvSpPr>
        <p:spPr>
          <a:xfrm>
            <a:off x="1024128" y="4840941"/>
            <a:ext cx="10107168" cy="635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000" b="1" i="1" dirty="0">
                <a:solidFill>
                  <a:schemeClr val="bg1">
                    <a:lumMod val="50000"/>
                  </a:schemeClr>
                </a:solidFill>
              </a:rPr>
              <a:t>AFIR-ERM Florence Colloquium</a:t>
            </a:r>
            <a:br>
              <a:rPr lang="it-IT" sz="2000" i="1" dirty="0">
                <a:solidFill>
                  <a:schemeClr val="bg1">
                    <a:lumMod val="50000"/>
                  </a:schemeClr>
                </a:solidFill>
              </a:rPr>
            </a:br>
            <a:r>
              <a:rPr lang="it-IT" sz="2000" i="1" dirty="0">
                <a:solidFill>
                  <a:schemeClr val="bg1">
                    <a:lumMod val="50000"/>
                  </a:schemeClr>
                </a:solidFill>
              </a:rPr>
              <a:t>May, 2019</a:t>
            </a:r>
          </a:p>
        </p:txBody>
      </p:sp>
      <p:sp>
        <p:nvSpPr>
          <p:cNvPr id="6" name="Sottotitolo 2"/>
          <p:cNvSpPr txBox="1">
            <a:spLocks/>
          </p:cNvSpPr>
          <p:nvPr/>
        </p:nvSpPr>
        <p:spPr>
          <a:xfrm>
            <a:off x="1042416" y="2992525"/>
            <a:ext cx="10107168" cy="476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3600" dirty="0"/>
              <a:t>Fernanda Salas</a:t>
            </a:r>
          </a:p>
        </p:txBody>
      </p:sp>
      <p:sp>
        <p:nvSpPr>
          <p:cNvPr id="4" name="hlFirstPage"/>
          <p:cNvSpPr txBox="1"/>
          <p:nvPr/>
        </p:nvSpPr>
        <p:spPr>
          <a:xfrm>
            <a:off x="254000" y="4381500"/>
            <a:ext cx="184731" cy="369332"/>
          </a:xfrm>
          <a:prstGeom prst="rect">
            <a:avLst/>
          </a:prstGeom>
          <a:noFill/>
        </p:spPr>
        <p:txBody>
          <a:bodyPr vert="horz" wrap="none" rtlCol="0">
            <a:spAutoFit/>
          </a:bodyPr>
          <a:lstStyle/>
          <a:p>
            <a:endParaRPr lang="it-IT"/>
          </a:p>
        </p:txBody>
      </p:sp>
    </p:spTree>
    <p:extLst>
      <p:ext uri="{BB962C8B-B14F-4D97-AF65-F5344CB8AC3E}">
        <p14:creationId xmlns:p14="http://schemas.microsoft.com/office/powerpoint/2010/main" val="185647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Megatrends</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10</a:t>
            </a:fld>
            <a:endParaRPr lang="it-IT" dirty="0"/>
          </a:p>
        </p:txBody>
      </p:sp>
      <p:sp>
        <p:nvSpPr>
          <p:cNvPr id="13" name="Segnaposto contenuto 2">
            <a:extLst>
              <a:ext uri="{FF2B5EF4-FFF2-40B4-BE49-F238E27FC236}">
                <a16:creationId xmlns:a16="http://schemas.microsoft.com/office/drawing/2014/main" id="{A7F1F77F-EC7C-463D-987F-9C7D5890F392}"/>
              </a:ext>
            </a:extLst>
          </p:cNvPr>
          <p:cNvSpPr>
            <a:spLocks noGrp="1"/>
          </p:cNvSpPr>
          <p:nvPr>
            <p:ph idx="1"/>
          </p:nvPr>
        </p:nvSpPr>
        <p:spPr>
          <a:xfrm>
            <a:off x="461321" y="1087205"/>
            <a:ext cx="10977640" cy="1228165"/>
          </a:xfrm>
        </p:spPr>
        <p:txBody>
          <a:bodyPr>
            <a:normAutofit/>
          </a:bodyPr>
          <a:lstStyle/>
          <a:p>
            <a:pPr marL="0" indent="0" algn="ctr">
              <a:buClr>
                <a:srgbClr val="A40000"/>
              </a:buClr>
              <a:buSzPct val="75000"/>
              <a:buNone/>
            </a:pPr>
            <a:r>
              <a:rPr lang="en-US" sz="2400" i="1" dirty="0">
                <a:latin typeface="Avenir Roman"/>
              </a:rPr>
              <a:t>“Global, sustained and macro economic </a:t>
            </a:r>
            <a:r>
              <a:rPr lang="en-US" sz="2400" b="1" i="1" dirty="0">
                <a:latin typeface="Avenir Roman"/>
              </a:rPr>
              <a:t>forces </a:t>
            </a:r>
            <a:r>
              <a:rPr lang="en-US" sz="2400" i="1" dirty="0">
                <a:latin typeface="Avenir Roman"/>
              </a:rPr>
              <a:t>of development that </a:t>
            </a:r>
            <a:r>
              <a:rPr lang="en-US" sz="2400" b="1" i="1" dirty="0">
                <a:latin typeface="Avenir Roman"/>
              </a:rPr>
              <a:t>impact</a:t>
            </a:r>
            <a:r>
              <a:rPr lang="en-US" sz="2400" i="1" dirty="0">
                <a:latin typeface="Avenir Roman"/>
              </a:rPr>
              <a:t> </a:t>
            </a:r>
            <a:r>
              <a:rPr lang="en-US" sz="2400" b="1" i="1" dirty="0">
                <a:latin typeface="Avenir Roman"/>
              </a:rPr>
              <a:t>business, economy, society, cultures and personal lives</a:t>
            </a:r>
            <a:r>
              <a:rPr lang="en-US" sz="2400" i="1" dirty="0">
                <a:latin typeface="Avenir Roman"/>
              </a:rPr>
              <a:t> thereby </a:t>
            </a:r>
            <a:r>
              <a:rPr lang="en-US" sz="2400" b="1" i="1" dirty="0">
                <a:latin typeface="Avenir Roman"/>
              </a:rPr>
              <a:t>defining our future world </a:t>
            </a:r>
            <a:r>
              <a:rPr lang="en-US" sz="2400" i="1" dirty="0">
                <a:latin typeface="Avenir Roman"/>
              </a:rPr>
              <a:t>and its increasing pace of change.”</a:t>
            </a:r>
          </a:p>
        </p:txBody>
      </p:sp>
      <p:grpSp>
        <p:nvGrpSpPr>
          <p:cNvPr id="10" name="Grupo 9">
            <a:extLst>
              <a:ext uri="{FF2B5EF4-FFF2-40B4-BE49-F238E27FC236}">
                <a16:creationId xmlns:a16="http://schemas.microsoft.com/office/drawing/2014/main" id="{19E0B71D-0890-4556-9B66-F4EB6D8AA673}"/>
              </a:ext>
            </a:extLst>
          </p:cNvPr>
          <p:cNvGrpSpPr/>
          <p:nvPr/>
        </p:nvGrpSpPr>
        <p:grpSpPr>
          <a:xfrm>
            <a:off x="10668000" y="0"/>
            <a:ext cx="1391454" cy="1228165"/>
            <a:chOff x="-10954216" y="-7673270"/>
            <a:chExt cx="2709673" cy="2587943"/>
          </a:xfrm>
        </p:grpSpPr>
        <p:pic>
          <p:nvPicPr>
            <p:cNvPr id="12" name="Picture 2" descr="Imagen relacionada">
              <a:extLst>
                <a:ext uri="{FF2B5EF4-FFF2-40B4-BE49-F238E27FC236}">
                  <a16:creationId xmlns:a16="http://schemas.microsoft.com/office/drawing/2014/main" id="{BEAE38F8-00C3-4A2E-B2A2-62FFC36D47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681"/>
            <a:stretch/>
          </p:blipFill>
          <p:spPr bwMode="auto">
            <a:xfrm>
              <a:off x="-10954216" y="-7673270"/>
              <a:ext cx="2709673" cy="25879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25AC72DF-0A29-49EA-AEEB-7696BDBA43DE}"/>
                </a:ext>
              </a:extLst>
            </p:cNvPr>
            <p:cNvSpPr/>
            <p:nvPr/>
          </p:nvSpPr>
          <p:spPr>
            <a:xfrm>
              <a:off x="-10579290" y="-6926699"/>
              <a:ext cx="1959818" cy="1544346"/>
            </a:xfrm>
            <a:prstGeom prst="rect">
              <a:avLst/>
            </a:prstGeom>
            <a:noFill/>
          </p:spPr>
          <p:txBody>
            <a:bodyPr wrap="none" lIns="91440" tIns="45720" rIns="91440" bIns="45720">
              <a:spAutoFit/>
            </a:bodyPr>
            <a:lstStyle/>
            <a:p>
              <a:pPr algn="ctr"/>
              <a:r>
                <a:rPr lang="es-ES" sz="2800" b="1" cap="none" spc="0" dirty="0">
                  <a:ln w="6600">
                    <a:solidFill>
                      <a:schemeClr val="accent2"/>
                    </a:solidFill>
                    <a:prstDash val="solid"/>
                  </a:ln>
                  <a:solidFill>
                    <a:srgbClr val="00FFFF"/>
                  </a:solidFill>
                  <a:effectLst>
                    <a:outerShdw dist="38100" dir="2700000" algn="tl" rotWithShape="0">
                      <a:schemeClr val="accent2"/>
                    </a:outerShdw>
                  </a:effectLst>
                </a:rPr>
                <a:t>MT</a:t>
              </a:r>
            </a:p>
          </p:txBody>
        </p:sp>
      </p:grpSp>
      <p:pic>
        <p:nvPicPr>
          <p:cNvPr id="5122" name="Picture 2" descr="Resultado de imagen para megatrends">
            <a:extLst>
              <a:ext uri="{FF2B5EF4-FFF2-40B4-BE49-F238E27FC236}">
                <a16:creationId xmlns:a16="http://schemas.microsoft.com/office/drawing/2014/main" id="{812AF221-7CF8-45F2-92F3-C24250690D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122" b="16196"/>
          <a:stretch/>
        </p:blipFill>
        <p:spPr bwMode="auto">
          <a:xfrm>
            <a:off x="985762" y="2315370"/>
            <a:ext cx="10453199" cy="3589778"/>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34461510-7683-4D26-8D52-B2C10FDD418A}"/>
              </a:ext>
            </a:extLst>
          </p:cNvPr>
          <p:cNvSpPr txBox="1"/>
          <p:nvPr/>
        </p:nvSpPr>
        <p:spPr>
          <a:xfrm>
            <a:off x="1415723" y="5962669"/>
            <a:ext cx="2501945" cy="246221"/>
          </a:xfrm>
          <a:prstGeom prst="rect">
            <a:avLst/>
          </a:prstGeom>
          <a:noFill/>
        </p:spPr>
        <p:txBody>
          <a:bodyPr wrap="square" rtlCol="0">
            <a:spAutoFit/>
          </a:bodyPr>
          <a:lstStyle/>
          <a:p>
            <a:r>
              <a:rPr lang="es-MX" sz="1000" dirty="0" err="1"/>
              <a:t>Source</a:t>
            </a:r>
            <a:r>
              <a:rPr lang="es-MX" sz="1000" dirty="0"/>
              <a:t>: </a:t>
            </a:r>
            <a:r>
              <a:rPr lang="es-MX" sz="1000" dirty="0" err="1"/>
              <a:t>Nasscom</a:t>
            </a:r>
            <a:endParaRPr lang="es-MX" sz="1000" dirty="0"/>
          </a:p>
        </p:txBody>
      </p:sp>
    </p:spTree>
    <p:extLst>
      <p:ext uri="{BB962C8B-B14F-4D97-AF65-F5344CB8AC3E}">
        <p14:creationId xmlns:p14="http://schemas.microsoft.com/office/powerpoint/2010/main" val="20231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Why invest in Megatrends?</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11</a:t>
            </a:fld>
            <a:endParaRPr lang="it-IT" dirty="0"/>
          </a:p>
        </p:txBody>
      </p:sp>
      <p:sp>
        <p:nvSpPr>
          <p:cNvPr id="13" name="Segnaposto contenuto 2">
            <a:extLst>
              <a:ext uri="{FF2B5EF4-FFF2-40B4-BE49-F238E27FC236}">
                <a16:creationId xmlns:a16="http://schemas.microsoft.com/office/drawing/2014/main" id="{A7F1F77F-EC7C-463D-987F-9C7D5890F392}"/>
              </a:ext>
            </a:extLst>
          </p:cNvPr>
          <p:cNvSpPr>
            <a:spLocks noGrp="1"/>
          </p:cNvSpPr>
          <p:nvPr>
            <p:ph idx="1"/>
          </p:nvPr>
        </p:nvSpPr>
        <p:spPr>
          <a:xfrm>
            <a:off x="489456" y="1087205"/>
            <a:ext cx="10977640" cy="495262"/>
          </a:xfrm>
        </p:spPr>
        <p:txBody>
          <a:bodyPr>
            <a:normAutofit/>
          </a:bodyPr>
          <a:lstStyle/>
          <a:p>
            <a:pPr>
              <a:buClr>
                <a:srgbClr val="A40000"/>
              </a:buClr>
              <a:buSzPct val="75000"/>
            </a:pPr>
            <a:r>
              <a:rPr lang="en-US" sz="2400" dirty="0">
                <a:latin typeface="Avenir Roman"/>
              </a:rPr>
              <a:t>By definition, they have the</a:t>
            </a:r>
            <a:r>
              <a:rPr lang="en-US" sz="2400" b="1" dirty="0">
                <a:latin typeface="Avenir Roman"/>
              </a:rPr>
              <a:t> potential to grow </a:t>
            </a:r>
            <a:r>
              <a:rPr lang="en-US" sz="2400" dirty="0">
                <a:latin typeface="Avenir Roman"/>
              </a:rPr>
              <a:t>above economic growth</a:t>
            </a:r>
          </a:p>
          <a:p>
            <a:pPr>
              <a:buClr>
                <a:srgbClr val="A40000"/>
              </a:buClr>
              <a:buSzPct val="75000"/>
            </a:pPr>
            <a:endParaRPr lang="en-US" sz="2400" dirty="0">
              <a:latin typeface="Avenir Roman"/>
            </a:endParaRPr>
          </a:p>
          <a:p>
            <a:pPr>
              <a:buClr>
                <a:srgbClr val="A40000"/>
              </a:buClr>
              <a:buSzPct val="75000"/>
            </a:pPr>
            <a:endParaRPr lang="en-US" sz="2400" dirty="0">
              <a:latin typeface="Avenir Roman"/>
            </a:endParaRPr>
          </a:p>
        </p:txBody>
      </p:sp>
      <p:grpSp>
        <p:nvGrpSpPr>
          <p:cNvPr id="10" name="Grupo 9">
            <a:extLst>
              <a:ext uri="{FF2B5EF4-FFF2-40B4-BE49-F238E27FC236}">
                <a16:creationId xmlns:a16="http://schemas.microsoft.com/office/drawing/2014/main" id="{19E0B71D-0890-4556-9B66-F4EB6D8AA673}"/>
              </a:ext>
            </a:extLst>
          </p:cNvPr>
          <p:cNvGrpSpPr/>
          <p:nvPr/>
        </p:nvGrpSpPr>
        <p:grpSpPr>
          <a:xfrm>
            <a:off x="10668000" y="0"/>
            <a:ext cx="1391454" cy="1228165"/>
            <a:chOff x="-10954216" y="-7673270"/>
            <a:chExt cx="2709673" cy="2587943"/>
          </a:xfrm>
        </p:grpSpPr>
        <p:pic>
          <p:nvPicPr>
            <p:cNvPr id="12" name="Picture 2" descr="Imagen relacionada">
              <a:extLst>
                <a:ext uri="{FF2B5EF4-FFF2-40B4-BE49-F238E27FC236}">
                  <a16:creationId xmlns:a16="http://schemas.microsoft.com/office/drawing/2014/main" id="{BEAE38F8-00C3-4A2E-B2A2-62FFC36D47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681"/>
            <a:stretch/>
          </p:blipFill>
          <p:spPr bwMode="auto">
            <a:xfrm>
              <a:off x="-10954216" y="-7673270"/>
              <a:ext cx="2709673" cy="25879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25AC72DF-0A29-49EA-AEEB-7696BDBA43DE}"/>
                </a:ext>
              </a:extLst>
            </p:cNvPr>
            <p:cNvSpPr/>
            <p:nvPr/>
          </p:nvSpPr>
          <p:spPr>
            <a:xfrm>
              <a:off x="-10579290" y="-6926699"/>
              <a:ext cx="1959818" cy="1544346"/>
            </a:xfrm>
            <a:prstGeom prst="rect">
              <a:avLst/>
            </a:prstGeom>
            <a:noFill/>
          </p:spPr>
          <p:txBody>
            <a:bodyPr wrap="none" lIns="91440" tIns="45720" rIns="91440" bIns="45720">
              <a:spAutoFit/>
            </a:bodyPr>
            <a:lstStyle/>
            <a:p>
              <a:pPr algn="ctr"/>
              <a:r>
                <a:rPr lang="es-ES" sz="2800" b="1" cap="none" spc="0" dirty="0">
                  <a:ln w="6600">
                    <a:solidFill>
                      <a:schemeClr val="accent2"/>
                    </a:solidFill>
                    <a:prstDash val="solid"/>
                  </a:ln>
                  <a:solidFill>
                    <a:srgbClr val="00FFFF"/>
                  </a:solidFill>
                  <a:effectLst>
                    <a:outerShdw dist="38100" dir="2700000" algn="tl" rotWithShape="0">
                      <a:schemeClr val="accent2"/>
                    </a:outerShdw>
                  </a:effectLst>
                </a:rPr>
                <a:t>MT</a:t>
              </a:r>
            </a:p>
          </p:txBody>
        </p:sp>
      </p:grpSp>
      <p:sp>
        <p:nvSpPr>
          <p:cNvPr id="9" name="CuadroTexto 8">
            <a:extLst>
              <a:ext uri="{FF2B5EF4-FFF2-40B4-BE49-F238E27FC236}">
                <a16:creationId xmlns:a16="http://schemas.microsoft.com/office/drawing/2014/main" id="{34461510-7683-4D26-8D52-B2C10FDD418A}"/>
              </a:ext>
            </a:extLst>
          </p:cNvPr>
          <p:cNvSpPr txBox="1"/>
          <p:nvPr/>
        </p:nvSpPr>
        <p:spPr>
          <a:xfrm>
            <a:off x="1695828" y="5911574"/>
            <a:ext cx="2501945" cy="246221"/>
          </a:xfrm>
          <a:prstGeom prst="rect">
            <a:avLst/>
          </a:prstGeom>
          <a:noFill/>
        </p:spPr>
        <p:txBody>
          <a:bodyPr wrap="square" rtlCol="0">
            <a:spAutoFit/>
          </a:bodyPr>
          <a:lstStyle/>
          <a:p>
            <a:r>
              <a:rPr lang="es-MX" sz="1000" dirty="0" err="1"/>
              <a:t>Source</a:t>
            </a:r>
            <a:r>
              <a:rPr lang="es-MX" sz="1000" dirty="0"/>
              <a:t>: </a:t>
            </a:r>
            <a:r>
              <a:rPr lang="es-MX" sz="1000" dirty="0" err="1"/>
              <a:t>Own</a:t>
            </a:r>
            <a:r>
              <a:rPr lang="es-MX" sz="1000" dirty="0"/>
              <a:t> </a:t>
            </a:r>
            <a:r>
              <a:rPr lang="es-MX" sz="1000" dirty="0" err="1"/>
              <a:t>authorship</a:t>
            </a:r>
            <a:endParaRPr lang="es-MX" sz="1000" dirty="0"/>
          </a:p>
        </p:txBody>
      </p:sp>
      <p:graphicFrame>
        <p:nvGraphicFramePr>
          <p:cNvPr id="11" name="Table 2">
            <a:extLst>
              <a:ext uri="{FF2B5EF4-FFF2-40B4-BE49-F238E27FC236}">
                <a16:creationId xmlns:a16="http://schemas.microsoft.com/office/drawing/2014/main" id="{29C09A20-747F-4B10-9BBB-980027515C29}"/>
              </a:ext>
            </a:extLst>
          </p:cNvPr>
          <p:cNvGraphicFramePr>
            <a:graphicFrameLocks noGrp="1"/>
          </p:cNvGraphicFramePr>
          <p:nvPr>
            <p:extLst>
              <p:ext uri="{D42A27DB-BD31-4B8C-83A1-F6EECF244321}">
                <p14:modId xmlns:p14="http://schemas.microsoft.com/office/powerpoint/2010/main" val="4274539774"/>
              </p:ext>
            </p:extLst>
          </p:nvPr>
        </p:nvGraphicFramePr>
        <p:xfrm>
          <a:off x="1695828" y="1582467"/>
          <a:ext cx="9164705" cy="4188330"/>
        </p:xfrm>
        <a:graphic>
          <a:graphicData uri="http://schemas.openxmlformats.org/drawingml/2006/table">
            <a:tbl>
              <a:tblPr>
                <a:tableStyleId>{5C22544A-7EE6-4342-B048-85BDC9FD1C3A}</a:tableStyleId>
              </a:tblPr>
              <a:tblGrid>
                <a:gridCol w="1055840">
                  <a:extLst>
                    <a:ext uri="{9D8B030D-6E8A-4147-A177-3AD203B41FA5}">
                      <a16:colId xmlns:a16="http://schemas.microsoft.com/office/drawing/2014/main" val="20000"/>
                    </a:ext>
                  </a:extLst>
                </a:gridCol>
                <a:gridCol w="900985">
                  <a:extLst>
                    <a:ext uri="{9D8B030D-6E8A-4147-A177-3AD203B41FA5}">
                      <a16:colId xmlns:a16="http://schemas.microsoft.com/office/drawing/2014/main" val="20001"/>
                    </a:ext>
                  </a:extLst>
                </a:gridCol>
                <a:gridCol w="900985">
                  <a:extLst>
                    <a:ext uri="{9D8B030D-6E8A-4147-A177-3AD203B41FA5}">
                      <a16:colId xmlns:a16="http://schemas.microsoft.com/office/drawing/2014/main" val="20002"/>
                    </a:ext>
                  </a:extLst>
                </a:gridCol>
                <a:gridCol w="900985">
                  <a:extLst>
                    <a:ext uri="{9D8B030D-6E8A-4147-A177-3AD203B41FA5}">
                      <a16:colId xmlns:a16="http://schemas.microsoft.com/office/drawing/2014/main" val="20003"/>
                    </a:ext>
                  </a:extLst>
                </a:gridCol>
                <a:gridCol w="900985">
                  <a:extLst>
                    <a:ext uri="{9D8B030D-6E8A-4147-A177-3AD203B41FA5}">
                      <a16:colId xmlns:a16="http://schemas.microsoft.com/office/drawing/2014/main" val="20004"/>
                    </a:ext>
                  </a:extLst>
                </a:gridCol>
                <a:gridCol w="900985">
                  <a:extLst>
                    <a:ext uri="{9D8B030D-6E8A-4147-A177-3AD203B41FA5}">
                      <a16:colId xmlns:a16="http://schemas.microsoft.com/office/drawing/2014/main" val="20005"/>
                    </a:ext>
                  </a:extLst>
                </a:gridCol>
                <a:gridCol w="900985">
                  <a:extLst>
                    <a:ext uri="{9D8B030D-6E8A-4147-A177-3AD203B41FA5}">
                      <a16:colId xmlns:a16="http://schemas.microsoft.com/office/drawing/2014/main" val="20006"/>
                    </a:ext>
                  </a:extLst>
                </a:gridCol>
                <a:gridCol w="900985">
                  <a:extLst>
                    <a:ext uri="{9D8B030D-6E8A-4147-A177-3AD203B41FA5}">
                      <a16:colId xmlns:a16="http://schemas.microsoft.com/office/drawing/2014/main" val="20007"/>
                    </a:ext>
                  </a:extLst>
                </a:gridCol>
                <a:gridCol w="900985">
                  <a:extLst>
                    <a:ext uri="{9D8B030D-6E8A-4147-A177-3AD203B41FA5}">
                      <a16:colId xmlns:a16="http://schemas.microsoft.com/office/drawing/2014/main" val="20008"/>
                    </a:ext>
                  </a:extLst>
                </a:gridCol>
                <a:gridCol w="900985">
                  <a:extLst>
                    <a:ext uri="{9D8B030D-6E8A-4147-A177-3AD203B41FA5}">
                      <a16:colId xmlns:a16="http://schemas.microsoft.com/office/drawing/2014/main" val="20009"/>
                    </a:ext>
                  </a:extLst>
                </a:gridCol>
              </a:tblGrid>
              <a:tr h="279222">
                <a:tc>
                  <a:txBody>
                    <a:bodyPr/>
                    <a:lstStyle/>
                    <a:p>
                      <a:pPr algn="l" fontAlgn="b"/>
                      <a:r>
                        <a:rPr lang="en-US" sz="1600" b="1" u="none" strike="noStrike" dirty="0">
                          <a:effectLst/>
                          <a:latin typeface="+mn-lt"/>
                        </a:rPr>
                        <a:t> </a:t>
                      </a:r>
                      <a:endParaRPr lang="en-US" sz="1600" b="1" i="0" u="none" strike="noStrike" dirty="0">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3">
                  <a:txBody>
                    <a:bodyPr/>
                    <a:lstStyle/>
                    <a:p>
                      <a:pPr algn="ctr" fontAlgn="b"/>
                      <a:r>
                        <a:rPr lang="en-US" sz="1600" b="1" u="none" strike="noStrike" dirty="0">
                          <a:effectLst/>
                          <a:latin typeface="+mn-lt"/>
                        </a:rPr>
                        <a:t>Group 1 High growth</a:t>
                      </a:r>
                      <a:endParaRPr lang="en-US" sz="1600" b="1" i="0" u="none" strike="noStrike" dirty="0">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l" fontAlgn="b"/>
                      <a:endParaRPr lang="en-US" sz="1600" b="1" i="0" u="none" strike="noStrike">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600" b="1" u="none" strike="noStrike">
                          <a:effectLst/>
                          <a:latin typeface="+mn-lt"/>
                        </a:rPr>
                        <a:t> </a:t>
                      </a:r>
                      <a:endParaRPr lang="en-US" sz="1600" b="1" i="0" u="none" strike="noStrike">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4">
                  <a:txBody>
                    <a:bodyPr/>
                    <a:lstStyle/>
                    <a:p>
                      <a:pPr algn="ctr" fontAlgn="b"/>
                      <a:r>
                        <a:rPr lang="en-US" sz="1600" b="1" u="none" strike="noStrike" dirty="0">
                          <a:effectLst/>
                          <a:latin typeface="+mn-lt"/>
                        </a:rPr>
                        <a:t>Group 1 (times)</a:t>
                      </a:r>
                      <a:endParaRPr lang="en-US" sz="1600" b="1" i="0" u="none" strike="noStrike" dirty="0">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9222">
                <a:tc>
                  <a:txBody>
                    <a:bodyPr/>
                    <a:lstStyle/>
                    <a:p>
                      <a:pPr algn="l" fontAlgn="b"/>
                      <a:r>
                        <a:rPr lang="en-US" sz="1600" b="1" i="0" u="none" strike="noStrike" dirty="0">
                          <a:solidFill>
                            <a:srgbClr val="000000"/>
                          </a:solidFill>
                          <a:effectLst/>
                          <a:latin typeface="+mn-lt"/>
                        </a:rPr>
                        <a:t>Indicator</a:t>
                      </a:r>
                    </a:p>
                  </a:txBody>
                  <a:tcPr marL="9525" marR="9525" marT="9525" marB="0" anchor="b">
                    <a:lnL w="127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mn-lt"/>
                        </a:rPr>
                        <a:t>92-97</a:t>
                      </a:r>
                      <a:endParaRPr lang="en-US" sz="1600" b="1" i="0" u="none" strike="noStrike" dirty="0">
                        <a:solidFill>
                          <a:srgbClr val="000000"/>
                        </a:solidFill>
                        <a:effectLst/>
                        <a:latin typeface="+mn-lt"/>
                      </a:endParaRPr>
                    </a:p>
                  </a:txBody>
                  <a:tcPr marL="9525" marR="9525" marT="9525" marB="0" anchor="b">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a:effectLst/>
                          <a:latin typeface="+mn-lt"/>
                        </a:rPr>
                        <a:t>97-07</a:t>
                      </a:r>
                      <a:endParaRPr lang="en-US" sz="1600" b="1"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a:effectLst/>
                          <a:latin typeface="+mn-lt"/>
                        </a:rPr>
                        <a:t>07-18</a:t>
                      </a:r>
                      <a:endParaRPr lang="en-US" sz="1600" b="1"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600" b="1"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b="1" i="0" u="none" strike="noStrike" dirty="0">
                          <a:solidFill>
                            <a:srgbClr val="000000"/>
                          </a:solidFill>
                          <a:effectLst/>
                          <a:latin typeface="+mn-lt"/>
                        </a:rPr>
                        <a:t>Ratio</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a:effectLst/>
                          <a:latin typeface="+mn-lt"/>
                        </a:rPr>
                        <a:t>92</a:t>
                      </a:r>
                      <a:endParaRPr lang="en-US" sz="1600" b="1"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a:effectLst/>
                          <a:latin typeface="+mn-lt"/>
                        </a:rPr>
                        <a:t>97</a:t>
                      </a:r>
                      <a:endParaRPr lang="en-US" sz="1600" b="1"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mn-lt"/>
                        </a:rPr>
                        <a:t>07</a:t>
                      </a:r>
                      <a:endParaRPr lang="en-US" sz="1600" b="1" i="0" u="none" strike="noStrike" dirty="0">
                        <a:solidFill>
                          <a:srgbClr val="000000"/>
                        </a:solidFill>
                        <a:effectLst/>
                        <a:latin typeface="+mn-lt"/>
                      </a:endParaRPr>
                    </a:p>
                  </a:txBody>
                  <a:tcPr marL="9525" marR="9525" marT="9525" marB="0" anchor="b">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mn-lt"/>
                        </a:rPr>
                        <a:t>18</a:t>
                      </a:r>
                      <a:endParaRPr lang="en-US" sz="1600" b="1" i="0" u="none" strike="noStrike" dirty="0">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9222">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9222">
                <a:tc>
                  <a:txBody>
                    <a:bodyPr/>
                    <a:lstStyle/>
                    <a:p>
                      <a:pPr algn="l" fontAlgn="b"/>
                      <a:r>
                        <a:rPr lang="en-US" sz="1600" b="0" i="0" u="none" strike="noStrike" dirty="0">
                          <a:solidFill>
                            <a:srgbClr val="000000"/>
                          </a:solidFill>
                          <a:effectLst/>
                          <a:latin typeface="+mn-lt"/>
                        </a:rPr>
                        <a:t>Sales</a:t>
                      </a: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mn-lt"/>
                        </a:rPr>
                        <a:t>35%</a:t>
                      </a:r>
                      <a:endParaRPr lang="en-US" sz="1600" b="1" i="0" u="none" strike="noStrike" dirty="0">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mn-lt"/>
                        </a:rPr>
                        <a:t>11%</a:t>
                      </a:r>
                      <a:endParaRPr lang="en-US" sz="1600" b="1" i="0" u="none" strike="noStrike" dirty="0">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mn-lt"/>
                        </a:rPr>
                        <a:t>6%</a:t>
                      </a:r>
                      <a:endParaRPr lang="en-US" sz="1600" b="1" i="0" u="none" strike="noStrike" dirty="0">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mn-lt"/>
                        </a:rPr>
                        <a:t>P/S</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2.9</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3.7</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4.1</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4.9</a:t>
                      </a:r>
                      <a:endParaRPr lang="en-US" sz="1600" b="0" i="0" u="none" strike="noStrike">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9222">
                <a:tc>
                  <a:txBody>
                    <a:bodyPr/>
                    <a:lstStyle/>
                    <a:p>
                      <a:pPr algn="l" fontAlgn="b"/>
                      <a:r>
                        <a:rPr lang="en-US" sz="1600" b="0" i="0" u="none" strike="noStrike" dirty="0">
                          <a:solidFill>
                            <a:srgbClr val="000000"/>
                          </a:solidFill>
                          <a:effectLst/>
                          <a:latin typeface="+mn-lt"/>
                        </a:rPr>
                        <a:t>Net income</a:t>
                      </a:r>
                    </a:p>
                  </a:txBody>
                  <a:tcPr marL="9525" marR="9525" marT="9525" marB="0" anchor="b">
                    <a:lnL w="12700" cap="flat" cmpd="sng" algn="ctr">
                      <a:solidFill>
                        <a:srgbClr val="C00000"/>
                      </a:solid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mn-lt"/>
                        </a:rPr>
                        <a:t>39%</a:t>
                      </a:r>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mn-lt"/>
                        </a:rPr>
                        <a:t>16%</a:t>
                      </a:r>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7%</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mn-lt"/>
                        </a:rPr>
                        <a:t>P/E</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22.0</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19.8</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19.0</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24.9</a:t>
                      </a:r>
                      <a:endParaRPr lang="en-US" sz="1600" b="0" i="0" u="none" strike="noStrike">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9222">
                <a:tc>
                  <a:txBody>
                    <a:bodyPr/>
                    <a:lstStyle/>
                    <a:p>
                      <a:pPr algn="l" fontAlgn="b"/>
                      <a:r>
                        <a:rPr lang="en-US" sz="1600" u="none" strike="noStrike">
                          <a:effectLst/>
                          <a:latin typeface="+mn-lt"/>
                        </a:rPr>
                        <a:t>EBITDA</a:t>
                      </a:r>
                      <a:endParaRPr lang="en-US" sz="1600" b="0" i="0" u="none" strike="noStrike">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mn-lt"/>
                        </a:rPr>
                        <a:t>39%</a:t>
                      </a:r>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11%</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mn-lt"/>
                        </a:rPr>
                        <a:t>8%</a:t>
                      </a:r>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mn-lt"/>
                        </a:rPr>
                        <a:t>P/EBITDA</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mn-lt"/>
                        </a:rPr>
                        <a:t>13.1</a:t>
                      </a:r>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13.7</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18.8</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19.6</a:t>
                      </a:r>
                      <a:endParaRPr lang="en-US" sz="1600" b="0" i="0" u="none" strike="noStrike">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9222">
                <a:tc>
                  <a:txBody>
                    <a:bodyPr/>
                    <a:lstStyle/>
                    <a:p>
                      <a:pPr algn="l" fontAlgn="b"/>
                      <a:r>
                        <a:rPr lang="en-US" sz="1600" u="none" strike="noStrike">
                          <a:effectLst/>
                          <a:latin typeface="+mn-lt"/>
                        </a:rPr>
                        <a:t>Mkt Cap</a:t>
                      </a:r>
                      <a:endParaRPr lang="en-US" sz="1600" b="0" i="0" u="none" strike="noStrike">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mn-lt"/>
                        </a:rPr>
                        <a:t>42%</a:t>
                      </a:r>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14%</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dirty="0">
                          <a:effectLst/>
                          <a:latin typeface="+mn-lt"/>
                        </a:rPr>
                        <a:t>7%</a:t>
                      </a:r>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9222">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9222">
                <a:tc>
                  <a:txBody>
                    <a:bodyPr/>
                    <a:lstStyle/>
                    <a:p>
                      <a:pPr algn="l" fontAlgn="b"/>
                      <a:r>
                        <a:rPr lang="en-US" sz="1600" b="1" u="none" strike="noStrike" dirty="0">
                          <a:effectLst/>
                          <a:latin typeface="+mn-lt"/>
                        </a:rPr>
                        <a:t> </a:t>
                      </a:r>
                      <a:endParaRPr lang="en-US" sz="1600" b="1" i="0" u="none" strike="noStrike" dirty="0">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ctr" fontAlgn="b"/>
                      <a:r>
                        <a:rPr lang="en-US" sz="1600" b="1" u="none" strike="noStrike" dirty="0">
                          <a:effectLst/>
                          <a:latin typeface="+mn-lt"/>
                        </a:rPr>
                        <a:t>Group 2 Medium growth</a:t>
                      </a:r>
                      <a:endParaRPr lang="en-US" sz="1600" b="1"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l" fontAlgn="b"/>
                      <a:endParaRPr lang="en-US" sz="1600" b="1"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b="1" u="none" strike="noStrike">
                          <a:effectLst/>
                          <a:latin typeface="+mn-lt"/>
                        </a:rPr>
                        <a:t> </a:t>
                      </a:r>
                      <a:endParaRPr lang="en-US" sz="1600" b="1"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algn="ctr" fontAlgn="b"/>
                      <a:r>
                        <a:rPr lang="en-US" sz="1600" b="1" u="none" strike="noStrike" dirty="0">
                          <a:effectLst/>
                          <a:latin typeface="+mn-lt"/>
                        </a:rPr>
                        <a:t>Grupo 2 (times)</a:t>
                      </a:r>
                      <a:endParaRPr lang="en-US" sz="1600" b="1" i="0" u="none" strike="noStrike" dirty="0">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79222">
                <a:tc>
                  <a:txBody>
                    <a:bodyPr/>
                    <a:lstStyle/>
                    <a:p>
                      <a:pPr algn="l" fontAlgn="b"/>
                      <a:r>
                        <a:rPr lang="en-US" sz="1600" b="1" i="0" u="none" strike="noStrike" dirty="0">
                          <a:solidFill>
                            <a:srgbClr val="000000"/>
                          </a:solidFill>
                          <a:effectLst/>
                          <a:latin typeface="+mn-lt"/>
                        </a:rPr>
                        <a:t>Indicator</a:t>
                      </a:r>
                    </a:p>
                  </a:txBody>
                  <a:tcPr marL="9525" marR="9525" marT="9525" marB="0" anchor="b">
                    <a:lnL w="127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a:effectLst/>
                          <a:latin typeface="+mn-lt"/>
                        </a:rPr>
                        <a:t>92-97</a:t>
                      </a:r>
                      <a:endParaRPr lang="en-US" sz="1600" b="1"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a:effectLst/>
                          <a:latin typeface="+mn-lt"/>
                        </a:rPr>
                        <a:t>97-07</a:t>
                      </a:r>
                      <a:endParaRPr lang="en-US" sz="1600" b="1"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mn-lt"/>
                        </a:rPr>
                        <a:t>07-18</a:t>
                      </a:r>
                      <a:endParaRPr lang="en-US" sz="1600" b="1"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1"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b="1" i="0" u="none" strike="noStrike" dirty="0">
                          <a:solidFill>
                            <a:srgbClr val="000000"/>
                          </a:solidFill>
                          <a:effectLst/>
                          <a:latin typeface="+mn-lt"/>
                        </a:rPr>
                        <a:t>Ratio</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a:effectLst/>
                          <a:latin typeface="+mn-lt"/>
                        </a:rPr>
                        <a:t>92</a:t>
                      </a:r>
                      <a:endParaRPr lang="en-US" sz="1600" b="1"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a:effectLst/>
                          <a:latin typeface="+mn-lt"/>
                        </a:rPr>
                        <a:t>97</a:t>
                      </a:r>
                      <a:endParaRPr lang="en-US" sz="1600" b="1"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a:effectLst/>
                          <a:latin typeface="+mn-lt"/>
                        </a:rPr>
                        <a:t>07</a:t>
                      </a:r>
                      <a:endParaRPr lang="en-US" sz="1600" b="1"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mn-lt"/>
                        </a:rPr>
                        <a:t>18</a:t>
                      </a:r>
                      <a:endParaRPr lang="en-US" sz="1600" b="1" i="0" u="none" strike="noStrike" dirty="0">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9222">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9222">
                <a:tc>
                  <a:txBody>
                    <a:bodyPr/>
                    <a:lstStyle/>
                    <a:p>
                      <a:pPr algn="l" fontAlgn="b"/>
                      <a:r>
                        <a:rPr lang="en-US" sz="1600" b="0" i="0" u="none" strike="noStrike" dirty="0">
                          <a:solidFill>
                            <a:srgbClr val="000000"/>
                          </a:solidFill>
                          <a:effectLst/>
                          <a:latin typeface="+mn-lt"/>
                        </a:rPr>
                        <a:t>Sales</a:t>
                      </a: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mn-lt"/>
                        </a:rPr>
                        <a:t>12%</a:t>
                      </a:r>
                      <a:endParaRPr lang="en-US" sz="1600" b="1" i="0" u="none" strike="noStrike" dirty="0">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mn-lt"/>
                        </a:rPr>
                        <a:t>9%</a:t>
                      </a:r>
                      <a:endParaRPr lang="en-US" sz="1600" b="1" i="0" u="none" strike="noStrike" dirty="0">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u="none" strike="noStrike" dirty="0">
                          <a:effectLst/>
                          <a:latin typeface="+mn-lt"/>
                        </a:rPr>
                        <a:t>4%</a:t>
                      </a:r>
                      <a:endParaRPr lang="en-US" sz="1600" b="1" i="0" u="none" strike="noStrike" dirty="0">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mn-lt"/>
                        </a:rPr>
                        <a:t>P/S</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2.0</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2.5</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2.1</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2.9</a:t>
                      </a:r>
                      <a:endParaRPr lang="en-US" sz="1600" b="0" i="0" u="none" strike="noStrike">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79222">
                <a:tc>
                  <a:txBody>
                    <a:bodyPr/>
                    <a:lstStyle/>
                    <a:p>
                      <a:pPr algn="l" fontAlgn="b"/>
                      <a:r>
                        <a:rPr lang="en-US" sz="1600" b="0" i="0" u="none" strike="noStrike" dirty="0">
                          <a:solidFill>
                            <a:srgbClr val="000000"/>
                          </a:solidFill>
                          <a:effectLst/>
                          <a:latin typeface="+mn-lt"/>
                        </a:rPr>
                        <a:t>Net income</a:t>
                      </a:r>
                    </a:p>
                  </a:txBody>
                  <a:tcPr marL="9525" marR="9525" marT="9525" marB="0" anchor="b">
                    <a:lnL w="12700" cap="flat" cmpd="sng" algn="ctr">
                      <a:solidFill>
                        <a:srgbClr val="C00000"/>
                      </a:solidFill>
                      <a:prstDash val="solid"/>
                      <a:round/>
                      <a:headEnd type="none" w="med" len="med"/>
                      <a:tailEnd type="none" w="med" len="med"/>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12%</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12%</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5%</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mn-lt"/>
                        </a:rPr>
                        <a:t>P/E</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21.0</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26.3</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18.0</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22.0</a:t>
                      </a:r>
                      <a:endParaRPr lang="en-US" sz="1600" b="0" i="0" u="none" strike="noStrike">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9222">
                <a:tc>
                  <a:txBody>
                    <a:bodyPr/>
                    <a:lstStyle/>
                    <a:p>
                      <a:pPr algn="l" fontAlgn="b"/>
                      <a:r>
                        <a:rPr lang="en-US" sz="1600" u="none" strike="noStrike">
                          <a:effectLst/>
                          <a:latin typeface="+mn-lt"/>
                        </a:rPr>
                        <a:t>EBITDA</a:t>
                      </a:r>
                      <a:endParaRPr lang="en-US" sz="1600" b="0" i="0" u="none" strike="noStrike">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13%</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10%</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5%</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u="none" strike="noStrike">
                          <a:effectLst/>
                          <a:latin typeface="+mn-lt"/>
                        </a:rPr>
                        <a:t>P/EBITDA</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10.6</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11.9</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9.6</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11.5</a:t>
                      </a:r>
                      <a:endParaRPr lang="en-US" sz="1600" b="0" i="0" u="none" strike="noStrike">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79222">
                <a:tc>
                  <a:txBody>
                    <a:bodyPr/>
                    <a:lstStyle/>
                    <a:p>
                      <a:pPr algn="l" fontAlgn="b"/>
                      <a:r>
                        <a:rPr lang="en-US" sz="1600" u="none" strike="noStrike">
                          <a:effectLst/>
                          <a:latin typeface="+mn-lt"/>
                        </a:rPr>
                        <a:t>Mkt Cap</a:t>
                      </a:r>
                      <a:endParaRPr lang="en-US" sz="1600" b="0" i="0" u="none" strike="noStrike">
                        <a:solidFill>
                          <a:srgbClr val="000000"/>
                        </a:solidFill>
                        <a:effectLst/>
                        <a:latin typeface="+mn-lt"/>
                      </a:endParaRPr>
                    </a:p>
                  </a:txBody>
                  <a:tcPr marL="9525" marR="9525" marT="9525" marB="0" anchor="b">
                    <a:lnL w="12700" cap="flat" cmpd="sng" algn="ctr">
                      <a:solidFill>
                        <a:srgbClr val="C00000"/>
                      </a:solidFill>
                      <a:prstDash val="solid"/>
                      <a:round/>
                      <a:headEnd type="none" w="med" len="med"/>
                      <a:tailEnd type="none" w="med" len="med"/>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17%</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9%</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u="none" strike="noStrike">
                          <a:effectLst/>
                          <a:latin typeface="+mn-lt"/>
                        </a:rPr>
                        <a:t>6%</a:t>
                      </a:r>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mn-lt"/>
                      </a:endParaRPr>
                    </a:p>
                  </a:txBody>
                  <a:tcPr marL="9525" marR="9525" marT="9525" marB="0" anchor="b">
                    <a:lnL w="12700" cmpd="sng">
                      <a:noFill/>
                    </a:lnL>
                    <a:lnR w="12700" cap="flat" cmpd="sng" algn="ctr">
                      <a:solidFill>
                        <a:srgbClr val="C00000"/>
                      </a:solidFill>
                      <a:prstDash val="solid"/>
                      <a:round/>
                      <a:headEnd type="none" w="med" len="med"/>
                      <a:tailEnd type="none" w="med" len="med"/>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9907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Why invest in Megatrends?</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12</a:t>
            </a:fld>
            <a:endParaRPr lang="it-IT" dirty="0"/>
          </a:p>
        </p:txBody>
      </p:sp>
      <p:sp>
        <p:nvSpPr>
          <p:cNvPr id="13" name="Segnaposto contenuto 2">
            <a:extLst>
              <a:ext uri="{FF2B5EF4-FFF2-40B4-BE49-F238E27FC236}">
                <a16:creationId xmlns:a16="http://schemas.microsoft.com/office/drawing/2014/main" id="{A7F1F77F-EC7C-463D-987F-9C7D5890F392}"/>
              </a:ext>
            </a:extLst>
          </p:cNvPr>
          <p:cNvSpPr>
            <a:spLocks noGrp="1"/>
          </p:cNvSpPr>
          <p:nvPr>
            <p:ph idx="1"/>
          </p:nvPr>
        </p:nvSpPr>
        <p:spPr>
          <a:xfrm>
            <a:off x="489456" y="1087204"/>
            <a:ext cx="10977640" cy="4145977"/>
          </a:xfrm>
        </p:spPr>
        <p:txBody>
          <a:bodyPr>
            <a:normAutofit/>
          </a:bodyPr>
          <a:lstStyle/>
          <a:p>
            <a:pPr>
              <a:buClr>
                <a:srgbClr val="A40000"/>
              </a:buClr>
              <a:buSzPct val="75000"/>
            </a:pPr>
            <a:r>
              <a:rPr lang="en-US" sz="2400" dirty="0">
                <a:latin typeface="Avenir Roman"/>
              </a:rPr>
              <a:t>It is always a </a:t>
            </a:r>
            <a:r>
              <a:rPr lang="en-US" sz="2400" b="1" dirty="0">
                <a:latin typeface="Avenir Roman"/>
              </a:rPr>
              <a:t>“good story to tell”</a:t>
            </a:r>
            <a:endParaRPr lang="en-US" sz="2400" dirty="0">
              <a:latin typeface="Avenir Roman"/>
            </a:endParaRPr>
          </a:p>
          <a:p>
            <a:pPr>
              <a:buClr>
                <a:srgbClr val="A40000"/>
              </a:buClr>
              <a:buSzPct val="75000"/>
            </a:pPr>
            <a:r>
              <a:rPr lang="en-US" sz="2400" dirty="0">
                <a:latin typeface="Avenir Roman"/>
              </a:rPr>
              <a:t>The alternative:  </a:t>
            </a:r>
          </a:p>
        </p:txBody>
      </p:sp>
      <p:grpSp>
        <p:nvGrpSpPr>
          <p:cNvPr id="10" name="Grupo 9">
            <a:extLst>
              <a:ext uri="{FF2B5EF4-FFF2-40B4-BE49-F238E27FC236}">
                <a16:creationId xmlns:a16="http://schemas.microsoft.com/office/drawing/2014/main" id="{19E0B71D-0890-4556-9B66-F4EB6D8AA673}"/>
              </a:ext>
            </a:extLst>
          </p:cNvPr>
          <p:cNvGrpSpPr/>
          <p:nvPr/>
        </p:nvGrpSpPr>
        <p:grpSpPr>
          <a:xfrm>
            <a:off x="10668000" y="0"/>
            <a:ext cx="1391454" cy="1228165"/>
            <a:chOff x="-10954216" y="-7673270"/>
            <a:chExt cx="2709673" cy="2587943"/>
          </a:xfrm>
        </p:grpSpPr>
        <p:pic>
          <p:nvPicPr>
            <p:cNvPr id="12" name="Picture 2" descr="Imagen relacionada">
              <a:extLst>
                <a:ext uri="{FF2B5EF4-FFF2-40B4-BE49-F238E27FC236}">
                  <a16:creationId xmlns:a16="http://schemas.microsoft.com/office/drawing/2014/main" id="{BEAE38F8-00C3-4A2E-B2A2-62FFC36D47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681"/>
            <a:stretch/>
          </p:blipFill>
          <p:spPr bwMode="auto">
            <a:xfrm>
              <a:off x="-10954216" y="-7673270"/>
              <a:ext cx="2709673" cy="25879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25AC72DF-0A29-49EA-AEEB-7696BDBA43DE}"/>
                </a:ext>
              </a:extLst>
            </p:cNvPr>
            <p:cNvSpPr/>
            <p:nvPr/>
          </p:nvSpPr>
          <p:spPr>
            <a:xfrm>
              <a:off x="-10579290" y="-6926699"/>
              <a:ext cx="1959818" cy="1544346"/>
            </a:xfrm>
            <a:prstGeom prst="rect">
              <a:avLst/>
            </a:prstGeom>
            <a:noFill/>
          </p:spPr>
          <p:txBody>
            <a:bodyPr wrap="none" lIns="91440" tIns="45720" rIns="91440" bIns="45720">
              <a:spAutoFit/>
            </a:bodyPr>
            <a:lstStyle/>
            <a:p>
              <a:pPr algn="ctr"/>
              <a:r>
                <a:rPr lang="es-ES" sz="2800" b="1" cap="none" spc="0" dirty="0">
                  <a:ln w="6600">
                    <a:solidFill>
                      <a:schemeClr val="accent2"/>
                    </a:solidFill>
                    <a:prstDash val="solid"/>
                  </a:ln>
                  <a:solidFill>
                    <a:srgbClr val="00FFFF"/>
                  </a:solidFill>
                  <a:effectLst>
                    <a:outerShdw dist="38100" dir="2700000" algn="tl" rotWithShape="0">
                      <a:schemeClr val="accent2"/>
                    </a:outerShdw>
                  </a:effectLst>
                </a:rPr>
                <a:t>MT</a:t>
              </a:r>
            </a:p>
          </p:txBody>
        </p:sp>
      </p:grpSp>
      <p:pic>
        <p:nvPicPr>
          <p:cNvPr id="6" name="Imagen 5">
            <a:extLst>
              <a:ext uri="{FF2B5EF4-FFF2-40B4-BE49-F238E27FC236}">
                <a16:creationId xmlns:a16="http://schemas.microsoft.com/office/drawing/2014/main" id="{DA6588DB-C8E4-4502-8275-A19A06AD046E}"/>
              </a:ext>
            </a:extLst>
          </p:cNvPr>
          <p:cNvPicPr>
            <a:picLocks noChangeAspect="1"/>
          </p:cNvPicPr>
          <p:nvPr/>
        </p:nvPicPr>
        <p:blipFill rotWithShape="1">
          <a:blip r:embed="rId4"/>
          <a:srcRect l="5946" t="27898" r="35385" b="15853"/>
          <a:stretch/>
        </p:blipFill>
        <p:spPr>
          <a:xfrm>
            <a:off x="1707246" y="2034719"/>
            <a:ext cx="8530349" cy="4719927"/>
          </a:xfrm>
          <a:prstGeom prst="rect">
            <a:avLst/>
          </a:prstGeom>
        </p:spPr>
      </p:pic>
      <p:sp>
        <p:nvSpPr>
          <p:cNvPr id="20" name="CuadroTexto 19">
            <a:extLst>
              <a:ext uri="{FF2B5EF4-FFF2-40B4-BE49-F238E27FC236}">
                <a16:creationId xmlns:a16="http://schemas.microsoft.com/office/drawing/2014/main" id="{ECBDA307-E38E-4CB3-8D3B-1D0985C57C5B}"/>
              </a:ext>
            </a:extLst>
          </p:cNvPr>
          <p:cNvSpPr txBox="1"/>
          <p:nvPr/>
        </p:nvSpPr>
        <p:spPr>
          <a:xfrm>
            <a:off x="1954405" y="6508425"/>
            <a:ext cx="2501945" cy="246221"/>
          </a:xfrm>
          <a:prstGeom prst="rect">
            <a:avLst/>
          </a:prstGeom>
          <a:noFill/>
        </p:spPr>
        <p:txBody>
          <a:bodyPr wrap="square" rtlCol="0">
            <a:spAutoFit/>
          </a:bodyPr>
          <a:lstStyle/>
          <a:p>
            <a:r>
              <a:rPr lang="es-MX" sz="1000" dirty="0" err="1"/>
              <a:t>Source</a:t>
            </a:r>
            <a:r>
              <a:rPr lang="es-MX" sz="1000" dirty="0"/>
              <a:t>: </a:t>
            </a:r>
            <a:r>
              <a:rPr lang="es-MX" sz="1000" dirty="0" err="1"/>
              <a:t>World</a:t>
            </a:r>
            <a:r>
              <a:rPr lang="es-MX" sz="1000" dirty="0"/>
              <a:t> Bank</a:t>
            </a:r>
          </a:p>
        </p:txBody>
      </p:sp>
      <p:sp>
        <p:nvSpPr>
          <p:cNvPr id="21" name="CuadroTexto 20">
            <a:extLst>
              <a:ext uri="{FF2B5EF4-FFF2-40B4-BE49-F238E27FC236}">
                <a16:creationId xmlns:a16="http://schemas.microsoft.com/office/drawing/2014/main" id="{CD064795-70A2-42B0-88EA-6508410976F7}"/>
              </a:ext>
            </a:extLst>
          </p:cNvPr>
          <p:cNvSpPr txBox="1"/>
          <p:nvPr/>
        </p:nvSpPr>
        <p:spPr>
          <a:xfrm>
            <a:off x="3718364" y="2023595"/>
            <a:ext cx="4747242" cy="523220"/>
          </a:xfrm>
          <a:prstGeom prst="rect">
            <a:avLst/>
          </a:prstGeom>
          <a:noFill/>
        </p:spPr>
        <p:txBody>
          <a:bodyPr wrap="square" rtlCol="0">
            <a:spAutoFit/>
          </a:bodyPr>
          <a:lstStyle/>
          <a:p>
            <a:pPr algn="ctr"/>
            <a:r>
              <a:rPr lang="es-MX" sz="2800" dirty="0"/>
              <a:t> Real </a:t>
            </a:r>
            <a:r>
              <a:rPr lang="es-MX" sz="2800" dirty="0" err="1"/>
              <a:t>interest</a:t>
            </a:r>
            <a:r>
              <a:rPr lang="es-MX" sz="2800" dirty="0"/>
              <a:t> </a:t>
            </a:r>
            <a:r>
              <a:rPr lang="es-MX" sz="2800" dirty="0" err="1"/>
              <a:t>rates</a:t>
            </a:r>
            <a:r>
              <a:rPr lang="es-MX" sz="2800" dirty="0"/>
              <a:t> (2000-2017)</a:t>
            </a:r>
          </a:p>
        </p:txBody>
      </p:sp>
      <p:sp>
        <p:nvSpPr>
          <p:cNvPr id="22" name="CuadroTexto 21">
            <a:extLst>
              <a:ext uri="{FF2B5EF4-FFF2-40B4-BE49-F238E27FC236}">
                <a16:creationId xmlns:a16="http://schemas.microsoft.com/office/drawing/2014/main" id="{4C6E515A-2067-47DD-8DA4-EFE9CBD981CF}"/>
              </a:ext>
            </a:extLst>
          </p:cNvPr>
          <p:cNvSpPr txBox="1"/>
          <p:nvPr/>
        </p:nvSpPr>
        <p:spPr>
          <a:xfrm>
            <a:off x="10167716" y="3285506"/>
            <a:ext cx="1812956" cy="307777"/>
          </a:xfrm>
          <a:prstGeom prst="rect">
            <a:avLst/>
          </a:prstGeom>
          <a:noFill/>
        </p:spPr>
        <p:txBody>
          <a:bodyPr wrap="square" rtlCol="0">
            <a:spAutoFit/>
          </a:bodyPr>
          <a:lstStyle/>
          <a:p>
            <a:r>
              <a:rPr lang="es-MX" sz="1400" b="1" dirty="0" err="1">
                <a:solidFill>
                  <a:srgbClr val="00B0F0"/>
                </a:solidFill>
              </a:rPr>
              <a:t>Switzerland</a:t>
            </a:r>
            <a:r>
              <a:rPr lang="es-MX" sz="1400" b="1" dirty="0">
                <a:solidFill>
                  <a:srgbClr val="00B0F0"/>
                </a:solidFill>
              </a:rPr>
              <a:t> 3%</a:t>
            </a:r>
          </a:p>
        </p:txBody>
      </p:sp>
      <p:sp>
        <p:nvSpPr>
          <p:cNvPr id="23" name="CuadroTexto 22">
            <a:extLst>
              <a:ext uri="{FF2B5EF4-FFF2-40B4-BE49-F238E27FC236}">
                <a16:creationId xmlns:a16="http://schemas.microsoft.com/office/drawing/2014/main" id="{E0C3103D-2998-4140-B323-ADE1098E0E35}"/>
              </a:ext>
            </a:extLst>
          </p:cNvPr>
          <p:cNvSpPr txBox="1"/>
          <p:nvPr/>
        </p:nvSpPr>
        <p:spPr>
          <a:xfrm>
            <a:off x="10188658" y="3535920"/>
            <a:ext cx="1812956" cy="307777"/>
          </a:xfrm>
          <a:prstGeom prst="rect">
            <a:avLst/>
          </a:prstGeom>
          <a:noFill/>
        </p:spPr>
        <p:txBody>
          <a:bodyPr wrap="square" rtlCol="0">
            <a:spAutoFit/>
          </a:bodyPr>
          <a:lstStyle/>
          <a:p>
            <a:r>
              <a:rPr lang="es-MX" sz="1400" b="1" dirty="0" err="1">
                <a:solidFill>
                  <a:srgbClr val="0070C0"/>
                </a:solidFill>
              </a:rPr>
              <a:t>Italy</a:t>
            </a:r>
            <a:r>
              <a:rPr lang="es-MX" sz="1400" b="1" dirty="0">
                <a:solidFill>
                  <a:srgbClr val="0070C0"/>
                </a:solidFill>
              </a:rPr>
              <a:t> 2.4%</a:t>
            </a:r>
          </a:p>
        </p:txBody>
      </p:sp>
      <p:sp>
        <p:nvSpPr>
          <p:cNvPr id="24" name="CuadroTexto 23">
            <a:extLst>
              <a:ext uri="{FF2B5EF4-FFF2-40B4-BE49-F238E27FC236}">
                <a16:creationId xmlns:a16="http://schemas.microsoft.com/office/drawing/2014/main" id="{6B75084B-23BC-4D48-8F4D-FBE717677094}"/>
              </a:ext>
            </a:extLst>
          </p:cNvPr>
          <p:cNvSpPr txBox="1"/>
          <p:nvPr/>
        </p:nvSpPr>
        <p:spPr>
          <a:xfrm>
            <a:off x="10202726" y="3790206"/>
            <a:ext cx="1812956" cy="307777"/>
          </a:xfrm>
          <a:prstGeom prst="rect">
            <a:avLst/>
          </a:prstGeom>
          <a:noFill/>
        </p:spPr>
        <p:txBody>
          <a:bodyPr wrap="square" rtlCol="0">
            <a:spAutoFit/>
          </a:bodyPr>
          <a:lstStyle/>
          <a:p>
            <a:r>
              <a:rPr lang="es-MX" sz="1400" b="1" dirty="0">
                <a:solidFill>
                  <a:srgbClr val="D60093"/>
                </a:solidFill>
              </a:rPr>
              <a:t>USA 1.9%</a:t>
            </a:r>
          </a:p>
        </p:txBody>
      </p:sp>
      <p:sp>
        <p:nvSpPr>
          <p:cNvPr id="25" name="CuadroTexto 24">
            <a:extLst>
              <a:ext uri="{FF2B5EF4-FFF2-40B4-BE49-F238E27FC236}">
                <a16:creationId xmlns:a16="http://schemas.microsoft.com/office/drawing/2014/main" id="{45F538FC-0DFA-4CB9-A9E8-0FB7DEA9CE55}"/>
              </a:ext>
            </a:extLst>
          </p:cNvPr>
          <p:cNvSpPr txBox="1"/>
          <p:nvPr/>
        </p:nvSpPr>
        <p:spPr>
          <a:xfrm>
            <a:off x="10168969" y="4153930"/>
            <a:ext cx="1812956" cy="307777"/>
          </a:xfrm>
          <a:prstGeom prst="rect">
            <a:avLst/>
          </a:prstGeom>
          <a:noFill/>
        </p:spPr>
        <p:txBody>
          <a:bodyPr wrap="square" rtlCol="0">
            <a:spAutoFit/>
          </a:bodyPr>
          <a:lstStyle/>
          <a:p>
            <a:r>
              <a:rPr lang="es-MX" sz="1400" b="1" dirty="0">
                <a:solidFill>
                  <a:srgbClr val="00B050"/>
                </a:solidFill>
              </a:rPr>
              <a:t>Japan1.2%</a:t>
            </a:r>
          </a:p>
        </p:txBody>
      </p:sp>
      <p:sp>
        <p:nvSpPr>
          <p:cNvPr id="26" name="CuadroTexto 25">
            <a:extLst>
              <a:ext uri="{FF2B5EF4-FFF2-40B4-BE49-F238E27FC236}">
                <a16:creationId xmlns:a16="http://schemas.microsoft.com/office/drawing/2014/main" id="{172125EA-AA1F-47C2-85B5-49AFA48FAF08}"/>
              </a:ext>
            </a:extLst>
          </p:cNvPr>
          <p:cNvSpPr txBox="1"/>
          <p:nvPr/>
        </p:nvSpPr>
        <p:spPr>
          <a:xfrm>
            <a:off x="10188658" y="3970956"/>
            <a:ext cx="1812956" cy="307777"/>
          </a:xfrm>
          <a:prstGeom prst="rect">
            <a:avLst/>
          </a:prstGeom>
          <a:noFill/>
        </p:spPr>
        <p:txBody>
          <a:bodyPr wrap="square" rtlCol="0">
            <a:spAutoFit/>
          </a:bodyPr>
          <a:lstStyle/>
          <a:p>
            <a:r>
              <a:rPr lang="es-MX" sz="1400" b="1" dirty="0">
                <a:solidFill>
                  <a:srgbClr val="7030A0"/>
                </a:solidFill>
              </a:rPr>
              <a:t>Australia 1.5%</a:t>
            </a:r>
          </a:p>
        </p:txBody>
      </p:sp>
      <p:sp>
        <p:nvSpPr>
          <p:cNvPr id="27" name="CuadroTexto 26">
            <a:extLst>
              <a:ext uri="{FF2B5EF4-FFF2-40B4-BE49-F238E27FC236}">
                <a16:creationId xmlns:a16="http://schemas.microsoft.com/office/drawing/2014/main" id="{4756AF80-739D-4656-979F-D8BA642DBFC1}"/>
              </a:ext>
            </a:extLst>
          </p:cNvPr>
          <p:cNvSpPr txBox="1"/>
          <p:nvPr/>
        </p:nvSpPr>
        <p:spPr>
          <a:xfrm>
            <a:off x="11109204" y="4124844"/>
            <a:ext cx="1812956" cy="307777"/>
          </a:xfrm>
          <a:prstGeom prst="rect">
            <a:avLst/>
          </a:prstGeom>
          <a:noFill/>
        </p:spPr>
        <p:txBody>
          <a:bodyPr wrap="square" rtlCol="0">
            <a:spAutoFit/>
          </a:bodyPr>
          <a:lstStyle/>
          <a:p>
            <a:r>
              <a:rPr lang="es-MX" sz="1400" b="1" dirty="0" err="1">
                <a:solidFill>
                  <a:srgbClr val="92D050"/>
                </a:solidFill>
              </a:rPr>
              <a:t>Mexico</a:t>
            </a:r>
            <a:r>
              <a:rPr lang="es-MX" sz="1400" b="1" dirty="0">
                <a:solidFill>
                  <a:srgbClr val="92D050"/>
                </a:solidFill>
              </a:rPr>
              <a:t> 1.1%</a:t>
            </a:r>
          </a:p>
        </p:txBody>
      </p:sp>
      <p:sp>
        <p:nvSpPr>
          <p:cNvPr id="28" name="CuadroTexto 27">
            <a:extLst>
              <a:ext uri="{FF2B5EF4-FFF2-40B4-BE49-F238E27FC236}">
                <a16:creationId xmlns:a16="http://schemas.microsoft.com/office/drawing/2014/main" id="{4E2B94C9-0BE5-41AC-9C8C-A4C80FE5864A}"/>
              </a:ext>
            </a:extLst>
          </p:cNvPr>
          <p:cNvSpPr txBox="1"/>
          <p:nvPr/>
        </p:nvSpPr>
        <p:spPr>
          <a:xfrm>
            <a:off x="10202726" y="4513573"/>
            <a:ext cx="1812956" cy="307777"/>
          </a:xfrm>
          <a:prstGeom prst="rect">
            <a:avLst/>
          </a:prstGeom>
          <a:noFill/>
        </p:spPr>
        <p:txBody>
          <a:bodyPr wrap="square" rtlCol="0">
            <a:spAutoFit/>
          </a:bodyPr>
          <a:lstStyle/>
          <a:p>
            <a:r>
              <a:rPr lang="es-MX" sz="1400" b="1" dirty="0">
                <a:solidFill>
                  <a:srgbClr val="006666"/>
                </a:solidFill>
              </a:rPr>
              <a:t>China 0.3%</a:t>
            </a:r>
          </a:p>
        </p:txBody>
      </p:sp>
    </p:spTree>
    <p:extLst>
      <p:ext uri="{BB962C8B-B14F-4D97-AF65-F5344CB8AC3E}">
        <p14:creationId xmlns:p14="http://schemas.microsoft.com/office/powerpoint/2010/main" val="2447322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Defining the Megatrends</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13</a:t>
            </a:fld>
            <a:endParaRPr lang="it-IT" dirty="0"/>
          </a:p>
        </p:txBody>
      </p:sp>
      <p:pic>
        <p:nvPicPr>
          <p:cNvPr id="11" name="Picture 4" descr="Resultado de imagen para megatrends">
            <a:extLst>
              <a:ext uri="{FF2B5EF4-FFF2-40B4-BE49-F238E27FC236}">
                <a16:creationId xmlns:a16="http://schemas.microsoft.com/office/drawing/2014/main" id="{C2C90A62-62C3-46E1-A929-6AD09890F4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6738" y="0"/>
            <a:ext cx="1375631" cy="13249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Marcador de contenido 4">
            <a:extLst>
              <a:ext uri="{FF2B5EF4-FFF2-40B4-BE49-F238E27FC236}">
                <a16:creationId xmlns:a16="http://schemas.microsoft.com/office/drawing/2014/main" id="{4455C48D-B8DB-4406-8DF1-B6B6019246AF}"/>
              </a:ext>
            </a:extLst>
          </p:cNvPr>
          <p:cNvSpPr>
            <a:spLocks noGrp="1"/>
          </p:cNvSpPr>
          <p:nvPr>
            <p:ph idx="1"/>
          </p:nvPr>
        </p:nvSpPr>
        <p:spPr>
          <a:xfrm>
            <a:off x="926094" y="1041439"/>
            <a:ext cx="5165891" cy="4939436"/>
          </a:xfrm>
        </p:spPr>
        <p:txBody>
          <a:bodyPr>
            <a:normAutofit/>
          </a:bodyPr>
          <a:lstStyle/>
          <a:p>
            <a:pPr algn="r"/>
            <a:r>
              <a:rPr lang="es-MX" sz="2200" dirty="0" err="1"/>
              <a:t>Urbanization</a:t>
            </a:r>
            <a:endParaRPr lang="es-MX" sz="2200" dirty="0"/>
          </a:p>
          <a:p>
            <a:pPr algn="r"/>
            <a:r>
              <a:rPr lang="es-MX" sz="2200" dirty="0"/>
              <a:t>Smart </a:t>
            </a:r>
            <a:r>
              <a:rPr lang="es-MX" sz="2200" dirty="0" err="1"/>
              <a:t>cities</a:t>
            </a:r>
            <a:endParaRPr lang="es-MX" sz="2200" dirty="0"/>
          </a:p>
          <a:p>
            <a:pPr algn="r"/>
            <a:r>
              <a:rPr lang="es-MX" sz="2200" dirty="0"/>
              <a:t>“</a:t>
            </a:r>
            <a:r>
              <a:rPr lang="es-MX" sz="2200" dirty="0" err="1"/>
              <a:t>Millenials</a:t>
            </a:r>
            <a:r>
              <a:rPr lang="es-MX" sz="2200" dirty="0"/>
              <a:t>”</a:t>
            </a:r>
          </a:p>
          <a:p>
            <a:pPr algn="r"/>
            <a:r>
              <a:rPr lang="es-MX" sz="2200" dirty="0" err="1"/>
              <a:t>Diversity</a:t>
            </a:r>
            <a:endParaRPr lang="es-MX" sz="2200" dirty="0"/>
          </a:p>
          <a:p>
            <a:pPr algn="r"/>
            <a:r>
              <a:rPr lang="es-MX" sz="2200" dirty="0" err="1"/>
              <a:t>Rise</a:t>
            </a:r>
            <a:r>
              <a:rPr lang="es-MX" sz="2200" dirty="0"/>
              <a:t> </a:t>
            </a:r>
            <a:r>
              <a:rPr lang="es-MX" sz="2200" dirty="0" err="1"/>
              <a:t>of</a:t>
            </a:r>
            <a:r>
              <a:rPr lang="es-MX" sz="2200" dirty="0"/>
              <a:t> </a:t>
            </a:r>
            <a:r>
              <a:rPr lang="es-MX" sz="2200" dirty="0" err="1"/>
              <a:t>middle</a:t>
            </a:r>
            <a:r>
              <a:rPr lang="es-MX" sz="2200" dirty="0"/>
              <a:t> </a:t>
            </a:r>
            <a:r>
              <a:rPr lang="es-MX" sz="2200" dirty="0" err="1"/>
              <a:t>class</a:t>
            </a:r>
            <a:endParaRPr lang="es-MX" sz="2200" dirty="0"/>
          </a:p>
          <a:p>
            <a:pPr algn="r"/>
            <a:r>
              <a:rPr lang="es-MX" sz="2200" dirty="0"/>
              <a:t>N11 (</a:t>
            </a:r>
            <a:r>
              <a:rPr lang="es-MX" sz="2200" dirty="0" err="1"/>
              <a:t>The</a:t>
            </a:r>
            <a:r>
              <a:rPr lang="es-MX" sz="2200" dirty="0"/>
              <a:t> </a:t>
            </a:r>
            <a:r>
              <a:rPr lang="es-MX" sz="2200" dirty="0" err="1"/>
              <a:t>next</a:t>
            </a:r>
            <a:r>
              <a:rPr lang="es-MX" sz="2200" dirty="0"/>
              <a:t> </a:t>
            </a:r>
            <a:r>
              <a:rPr lang="es-MX" sz="2200" dirty="0" err="1"/>
              <a:t>game</a:t>
            </a:r>
            <a:r>
              <a:rPr lang="es-MX" sz="2200" dirty="0"/>
              <a:t> </a:t>
            </a:r>
            <a:r>
              <a:rPr lang="es-MX" sz="2200" dirty="0" err="1"/>
              <a:t>changers</a:t>
            </a:r>
            <a:r>
              <a:rPr lang="es-MX" sz="2200" dirty="0"/>
              <a:t>): </a:t>
            </a:r>
            <a:r>
              <a:rPr lang="es-MX" sz="2200" dirty="0" err="1"/>
              <a:t>Philippines</a:t>
            </a:r>
            <a:r>
              <a:rPr lang="es-MX" sz="2200" dirty="0"/>
              <a:t>, South </a:t>
            </a:r>
            <a:r>
              <a:rPr lang="es-MX" sz="2200" dirty="0" err="1"/>
              <a:t>Korea</a:t>
            </a:r>
            <a:r>
              <a:rPr lang="es-MX" sz="2200" dirty="0"/>
              <a:t>, Vietnam, Bangladesh, Indonesia, Nigeria, </a:t>
            </a:r>
            <a:r>
              <a:rPr lang="es-MX" sz="2200" dirty="0" err="1"/>
              <a:t>Mexico</a:t>
            </a:r>
            <a:r>
              <a:rPr lang="es-MX" sz="2200" dirty="0"/>
              <a:t>…</a:t>
            </a:r>
          </a:p>
          <a:p>
            <a:pPr algn="r"/>
            <a:r>
              <a:rPr lang="es-MX" sz="2200" dirty="0" err="1"/>
              <a:t>Digitalization</a:t>
            </a:r>
            <a:r>
              <a:rPr lang="es-MX" sz="2200" dirty="0"/>
              <a:t> and Fintech</a:t>
            </a:r>
          </a:p>
          <a:p>
            <a:pPr algn="r"/>
            <a:r>
              <a:rPr lang="es-MX" sz="2200" dirty="0"/>
              <a:t>Outsourcing</a:t>
            </a:r>
          </a:p>
          <a:p>
            <a:pPr algn="r"/>
            <a:r>
              <a:rPr lang="es-MX" sz="2200" dirty="0"/>
              <a:t>Cloud </a:t>
            </a:r>
            <a:r>
              <a:rPr lang="es-MX" sz="2200" dirty="0" err="1"/>
              <a:t>computing</a:t>
            </a:r>
            <a:endParaRPr lang="es-MX" sz="2200" dirty="0"/>
          </a:p>
          <a:p>
            <a:pPr algn="r"/>
            <a:r>
              <a:rPr lang="es-MX" sz="2200" dirty="0" err="1"/>
              <a:t>Satellite</a:t>
            </a:r>
            <a:r>
              <a:rPr lang="es-MX" sz="2200" dirty="0"/>
              <a:t> </a:t>
            </a:r>
            <a:r>
              <a:rPr lang="es-MX" sz="2200" dirty="0" err="1"/>
              <a:t>technology</a:t>
            </a:r>
            <a:endParaRPr lang="es-MX" sz="2200" dirty="0"/>
          </a:p>
          <a:p>
            <a:pPr algn="r"/>
            <a:endParaRPr lang="es-MX" sz="2200" dirty="0"/>
          </a:p>
          <a:p>
            <a:pPr algn="r"/>
            <a:endParaRPr lang="es-MX" sz="2200" dirty="0"/>
          </a:p>
          <a:p>
            <a:pPr algn="r"/>
            <a:endParaRPr lang="es-MX" sz="2200" dirty="0"/>
          </a:p>
        </p:txBody>
      </p:sp>
      <p:sp>
        <p:nvSpPr>
          <p:cNvPr id="15" name="Marcador de contenido 4">
            <a:extLst>
              <a:ext uri="{FF2B5EF4-FFF2-40B4-BE49-F238E27FC236}">
                <a16:creationId xmlns:a16="http://schemas.microsoft.com/office/drawing/2014/main" id="{5CD47D80-012C-44CB-8775-1750615D2693}"/>
              </a:ext>
            </a:extLst>
          </p:cNvPr>
          <p:cNvSpPr txBox="1">
            <a:spLocks/>
          </p:cNvSpPr>
          <p:nvPr/>
        </p:nvSpPr>
        <p:spPr>
          <a:xfrm>
            <a:off x="6091985" y="959282"/>
            <a:ext cx="4247244" cy="49394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200" dirty="0"/>
              <a:t>Future </a:t>
            </a:r>
            <a:r>
              <a:rPr lang="es-MX" sz="2200" dirty="0" err="1"/>
              <a:t>consumer</a:t>
            </a:r>
            <a:r>
              <a:rPr lang="es-MX" sz="2200" dirty="0"/>
              <a:t> </a:t>
            </a:r>
            <a:r>
              <a:rPr lang="es-MX" sz="2200" dirty="0" err="1"/>
              <a:t>electronics</a:t>
            </a:r>
            <a:endParaRPr lang="es-MX" sz="2200" dirty="0"/>
          </a:p>
          <a:p>
            <a:r>
              <a:rPr lang="es-MX" sz="2200" dirty="0"/>
              <a:t>Virtual </a:t>
            </a:r>
            <a:r>
              <a:rPr lang="es-MX" sz="2200" dirty="0" err="1"/>
              <a:t>reality</a:t>
            </a:r>
            <a:endParaRPr lang="es-MX" sz="2200" dirty="0"/>
          </a:p>
          <a:p>
            <a:r>
              <a:rPr lang="es-MX" sz="2200" dirty="0" err="1"/>
              <a:t>Robotics</a:t>
            </a:r>
            <a:endParaRPr lang="es-MX" sz="2200" dirty="0"/>
          </a:p>
          <a:p>
            <a:r>
              <a:rPr lang="es-MX" sz="2200" dirty="0"/>
              <a:t>Social </a:t>
            </a:r>
            <a:r>
              <a:rPr lang="es-MX" sz="2200" dirty="0" err="1"/>
              <a:t>networking</a:t>
            </a:r>
            <a:endParaRPr lang="es-MX" sz="2200" dirty="0"/>
          </a:p>
          <a:p>
            <a:r>
              <a:rPr lang="es-MX" sz="2200" dirty="0"/>
              <a:t>Wireless </a:t>
            </a:r>
            <a:r>
              <a:rPr lang="es-MX" sz="2200" dirty="0" err="1"/>
              <a:t>intelligence</a:t>
            </a:r>
            <a:endParaRPr lang="es-MX" sz="2200" dirty="0"/>
          </a:p>
          <a:p>
            <a:r>
              <a:rPr lang="es-MX" sz="2200" dirty="0"/>
              <a:t>Top </a:t>
            </a:r>
            <a:r>
              <a:rPr lang="es-MX" sz="2200" dirty="0" err="1"/>
              <a:t>technologies</a:t>
            </a:r>
            <a:r>
              <a:rPr lang="es-MX" sz="2200" dirty="0"/>
              <a:t> and </a:t>
            </a:r>
            <a:r>
              <a:rPr lang="es-MX" sz="2200" dirty="0" err="1"/>
              <a:t>materials</a:t>
            </a:r>
            <a:endParaRPr lang="es-MX" sz="2200" dirty="0"/>
          </a:p>
          <a:p>
            <a:r>
              <a:rPr lang="es-MX" sz="2200" dirty="0" err="1"/>
              <a:t>Infraestructure</a:t>
            </a:r>
            <a:r>
              <a:rPr lang="es-MX" sz="2200" dirty="0"/>
              <a:t> </a:t>
            </a:r>
            <a:r>
              <a:rPr lang="es-MX" sz="2200" dirty="0" err="1"/>
              <a:t>development</a:t>
            </a:r>
            <a:endParaRPr lang="es-MX" sz="2200" dirty="0"/>
          </a:p>
          <a:p>
            <a:r>
              <a:rPr lang="es-MX" sz="2200" dirty="0" err="1"/>
              <a:t>Clean</a:t>
            </a:r>
            <a:r>
              <a:rPr lang="es-MX" sz="2200" dirty="0"/>
              <a:t> </a:t>
            </a:r>
            <a:r>
              <a:rPr lang="es-MX" sz="2200" dirty="0" err="1"/>
              <a:t>energies</a:t>
            </a:r>
            <a:endParaRPr lang="es-MX" sz="2200" dirty="0"/>
          </a:p>
          <a:p>
            <a:r>
              <a:rPr lang="es-MX" sz="2200" dirty="0"/>
              <a:t>Zero </a:t>
            </a:r>
            <a:r>
              <a:rPr lang="es-MX" sz="2200" dirty="0" err="1"/>
              <a:t>waste</a:t>
            </a:r>
            <a:r>
              <a:rPr lang="es-MX" sz="2200" dirty="0"/>
              <a:t>!</a:t>
            </a:r>
          </a:p>
          <a:p>
            <a:r>
              <a:rPr lang="es-MX" sz="2200" dirty="0"/>
              <a:t>E-</a:t>
            </a:r>
            <a:r>
              <a:rPr lang="es-MX" sz="2200" dirty="0" err="1"/>
              <a:t>mobility</a:t>
            </a:r>
            <a:endParaRPr lang="es-MX" sz="2200" dirty="0"/>
          </a:p>
          <a:p>
            <a:r>
              <a:rPr lang="es-MX" sz="2200" dirty="0"/>
              <a:t>New </a:t>
            </a:r>
            <a:r>
              <a:rPr lang="es-MX" sz="2200" dirty="0" err="1"/>
              <a:t>business</a:t>
            </a:r>
            <a:r>
              <a:rPr lang="es-MX" sz="2200" dirty="0"/>
              <a:t> </a:t>
            </a:r>
            <a:r>
              <a:rPr lang="es-MX" sz="2200" dirty="0" err="1"/>
              <a:t>models</a:t>
            </a:r>
            <a:endParaRPr lang="es-MX" sz="2200" dirty="0"/>
          </a:p>
          <a:p>
            <a:r>
              <a:rPr lang="es-MX" sz="2200" dirty="0"/>
              <a:t>New </a:t>
            </a:r>
            <a:r>
              <a:rPr lang="es-MX" sz="2200" dirty="0" err="1"/>
              <a:t>education</a:t>
            </a:r>
            <a:r>
              <a:rPr lang="es-MX" sz="2200" dirty="0"/>
              <a:t> </a:t>
            </a:r>
            <a:r>
              <a:rPr lang="es-MX" sz="2200" dirty="0" err="1"/>
              <a:t>models</a:t>
            </a:r>
            <a:endParaRPr lang="es-MX" sz="2200" dirty="0"/>
          </a:p>
        </p:txBody>
      </p:sp>
      <p:pic>
        <p:nvPicPr>
          <p:cNvPr id="7170" name="Picture 2" descr="Resultado de imagen para urbanization">
            <a:extLst>
              <a:ext uri="{FF2B5EF4-FFF2-40B4-BE49-F238E27FC236}">
                <a16:creationId xmlns:a16="http://schemas.microsoft.com/office/drawing/2014/main" id="{FC3A51F3-9E7D-4AC2-A30C-D4279A141A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556" y="959282"/>
            <a:ext cx="2464862" cy="1643241"/>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6C9D63C7-246A-4A8F-96C9-BECEF5BC0AB6}"/>
              </a:ext>
            </a:extLst>
          </p:cNvPr>
          <p:cNvSpPr txBox="1"/>
          <p:nvPr/>
        </p:nvSpPr>
        <p:spPr>
          <a:xfrm>
            <a:off x="622556" y="2622180"/>
            <a:ext cx="2501945" cy="246221"/>
          </a:xfrm>
          <a:prstGeom prst="rect">
            <a:avLst/>
          </a:prstGeom>
          <a:noFill/>
        </p:spPr>
        <p:txBody>
          <a:bodyPr wrap="square" rtlCol="0">
            <a:spAutoFit/>
          </a:bodyPr>
          <a:lstStyle/>
          <a:p>
            <a:r>
              <a:rPr lang="es-MX" sz="1000" dirty="0" err="1"/>
              <a:t>Source</a:t>
            </a:r>
            <a:r>
              <a:rPr lang="es-MX" sz="1000" dirty="0"/>
              <a:t>: HP</a:t>
            </a:r>
          </a:p>
        </p:txBody>
      </p:sp>
      <p:pic>
        <p:nvPicPr>
          <p:cNvPr id="7172" name="Picture 4" descr="Resultado de imagen para cloud computing">
            <a:extLst>
              <a:ext uri="{FF2B5EF4-FFF2-40B4-BE49-F238E27FC236}">
                <a16:creationId xmlns:a16="http://schemas.microsoft.com/office/drawing/2014/main" id="{77F43D2F-332B-4BE9-8978-2883B4BB21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569" y="4768117"/>
            <a:ext cx="2618901" cy="1961648"/>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184A2C09-CCB1-4206-B584-9227A657E23A}"/>
              </a:ext>
            </a:extLst>
          </p:cNvPr>
          <p:cNvSpPr txBox="1"/>
          <p:nvPr/>
        </p:nvSpPr>
        <p:spPr>
          <a:xfrm>
            <a:off x="180569" y="4564100"/>
            <a:ext cx="2501945" cy="246221"/>
          </a:xfrm>
          <a:prstGeom prst="rect">
            <a:avLst/>
          </a:prstGeom>
          <a:noFill/>
        </p:spPr>
        <p:txBody>
          <a:bodyPr wrap="square" rtlCol="0">
            <a:spAutoFit/>
          </a:bodyPr>
          <a:lstStyle/>
          <a:p>
            <a:r>
              <a:rPr lang="es-MX" sz="1000" dirty="0" err="1"/>
              <a:t>Source</a:t>
            </a:r>
            <a:r>
              <a:rPr lang="es-MX" sz="1000" dirty="0"/>
              <a:t>: HSI</a:t>
            </a:r>
          </a:p>
        </p:txBody>
      </p:sp>
      <p:pic>
        <p:nvPicPr>
          <p:cNvPr id="7174" name="Picture 6" descr="Imagen relacionada">
            <a:extLst>
              <a:ext uri="{FF2B5EF4-FFF2-40B4-BE49-F238E27FC236}">
                <a16:creationId xmlns:a16="http://schemas.microsoft.com/office/drawing/2014/main" id="{A003F2F1-DFBF-4221-9A89-A87E013C026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272" r="35935"/>
          <a:stretch/>
        </p:blipFill>
        <p:spPr bwMode="auto">
          <a:xfrm>
            <a:off x="9801787" y="1395903"/>
            <a:ext cx="2137118" cy="1226277"/>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EF4C82EE-52F5-4BCD-B6BF-57FADBBD0801}"/>
              </a:ext>
            </a:extLst>
          </p:cNvPr>
          <p:cNvSpPr txBox="1"/>
          <p:nvPr/>
        </p:nvSpPr>
        <p:spPr>
          <a:xfrm>
            <a:off x="9690055" y="2657838"/>
            <a:ext cx="2501945" cy="246221"/>
          </a:xfrm>
          <a:prstGeom prst="rect">
            <a:avLst/>
          </a:prstGeom>
          <a:noFill/>
        </p:spPr>
        <p:txBody>
          <a:bodyPr wrap="square" rtlCol="0">
            <a:spAutoFit/>
          </a:bodyPr>
          <a:lstStyle/>
          <a:p>
            <a:r>
              <a:rPr lang="es-MX" sz="1000" dirty="0" err="1"/>
              <a:t>Source</a:t>
            </a:r>
            <a:r>
              <a:rPr lang="es-MX" sz="1000" dirty="0"/>
              <a:t>: </a:t>
            </a:r>
            <a:r>
              <a:rPr lang="es-MX" sz="1000" dirty="0" err="1"/>
              <a:t>Techworth</a:t>
            </a:r>
            <a:endParaRPr lang="es-MX" sz="1000" dirty="0"/>
          </a:p>
        </p:txBody>
      </p:sp>
      <p:pic>
        <p:nvPicPr>
          <p:cNvPr id="7176" name="Picture 8" descr="Resultado de imagen para clean energies">
            <a:extLst>
              <a:ext uri="{FF2B5EF4-FFF2-40B4-BE49-F238E27FC236}">
                <a16:creationId xmlns:a16="http://schemas.microsoft.com/office/drawing/2014/main" id="{146F1832-0789-4EA6-A09E-BC1563FB3B5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41535" y="4364849"/>
            <a:ext cx="2100834" cy="1616026"/>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BD4CA4DA-094A-4989-AC42-6FA2528F4DDC}"/>
              </a:ext>
            </a:extLst>
          </p:cNvPr>
          <p:cNvSpPr txBox="1"/>
          <p:nvPr/>
        </p:nvSpPr>
        <p:spPr>
          <a:xfrm>
            <a:off x="9868145" y="4113807"/>
            <a:ext cx="2501945" cy="246221"/>
          </a:xfrm>
          <a:prstGeom prst="rect">
            <a:avLst/>
          </a:prstGeom>
          <a:noFill/>
        </p:spPr>
        <p:txBody>
          <a:bodyPr wrap="square" rtlCol="0">
            <a:spAutoFit/>
          </a:bodyPr>
          <a:lstStyle/>
          <a:p>
            <a:r>
              <a:rPr lang="es-MX" sz="1000" dirty="0" err="1"/>
              <a:t>Source</a:t>
            </a:r>
            <a:r>
              <a:rPr lang="es-MX" sz="1000" dirty="0"/>
              <a:t>: Stanford</a:t>
            </a:r>
          </a:p>
        </p:txBody>
      </p:sp>
    </p:spTree>
    <p:extLst>
      <p:ext uri="{BB962C8B-B14F-4D97-AF65-F5344CB8AC3E}">
        <p14:creationId xmlns:p14="http://schemas.microsoft.com/office/powerpoint/2010/main" val="71466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UN Sustainable Development Goals (UNSDGs)</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14</a:t>
            </a:fld>
            <a:endParaRPr lang="it-IT" dirty="0"/>
          </a:p>
        </p:txBody>
      </p:sp>
      <p:sp>
        <p:nvSpPr>
          <p:cNvPr id="13" name="Segnaposto contenuto 2">
            <a:extLst>
              <a:ext uri="{FF2B5EF4-FFF2-40B4-BE49-F238E27FC236}">
                <a16:creationId xmlns:a16="http://schemas.microsoft.com/office/drawing/2014/main" id="{A7F1F77F-EC7C-463D-987F-9C7D5890F392}"/>
              </a:ext>
            </a:extLst>
          </p:cNvPr>
          <p:cNvSpPr>
            <a:spLocks noGrp="1"/>
          </p:cNvSpPr>
          <p:nvPr>
            <p:ph idx="1"/>
          </p:nvPr>
        </p:nvSpPr>
        <p:spPr>
          <a:xfrm>
            <a:off x="364539" y="1000432"/>
            <a:ext cx="10977640" cy="1165993"/>
          </a:xfrm>
        </p:spPr>
        <p:txBody>
          <a:bodyPr>
            <a:normAutofit/>
          </a:bodyPr>
          <a:lstStyle/>
          <a:p>
            <a:pPr marL="0" indent="0" algn="ctr">
              <a:buClr>
                <a:srgbClr val="A40000"/>
              </a:buClr>
              <a:buSzPct val="75000"/>
              <a:buNone/>
            </a:pPr>
            <a:r>
              <a:rPr lang="en-US" sz="2400" b="1" i="1" dirty="0"/>
              <a:t>Blueprint to achieve a more sustainable future </a:t>
            </a:r>
            <a:r>
              <a:rPr lang="en-US" sz="2400" i="1" dirty="0"/>
              <a:t>for all. They interconnect and address the global challenges we face, including those related to </a:t>
            </a:r>
            <a:r>
              <a:rPr lang="en-US" sz="2400" b="1" i="1" dirty="0"/>
              <a:t>poverty, inequality, climate, environmental degradation, prosperity, and peace and justice.</a:t>
            </a:r>
            <a:r>
              <a:rPr lang="en-US" sz="2400" i="1" dirty="0"/>
              <a:t> </a:t>
            </a:r>
            <a:r>
              <a:rPr lang="en-US" sz="2400" dirty="0"/>
              <a:t>Target: 2030</a:t>
            </a:r>
          </a:p>
          <a:p>
            <a:pPr marL="0" indent="0" algn="ctr">
              <a:buClr>
                <a:srgbClr val="A40000"/>
              </a:buClr>
              <a:buSzPct val="75000"/>
              <a:buNone/>
            </a:pPr>
            <a:endParaRPr lang="en-US" sz="2400" dirty="0"/>
          </a:p>
          <a:p>
            <a:pPr marL="0" indent="0">
              <a:buClr>
                <a:srgbClr val="A40000"/>
              </a:buClr>
              <a:buSzPct val="75000"/>
              <a:buNone/>
            </a:pPr>
            <a:endParaRPr lang="en-US" sz="2400" dirty="0"/>
          </a:p>
          <a:p>
            <a:pPr>
              <a:buClr>
                <a:srgbClr val="A40000"/>
              </a:buClr>
              <a:buSzPct val="75000"/>
            </a:pPr>
            <a:endParaRPr lang="en-US" sz="2400" dirty="0"/>
          </a:p>
          <a:p>
            <a:pPr>
              <a:buClr>
                <a:srgbClr val="A40000"/>
              </a:buClr>
              <a:buSzPct val="75000"/>
            </a:pPr>
            <a:endParaRPr lang="en-US" sz="2400" dirty="0"/>
          </a:p>
        </p:txBody>
      </p:sp>
      <p:pic>
        <p:nvPicPr>
          <p:cNvPr id="5" name="Picture 2" descr="Resultado de imagen para un sdgs">
            <a:extLst>
              <a:ext uri="{FF2B5EF4-FFF2-40B4-BE49-F238E27FC236}">
                <a16:creationId xmlns:a16="http://schemas.microsoft.com/office/drawing/2014/main" id="{25420C9F-ED79-4516-BB5F-0A8E889F88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539" y="2005266"/>
            <a:ext cx="9314033" cy="476767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D9313C5-ECB5-4509-8228-D4E74B591332}"/>
              </a:ext>
            </a:extLst>
          </p:cNvPr>
          <p:cNvSpPr txBox="1"/>
          <p:nvPr/>
        </p:nvSpPr>
        <p:spPr>
          <a:xfrm>
            <a:off x="364539" y="6631536"/>
            <a:ext cx="2501945" cy="246221"/>
          </a:xfrm>
          <a:prstGeom prst="rect">
            <a:avLst/>
          </a:prstGeom>
          <a:noFill/>
        </p:spPr>
        <p:txBody>
          <a:bodyPr wrap="square" rtlCol="0">
            <a:spAutoFit/>
          </a:bodyPr>
          <a:lstStyle/>
          <a:p>
            <a:r>
              <a:rPr lang="es-MX" sz="1000" dirty="0" err="1"/>
              <a:t>Source</a:t>
            </a:r>
            <a:r>
              <a:rPr lang="es-MX" sz="1000" dirty="0"/>
              <a:t>: UN </a:t>
            </a:r>
            <a:r>
              <a:rPr lang="es-MX" sz="1000" dirty="0" err="1"/>
              <a:t>SDGs</a:t>
            </a:r>
            <a:endParaRPr lang="es-MX" sz="1000" dirty="0"/>
          </a:p>
        </p:txBody>
      </p:sp>
      <p:pic>
        <p:nvPicPr>
          <p:cNvPr id="7" name="Picture 6" descr="Resultado de imagen para un sustainable development goals">
            <a:extLst>
              <a:ext uri="{FF2B5EF4-FFF2-40B4-BE49-F238E27FC236}">
                <a16:creationId xmlns:a16="http://schemas.microsoft.com/office/drawing/2014/main" id="{C6B0D2A7-EE86-4ECA-9F6E-27632460B6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3249" y="28136"/>
            <a:ext cx="1175152" cy="11751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5C75E36-75A2-4ACC-A93C-DE2BB29EBCAA}"/>
              </a:ext>
            </a:extLst>
          </p:cNvPr>
          <p:cNvSpPr txBox="1"/>
          <p:nvPr/>
        </p:nvSpPr>
        <p:spPr>
          <a:xfrm>
            <a:off x="9663334" y="3614150"/>
            <a:ext cx="2319829" cy="523220"/>
          </a:xfrm>
          <a:prstGeom prst="rect">
            <a:avLst/>
          </a:prstGeom>
          <a:noFill/>
        </p:spPr>
        <p:txBody>
          <a:bodyPr wrap="square" rtlCol="0">
            <a:spAutoFit/>
          </a:bodyPr>
          <a:lstStyle/>
          <a:p>
            <a:r>
              <a:rPr lang="es-MX" sz="2800" b="1" dirty="0">
                <a:sym typeface="Wingdings" panose="05000000000000000000" pitchFamily="2" charset="2"/>
              </a:rPr>
              <a:t> ESG </a:t>
            </a:r>
            <a:r>
              <a:rPr lang="es-MX" sz="2800" b="1" dirty="0" err="1">
                <a:sym typeface="Wingdings" panose="05000000000000000000" pitchFamily="2" charset="2"/>
              </a:rPr>
              <a:t>factors</a:t>
            </a:r>
            <a:endParaRPr lang="es-MX" sz="2800" b="1" dirty="0"/>
          </a:p>
        </p:txBody>
      </p:sp>
    </p:spTree>
    <p:extLst>
      <p:ext uri="{BB962C8B-B14F-4D97-AF65-F5344CB8AC3E}">
        <p14:creationId xmlns:p14="http://schemas.microsoft.com/office/powerpoint/2010/main" val="51607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UN PRI</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15</a:t>
            </a:fld>
            <a:endParaRPr lang="it-IT" dirty="0"/>
          </a:p>
        </p:txBody>
      </p:sp>
      <p:sp>
        <p:nvSpPr>
          <p:cNvPr id="13" name="Segnaposto contenuto 2">
            <a:extLst>
              <a:ext uri="{FF2B5EF4-FFF2-40B4-BE49-F238E27FC236}">
                <a16:creationId xmlns:a16="http://schemas.microsoft.com/office/drawing/2014/main" id="{A7F1F77F-EC7C-463D-987F-9C7D5890F392}"/>
              </a:ext>
            </a:extLst>
          </p:cNvPr>
          <p:cNvSpPr>
            <a:spLocks noGrp="1"/>
          </p:cNvSpPr>
          <p:nvPr>
            <p:ph idx="1"/>
          </p:nvPr>
        </p:nvSpPr>
        <p:spPr>
          <a:xfrm>
            <a:off x="447254" y="895132"/>
            <a:ext cx="10581817" cy="3979531"/>
          </a:xfrm>
        </p:spPr>
        <p:txBody>
          <a:bodyPr>
            <a:normAutofit/>
          </a:bodyPr>
          <a:lstStyle/>
          <a:p>
            <a:pPr>
              <a:buClr>
                <a:srgbClr val="A40000"/>
              </a:buClr>
              <a:buSzPct val="75000"/>
            </a:pPr>
            <a:r>
              <a:rPr lang="en-US" sz="2400" dirty="0"/>
              <a:t>The </a:t>
            </a:r>
            <a:r>
              <a:rPr lang="en-US" sz="2400" b="1" dirty="0"/>
              <a:t>6 PRI </a:t>
            </a:r>
            <a:r>
              <a:rPr lang="en-US" sz="2400" dirty="0"/>
              <a:t>are a voluntary aspirational possible actions for incorporating ESG issues into investment practice:</a:t>
            </a:r>
          </a:p>
          <a:p>
            <a:pPr marL="457200" indent="-457200">
              <a:buClr>
                <a:srgbClr val="A40000"/>
              </a:buClr>
              <a:buSzPct val="75000"/>
              <a:buAutoNum type="arabicPeriod"/>
            </a:pPr>
            <a:r>
              <a:rPr lang="en-US" sz="2400" b="1" dirty="0"/>
              <a:t>Incorporate ESG </a:t>
            </a:r>
            <a:r>
              <a:rPr lang="en-US" sz="2400" dirty="0"/>
              <a:t>issues into investment analysis and decision-making</a:t>
            </a:r>
          </a:p>
          <a:p>
            <a:pPr marL="457200" indent="-457200">
              <a:buClr>
                <a:srgbClr val="A40000"/>
              </a:buClr>
              <a:buSzPct val="75000"/>
              <a:buAutoNum type="arabicPeriod"/>
            </a:pPr>
            <a:r>
              <a:rPr lang="en-US" sz="2400" b="1" dirty="0"/>
              <a:t>Be active owners </a:t>
            </a:r>
            <a:r>
              <a:rPr lang="en-US" sz="2400" dirty="0"/>
              <a:t>and incorporate ESG into policies and practices</a:t>
            </a:r>
          </a:p>
          <a:p>
            <a:pPr marL="457200" indent="-457200">
              <a:buClr>
                <a:srgbClr val="A40000"/>
              </a:buClr>
              <a:buSzPct val="75000"/>
              <a:buAutoNum type="arabicPeriod"/>
            </a:pPr>
            <a:r>
              <a:rPr lang="en-US" sz="2400" dirty="0"/>
              <a:t>Seek </a:t>
            </a:r>
            <a:r>
              <a:rPr lang="en-US" sz="2400" b="1" dirty="0"/>
              <a:t>appropriate disclosure </a:t>
            </a:r>
            <a:r>
              <a:rPr lang="en-US" sz="2400" dirty="0"/>
              <a:t>on ESG issues </a:t>
            </a:r>
            <a:r>
              <a:rPr lang="en-US" sz="2400" b="1" dirty="0"/>
              <a:t>by entities in which we invest</a:t>
            </a:r>
          </a:p>
          <a:p>
            <a:pPr marL="457200" indent="-457200">
              <a:buClr>
                <a:srgbClr val="A40000"/>
              </a:buClr>
              <a:buSzPct val="75000"/>
              <a:buAutoNum type="arabicPeriod"/>
            </a:pPr>
            <a:r>
              <a:rPr lang="en-US" sz="2400" b="1" dirty="0"/>
              <a:t>Promote </a:t>
            </a:r>
            <a:r>
              <a:rPr lang="en-US" sz="2400" dirty="0"/>
              <a:t>acceptance and implementation</a:t>
            </a:r>
          </a:p>
          <a:p>
            <a:pPr marL="457200" indent="-457200">
              <a:buClr>
                <a:srgbClr val="A40000"/>
              </a:buClr>
              <a:buSzPct val="75000"/>
              <a:buAutoNum type="arabicPeriod"/>
            </a:pPr>
            <a:r>
              <a:rPr lang="en-US" sz="2400" dirty="0"/>
              <a:t>Work together to </a:t>
            </a:r>
            <a:r>
              <a:rPr lang="en-US" sz="2400" b="1" dirty="0"/>
              <a:t>enhance the effectiveness</a:t>
            </a:r>
          </a:p>
          <a:p>
            <a:pPr marL="457200" indent="-457200">
              <a:buClr>
                <a:srgbClr val="A40000"/>
              </a:buClr>
              <a:buSzPct val="75000"/>
              <a:buAutoNum type="arabicPeriod"/>
            </a:pPr>
            <a:r>
              <a:rPr lang="en-US" sz="2400" b="1" dirty="0"/>
              <a:t>Report</a:t>
            </a:r>
            <a:r>
              <a:rPr lang="en-US" sz="2400" dirty="0"/>
              <a:t> on our activities and progress towards implementation</a:t>
            </a:r>
          </a:p>
          <a:p>
            <a:pPr marL="457200" indent="-457200">
              <a:buClr>
                <a:srgbClr val="A40000"/>
              </a:buClr>
              <a:buSzPct val="75000"/>
              <a:buAutoNum type="arabicPeriod"/>
            </a:pPr>
            <a:endParaRPr lang="en-US" sz="2400" dirty="0"/>
          </a:p>
          <a:p>
            <a:pPr>
              <a:buClr>
                <a:srgbClr val="A40000"/>
              </a:buClr>
              <a:buSzPct val="75000"/>
            </a:pPr>
            <a:endParaRPr lang="en-US" sz="2400" dirty="0"/>
          </a:p>
        </p:txBody>
      </p:sp>
      <p:pic>
        <p:nvPicPr>
          <p:cNvPr id="5" name="Picture 6" descr="Resultado de imagen para vitalis pensiones">
            <a:extLst>
              <a:ext uri="{FF2B5EF4-FFF2-40B4-BE49-F238E27FC236}">
                <a16:creationId xmlns:a16="http://schemas.microsoft.com/office/drawing/2014/main" id="{683A19EA-8BF9-4A23-A0E6-274513BD5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649" y="4800328"/>
            <a:ext cx="5044701" cy="94840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ABE51B8-F944-4388-81BD-A6A7CFC91665}"/>
              </a:ext>
            </a:extLst>
          </p:cNvPr>
          <p:cNvSpPr txBox="1"/>
          <p:nvPr/>
        </p:nvSpPr>
        <p:spPr>
          <a:xfrm>
            <a:off x="3594054" y="5887958"/>
            <a:ext cx="2501945" cy="246221"/>
          </a:xfrm>
          <a:prstGeom prst="rect">
            <a:avLst/>
          </a:prstGeom>
          <a:noFill/>
        </p:spPr>
        <p:txBody>
          <a:bodyPr wrap="square" rtlCol="0">
            <a:spAutoFit/>
          </a:bodyPr>
          <a:lstStyle/>
          <a:p>
            <a:r>
              <a:rPr lang="es-MX" sz="1000" dirty="0" err="1"/>
              <a:t>Source</a:t>
            </a:r>
            <a:r>
              <a:rPr lang="es-MX" sz="1000" dirty="0"/>
              <a:t>: UN PRI</a:t>
            </a:r>
          </a:p>
        </p:txBody>
      </p:sp>
      <p:pic>
        <p:nvPicPr>
          <p:cNvPr id="10" name="Picture 10" descr="Resultado de imagen para UN PRI">
            <a:extLst>
              <a:ext uri="{FF2B5EF4-FFF2-40B4-BE49-F238E27FC236}">
                <a16:creationId xmlns:a16="http://schemas.microsoft.com/office/drawing/2014/main" id="{5352A596-83A9-42D1-9684-49156AADA20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57" t="13916" r="55671" b="7934"/>
          <a:stretch/>
        </p:blipFill>
        <p:spPr bwMode="auto">
          <a:xfrm>
            <a:off x="10803989" y="54913"/>
            <a:ext cx="1156694" cy="12279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75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UN PRI</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16</a:t>
            </a:fld>
            <a:endParaRPr lang="it-IT" dirty="0"/>
          </a:p>
        </p:txBody>
      </p:sp>
      <p:pic>
        <p:nvPicPr>
          <p:cNvPr id="9" name="Picture 2" descr="Resultado de imagen para unpri signatories">
            <a:extLst>
              <a:ext uri="{FF2B5EF4-FFF2-40B4-BE49-F238E27FC236}">
                <a16:creationId xmlns:a16="http://schemas.microsoft.com/office/drawing/2014/main" id="{2837765D-5AF3-4FB4-9CFE-22ACF0211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346" y="934550"/>
            <a:ext cx="10430256" cy="4650155"/>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8BEA8BEC-A76F-4AC3-8545-0136A7DFD19D}"/>
              </a:ext>
            </a:extLst>
          </p:cNvPr>
          <p:cNvSpPr txBox="1"/>
          <p:nvPr/>
        </p:nvSpPr>
        <p:spPr>
          <a:xfrm>
            <a:off x="1226667" y="5679336"/>
            <a:ext cx="2501945" cy="246221"/>
          </a:xfrm>
          <a:prstGeom prst="rect">
            <a:avLst/>
          </a:prstGeom>
          <a:noFill/>
        </p:spPr>
        <p:txBody>
          <a:bodyPr wrap="square" rtlCol="0">
            <a:spAutoFit/>
          </a:bodyPr>
          <a:lstStyle/>
          <a:p>
            <a:r>
              <a:rPr lang="es-MX" sz="1000" dirty="0" err="1"/>
              <a:t>Source</a:t>
            </a:r>
            <a:r>
              <a:rPr lang="es-MX" sz="1000" dirty="0"/>
              <a:t>: UN PRI</a:t>
            </a:r>
          </a:p>
        </p:txBody>
      </p:sp>
      <p:pic>
        <p:nvPicPr>
          <p:cNvPr id="15" name="Picture 10" descr="Resultado de imagen para UN PRI">
            <a:extLst>
              <a:ext uri="{FF2B5EF4-FFF2-40B4-BE49-F238E27FC236}">
                <a16:creationId xmlns:a16="http://schemas.microsoft.com/office/drawing/2014/main" id="{EBA36E57-F057-4049-8787-C8FFE46862B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57" t="13916" r="55671" b="7934"/>
          <a:stretch/>
        </p:blipFill>
        <p:spPr bwMode="auto">
          <a:xfrm>
            <a:off x="10803989" y="54913"/>
            <a:ext cx="1156694" cy="12279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Why ESG matters?</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17</a:t>
            </a:fld>
            <a:endParaRPr lang="it-IT" dirty="0"/>
          </a:p>
        </p:txBody>
      </p:sp>
      <p:sp>
        <p:nvSpPr>
          <p:cNvPr id="7" name="TextBox 3">
            <a:extLst>
              <a:ext uri="{FF2B5EF4-FFF2-40B4-BE49-F238E27FC236}">
                <a16:creationId xmlns:a16="http://schemas.microsoft.com/office/drawing/2014/main" id="{C20D34B0-29BA-4038-B470-16237D7F2FAC}"/>
              </a:ext>
            </a:extLst>
          </p:cNvPr>
          <p:cNvSpPr txBox="1"/>
          <p:nvPr/>
        </p:nvSpPr>
        <p:spPr>
          <a:xfrm>
            <a:off x="539288" y="1277451"/>
            <a:ext cx="5141100" cy="1477328"/>
          </a:xfrm>
          <a:prstGeom prst="rect">
            <a:avLst/>
          </a:prstGeom>
          <a:noFill/>
        </p:spPr>
        <p:txBody>
          <a:bodyPr wrap="square" rtlCol="0">
            <a:spAutoFit/>
          </a:bodyPr>
          <a:lstStyle/>
          <a:p>
            <a:r>
              <a:rPr lang="en-US" dirty="0">
                <a:latin typeface="Avenir Roman"/>
                <a:cs typeface="Avenir Roman"/>
              </a:rPr>
              <a:t>“If the world is to tackle global warming, </a:t>
            </a:r>
            <a:r>
              <a:rPr lang="en-US" b="1" dirty="0">
                <a:latin typeface="Avenir Roman"/>
                <a:cs typeface="Avenir Roman"/>
              </a:rPr>
              <a:t>vast amounts of money</a:t>
            </a:r>
            <a:r>
              <a:rPr lang="en-US" dirty="0">
                <a:latin typeface="Avenir Roman"/>
                <a:cs typeface="Avenir Roman"/>
              </a:rPr>
              <a:t> will have to flow</a:t>
            </a:r>
            <a:r>
              <a:rPr lang="en-US" b="1" dirty="0">
                <a:latin typeface="Avenir Roman"/>
                <a:cs typeface="Avenir Roman"/>
              </a:rPr>
              <a:t> into clean-energy generation</a:t>
            </a:r>
            <a:r>
              <a:rPr lang="en-US" dirty="0">
                <a:latin typeface="Avenir Roman"/>
                <a:cs typeface="Avenir Roman"/>
              </a:rPr>
              <a:t>.”</a:t>
            </a:r>
          </a:p>
          <a:p>
            <a:r>
              <a:rPr lang="en-US" dirty="0">
                <a:latin typeface="Avenir Roman"/>
                <a:cs typeface="Avenir Roman"/>
              </a:rPr>
              <a:t>- The Economist </a:t>
            </a:r>
            <a:r>
              <a:rPr lang="en-US" dirty="0">
                <a:solidFill>
                  <a:srgbClr val="0070C0"/>
                </a:solidFill>
                <a:latin typeface="Avenir Roman"/>
                <a:cs typeface="Avenir Roman"/>
                <a:hlinkClick r:id="rId3">
                  <a:extLst>
                    <a:ext uri="{A12FA001-AC4F-418D-AE19-62706E023703}">
                      <ahyp:hlinkClr xmlns:ahyp="http://schemas.microsoft.com/office/drawing/2018/hyperlinkcolor" val="tx"/>
                    </a:ext>
                  </a:extLst>
                </a:hlinkClick>
              </a:rPr>
              <a:t>(Verdant and vibrant: Green asset classes are proliferating</a:t>
            </a:r>
            <a:r>
              <a:rPr lang="en-US" dirty="0">
                <a:solidFill>
                  <a:srgbClr val="0070C0"/>
                </a:solidFill>
                <a:latin typeface="Avenir Roman"/>
                <a:cs typeface="Avenir Roman"/>
              </a:rPr>
              <a:t>)</a:t>
            </a:r>
          </a:p>
        </p:txBody>
      </p:sp>
      <p:sp>
        <p:nvSpPr>
          <p:cNvPr id="8" name="TextBox 3">
            <a:extLst>
              <a:ext uri="{FF2B5EF4-FFF2-40B4-BE49-F238E27FC236}">
                <a16:creationId xmlns:a16="http://schemas.microsoft.com/office/drawing/2014/main" id="{F4FA058A-9A0C-456C-81FC-0A63D8CE7C60}"/>
              </a:ext>
            </a:extLst>
          </p:cNvPr>
          <p:cNvSpPr txBox="1"/>
          <p:nvPr/>
        </p:nvSpPr>
        <p:spPr>
          <a:xfrm>
            <a:off x="539288" y="3276326"/>
            <a:ext cx="5141099" cy="1477328"/>
          </a:xfrm>
          <a:prstGeom prst="rect">
            <a:avLst/>
          </a:prstGeom>
          <a:noFill/>
        </p:spPr>
        <p:txBody>
          <a:bodyPr wrap="square" rtlCol="0">
            <a:spAutoFit/>
          </a:bodyPr>
          <a:lstStyle/>
          <a:p>
            <a:r>
              <a:rPr lang="en-US" dirty="0">
                <a:latin typeface="Avenir Roman"/>
                <a:cs typeface="Avenir Roman"/>
              </a:rPr>
              <a:t>“The veteran money manager [Jeremy Grantham] </a:t>
            </a:r>
            <a:r>
              <a:rPr lang="en-US" b="1" dirty="0">
                <a:latin typeface="Avenir Roman"/>
                <a:cs typeface="Avenir Roman"/>
              </a:rPr>
              <a:t>will devote $1 bn to helping the world </a:t>
            </a:r>
            <a:r>
              <a:rPr lang="en-US" dirty="0">
                <a:latin typeface="Avenir Roman"/>
                <a:cs typeface="Avenir Roman"/>
              </a:rPr>
              <a:t>escape catastrophe.”</a:t>
            </a:r>
          </a:p>
          <a:p>
            <a:r>
              <a:rPr lang="en-US" dirty="0">
                <a:latin typeface="Avenir Roman"/>
                <a:cs typeface="Avenir Roman"/>
              </a:rPr>
              <a:t>- Ben </a:t>
            </a:r>
            <a:r>
              <a:rPr lang="en-US" dirty="0" err="1">
                <a:latin typeface="Avenir Roman"/>
                <a:cs typeface="Avenir Roman"/>
              </a:rPr>
              <a:t>Steverman</a:t>
            </a:r>
            <a:r>
              <a:rPr lang="en-US" dirty="0">
                <a:latin typeface="Avenir Roman"/>
                <a:cs typeface="Avenir Roman"/>
              </a:rPr>
              <a:t>, Bloomberg </a:t>
            </a:r>
            <a:r>
              <a:rPr lang="en-US" dirty="0">
                <a:solidFill>
                  <a:srgbClr val="0070C0"/>
                </a:solidFill>
                <a:latin typeface="Avenir Roman"/>
                <a:cs typeface="Avenir Roman"/>
                <a:hlinkClick r:id="rId4">
                  <a:extLst>
                    <a:ext uri="{A12FA001-AC4F-418D-AE19-62706E023703}">
                      <ahyp:hlinkClr xmlns:ahyp="http://schemas.microsoft.com/office/drawing/2018/hyperlinkcolor" val="tx"/>
                    </a:ext>
                  </a:extLst>
                </a:hlinkClick>
              </a:rPr>
              <a:t>(Investing Prophet Jeremy Grantham Takes Aim at Climate Change)</a:t>
            </a:r>
            <a:endParaRPr lang="en-US" dirty="0">
              <a:solidFill>
                <a:srgbClr val="0070C0"/>
              </a:solidFill>
              <a:latin typeface="Avenir Roman"/>
              <a:cs typeface="Avenir Roman"/>
            </a:endParaRPr>
          </a:p>
        </p:txBody>
      </p:sp>
      <p:sp>
        <p:nvSpPr>
          <p:cNvPr id="9" name="TextBox 3">
            <a:extLst>
              <a:ext uri="{FF2B5EF4-FFF2-40B4-BE49-F238E27FC236}">
                <a16:creationId xmlns:a16="http://schemas.microsoft.com/office/drawing/2014/main" id="{3CBD3AE8-B03B-4F25-BEB3-644568AA9528}"/>
              </a:ext>
            </a:extLst>
          </p:cNvPr>
          <p:cNvSpPr txBox="1"/>
          <p:nvPr/>
        </p:nvSpPr>
        <p:spPr>
          <a:xfrm>
            <a:off x="6511614" y="1877616"/>
            <a:ext cx="5141100" cy="1754326"/>
          </a:xfrm>
          <a:prstGeom prst="rect">
            <a:avLst/>
          </a:prstGeom>
          <a:noFill/>
        </p:spPr>
        <p:txBody>
          <a:bodyPr wrap="square" rtlCol="0">
            <a:spAutoFit/>
          </a:bodyPr>
          <a:lstStyle/>
          <a:p>
            <a:pPr algn="r"/>
            <a:r>
              <a:rPr lang="en-US" dirty="0">
                <a:latin typeface="Avenir Roman"/>
                <a:cs typeface="Avenir Roman"/>
              </a:rPr>
              <a:t>“From 2014-2017, in the Eurozone, all pillars (Environmental, Social and Governance) displayed </a:t>
            </a:r>
            <a:r>
              <a:rPr lang="en-US" b="1" dirty="0">
                <a:latin typeface="Avenir Roman"/>
                <a:cs typeface="Avenir Roman"/>
              </a:rPr>
              <a:t>positive returns</a:t>
            </a:r>
            <a:r>
              <a:rPr lang="en-US" dirty="0">
                <a:latin typeface="Avenir Roman"/>
                <a:cs typeface="Avenir Roman"/>
              </a:rPr>
              <a:t>, with </a:t>
            </a:r>
            <a:r>
              <a:rPr lang="en-US" b="1" dirty="0">
                <a:latin typeface="Avenir Roman"/>
                <a:cs typeface="Avenir Roman"/>
              </a:rPr>
              <a:t>the Governance pillar dominating</a:t>
            </a:r>
            <a:r>
              <a:rPr lang="en-US" dirty="0">
                <a:latin typeface="Avenir Roman"/>
                <a:cs typeface="Avenir Roman"/>
              </a:rPr>
              <a:t>.”</a:t>
            </a:r>
          </a:p>
          <a:p>
            <a:pPr algn="r"/>
            <a:r>
              <a:rPr lang="en-US" dirty="0">
                <a:latin typeface="Avenir Roman"/>
                <a:cs typeface="Avenir Roman"/>
              </a:rPr>
              <a:t>- </a:t>
            </a:r>
            <a:r>
              <a:rPr lang="en-US" dirty="0" err="1">
                <a:latin typeface="Avenir Roman"/>
                <a:cs typeface="Avenir Roman"/>
              </a:rPr>
              <a:t>Amundi</a:t>
            </a:r>
            <a:r>
              <a:rPr lang="en-US" dirty="0">
                <a:latin typeface="Avenir Roman"/>
                <a:cs typeface="Avenir Roman"/>
              </a:rPr>
              <a:t> Asset Management </a:t>
            </a:r>
            <a:r>
              <a:rPr lang="en-US" dirty="0">
                <a:solidFill>
                  <a:srgbClr val="0070C0"/>
                </a:solidFill>
                <a:latin typeface="Avenir Roman"/>
                <a:cs typeface="Avenir Roman"/>
                <a:hlinkClick r:id="rId5">
                  <a:extLst>
                    <a:ext uri="{A12FA001-AC4F-418D-AE19-62706E023703}">
                      <ahyp:hlinkClr xmlns:ahyp="http://schemas.microsoft.com/office/drawing/2018/hyperlinkcolor" val="tx"/>
                    </a:ext>
                  </a:extLst>
                </a:hlinkClick>
              </a:rPr>
              <a:t>(The Alpha and Beta of ESG Investing)</a:t>
            </a:r>
            <a:endParaRPr lang="en-US" dirty="0">
              <a:solidFill>
                <a:srgbClr val="0070C0"/>
              </a:solidFill>
              <a:latin typeface="Avenir Roman"/>
              <a:cs typeface="Avenir Roman"/>
            </a:endParaRPr>
          </a:p>
        </p:txBody>
      </p:sp>
      <p:sp>
        <p:nvSpPr>
          <p:cNvPr id="10" name="TextBox 3">
            <a:extLst>
              <a:ext uri="{FF2B5EF4-FFF2-40B4-BE49-F238E27FC236}">
                <a16:creationId xmlns:a16="http://schemas.microsoft.com/office/drawing/2014/main" id="{F05634E7-02C7-49C1-9E9F-21491F1D1453}"/>
              </a:ext>
            </a:extLst>
          </p:cNvPr>
          <p:cNvSpPr txBox="1"/>
          <p:nvPr/>
        </p:nvSpPr>
        <p:spPr>
          <a:xfrm>
            <a:off x="6511614" y="4251475"/>
            <a:ext cx="5233480" cy="1754326"/>
          </a:xfrm>
          <a:prstGeom prst="rect">
            <a:avLst/>
          </a:prstGeom>
          <a:noFill/>
        </p:spPr>
        <p:txBody>
          <a:bodyPr wrap="square" rtlCol="0">
            <a:spAutoFit/>
          </a:bodyPr>
          <a:lstStyle/>
          <a:p>
            <a:pPr algn="r"/>
            <a:r>
              <a:rPr lang="en-US" dirty="0">
                <a:latin typeface="Avenir Roman"/>
                <a:cs typeface="Avenir Roman"/>
              </a:rPr>
              <a:t>“The young are SRI’s big hope. In the coming decades, </a:t>
            </a:r>
            <a:r>
              <a:rPr lang="en-US" b="1" dirty="0">
                <a:latin typeface="Avenir Roman"/>
                <a:cs typeface="Avenir Roman"/>
              </a:rPr>
              <a:t>they will inherit pots of money</a:t>
            </a:r>
            <a:r>
              <a:rPr lang="en-US" dirty="0">
                <a:latin typeface="Avenir Roman"/>
                <a:cs typeface="Avenir Roman"/>
              </a:rPr>
              <a:t>. Unlike many of their baby-boomer parents, </a:t>
            </a:r>
            <a:r>
              <a:rPr lang="en-US" b="1" dirty="0">
                <a:latin typeface="Avenir Roman"/>
                <a:cs typeface="Avenir Roman"/>
              </a:rPr>
              <a:t>they believe in sustainable investing</a:t>
            </a:r>
            <a:r>
              <a:rPr lang="en-US" dirty="0">
                <a:latin typeface="Avenir Roman"/>
                <a:cs typeface="Avenir Roman"/>
              </a:rPr>
              <a:t>.”</a:t>
            </a:r>
          </a:p>
          <a:p>
            <a:pPr algn="r"/>
            <a:r>
              <a:rPr lang="en-US" dirty="0">
                <a:latin typeface="Avenir Roman"/>
                <a:cs typeface="Avenir Roman"/>
              </a:rPr>
              <a:t>- The Economist </a:t>
            </a:r>
            <a:r>
              <a:rPr lang="en-US" dirty="0">
                <a:solidFill>
                  <a:srgbClr val="0070C0"/>
                </a:solidFill>
                <a:latin typeface="Avenir Roman"/>
                <a:cs typeface="Avenir Roman"/>
                <a:hlinkClick r:id="rId6">
                  <a:extLst>
                    <a:ext uri="{A12FA001-AC4F-418D-AE19-62706E023703}">
                      <ahyp:hlinkClr xmlns:ahyp="http://schemas.microsoft.com/office/drawing/2018/hyperlinkcolor" val="tx"/>
                    </a:ext>
                  </a:extLst>
                </a:hlinkClick>
              </a:rPr>
              <a:t>(Generation ISR: Sustainable investing joins the mainstream)</a:t>
            </a:r>
            <a:endParaRPr lang="en-US" baseline="30000" dirty="0">
              <a:solidFill>
                <a:srgbClr val="0070C0"/>
              </a:solidFill>
              <a:latin typeface="Avenir Roman"/>
              <a:cs typeface="Avenir Roman"/>
            </a:endParaRPr>
          </a:p>
        </p:txBody>
      </p:sp>
      <p:pic>
        <p:nvPicPr>
          <p:cNvPr id="11" name="Picture 16" descr="Resultado de imagen para good hand">
            <a:extLst>
              <a:ext uri="{FF2B5EF4-FFF2-40B4-BE49-F238E27FC236}">
                <a16:creationId xmlns:a16="http://schemas.microsoft.com/office/drawing/2014/main" id="{1BFBC544-1348-413C-B394-CB8B46412B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47668" y="84404"/>
            <a:ext cx="1089271" cy="10892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208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«Doing great by doing good»</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18</a:t>
            </a:fld>
            <a:endParaRPr lang="it-IT" dirty="0"/>
          </a:p>
        </p:txBody>
      </p:sp>
      <p:sp>
        <p:nvSpPr>
          <p:cNvPr id="13" name="Segnaposto contenuto 2">
            <a:extLst>
              <a:ext uri="{FF2B5EF4-FFF2-40B4-BE49-F238E27FC236}">
                <a16:creationId xmlns:a16="http://schemas.microsoft.com/office/drawing/2014/main" id="{A7F1F77F-EC7C-463D-987F-9C7D5890F392}"/>
              </a:ext>
            </a:extLst>
          </p:cNvPr>
          <p:cNvSpPr>
            <a:spLocks noGrp="1"/>
          </p:cNvSpPr>
          <p:nvPr>
            <p:ph idx="1"/>
          </p:nvPr>
        </p:nvSpPr>
        <p:spPr>
          <a:xfrm>
            <a:off x="364539" y="1169243"/>
            <a:ext cx="10977640" cy="4500037"/>
          </a:xfrm>
        </p:spPr>
        <p:txBody>
          <a:bodyPr>
            <a:normAutofit fontScale="92500" lnSpcReduction="10000"/>
          </a:bodyPr>
          <a:lstStyle/>
          <a:p>
            <a:pPr>
              <a:buClr>
                <a:srgbClr val="A40000"/>
              </a:buClr>
              <a:buSzPct val="75000"/>
            </a:pPr>
            <a:r>
              <a:rPr lang="en-US" sz="2400" dirty="0">
                <a:latin typeface="Avenir Roman"/>
              </a:rPr>
              <a:t>ESG factors </a:t>
            </a:r>
            <a:r>
              <a:rPr lang="en-US" sz="2400" b="1" dirty="0">
                <a:latin typeface="Avenir Roman"/>
              </a:rPr>
              <a:t>became popular </a:t>
            </a:r>
            <a:r>
              <a:rPr lang="en-US" sz="2400" dirty="0">
                <a:latin typeface="Avenir Roman"/>
              </a:rPr>
              <a:t>not only as a “tree-hugger” matter, but as a relevant factor </a:t>
            </a:r>
            <a:r>
              <a:rPr lang="en-US" sz="2400" b="1" dirty="0">
                <a:latin typeface="Avenir Roman"/>
              </a:rPr>
              <a:t>for investment analysis</a:t>
            </a:r>
          </a:p>
          <a:p>
            <a:pPr>
              <a:buClr>
                <a:srgbClr val="A40000"/>
              </a:buClr>
              <a:buSzPct val="75000"/>
            </a:pPr>
            <a:endParaRPr lang="en-US" sz="2400" b="1" dirty="0">
              <a:latin typeface="Avenir Roman"/>
            </a:endParaRPr>
          </a:p>
          <a:p>
            <a:pPr>
              <a:buClr>
                <a:srgbClr val="A40000"/>
              </a:buClr>
              <a:buSzPct val="75000"/>
            </a:pPr>
            <a:r>
              <a:rPr lang="en-US" sz="2400" dirty="0">
                <a:latin typeface="Avenir Roman"/>
              </a:rPr>
              <a:t>ESG factors </a:t>
            </a:r>
            <a:r>
              <a:rPr lang="en-US" sz="2400" b="1" dirty="0">
                <a:latin typeface="Avenir Roman"/>
              </a:rPr>
              <a:t>provide a better understanding </a:t>
            </a:r>
            <a:r>
              <a:rPr lang="en-US" sz="2400" dirty="0">
                <a:latin typeface="Avenir Roman"/>
              </a:rPr>
              <a:t>of the management, a screening of regulatory risks and a projection of future appreciation of investments</a:t>
            </a:r>
          </a:p>
          <a:p>
            <a:pPr>
              <a:buClr>
                <a:srgbClr val="A40000"/>
              </a:buClr>
              <a:buSzPct val="75000"/>
            </a:pPr>
            <a:endParaRPr lang="en-US" sz="2400" dirty="0">
              <a:latin typeface="Avenir Roman"/>
            </a:endParaRPr>
          </a:p>
          <a:p>
            <a:pPr>
              <a:buClr>
                <a:srgbClr val="A40000"/>
              </a:buClr>
              <a:buSzPct val="75000"/>
            </a:pPr>
            <a:r>
              <a:rPr lang="en-US" sz="2400" dirty="0">
                <a:latin typeface="Avenir Roman"/>
              </a:rPr>
              <a:t>They have proven to be </a:t>
            </a:r>
            <a:r>
              <a:rPr lang="en-US" sz="2400" b="1" dirty="0">
                <a:latin typeface="Avenir Roman"/>
              </a:rPr>
              <a:t>important triggers of downsides </a:t>
            </a:r>
            <a:r>
              <a:rPr lang="en-US" sz="2400" dirty="0">
                <a:latin typeface="Avenir Roman"/>
              </a:rPr>
              <a:t>to some stocks and bonds, and with good reason</a:t>
            </a:r>
          </a:p>
          <a:p>
            <a:pPr>
              <a:buClr>
                <a:srgbClr val="A40000"/>
              </a:buClr>
              <a:buSzPct val="75000"/>
            </a:pPr>
            <a:endParaRPr lang="en-US" sz="2400" dirty="0">
              <a:latin typeface="Avenir Roman"/>
            </a:endParaRPr>
          </a:p>
          <a:p>
            <a:pPr>
              <a:buClr>
                <a:srgbClr val="A40000"/>
              </a:buClr>
              <a:buSzPct val="75000"/>
            </a:pPr>
            <a:r>
              <a:rPr lang="en-US" sz="2400" b="1" dirty="0">
                <a:latin typeface="Avenir Roman"/>
              </a:rPr>
              <a:t>Difficult to </a:t>
            </a:r>
            <a:r>
              <a:rPr lang="en-US" sz="2400" dirty="0">
                <a:latin typeface="Avenir Roman"/>
              </a:rPr>
              <a:t>assess a number and </a:t>
            </a:r>
            <a:r>
              <a:rPr lang="en-US" sz="2400" b="1" dirty="0">
                <a:latin typeface="Avenir Roman"/>
              </a:rPr>
              <a:t>quantify </a:t>
            </a:r>
            <a:r>
              <a:rPr lang="en-US" sz="2400" dirty="0">
                <a:latin typeface="Avenir Roman"/>
              </a:rPr>
              <a:t>these risks</a:t>
            </a:r>
          </a:p>
          <a:p>
            <a:pPr>
              <a:buClr>
                <a:srgbClr val="A40000"/>
              </a:buClr>
              <a:buSzPct val="75000"/>
            </a:pPr>
            <a:endParaRPr lang="en-US" sz="2400" dirty="0">
              <a:latin typeface="Avenir Roman"/>
            </a:endParaRPr>
          </a:p>
          <a:p>
            <a:pPr>
              <a:buClr>
                <a:srgbClr val="A40000"/>
              </a:buClr>
              <a:buSzPct val="75000"/>
            </a:pPr>
            <a:r>
              <a:rPr lang="en-US" sz="2400" dirty="0">
                <a:latin typeface="Avenir Roman"/>
              </a:rPr>
              <a:t>One truth: </a:t>
            </a:r>
            <a:r>
              <a:rPr lang="en-US" sz="2400" b="1" dirty="0">
                <a:latin typeface="Avenir Roman"/>
              </a:rPr>
              <a:t>It does not hurt</a:t>
            </a:r>
            <a:endParaRPr lang="en-US" sz="2400" dirty="0">
              <a:latin typeface="Avenir Roman"/>
            </a:endParaRPr>
          </a:p>
          <a:p>
            <a:pPr>
              <a:buClr>
                <a:srgbClr val="A40000"/>
              </a:buClr>
              <a:buSzPct val="75000"/>
            </a:pPr>
            <a:endParaRPr lang="en-US" sz="2400" dirty="0">
              <a:latin typeface="Avenir Roman"/>
            </a:endParaRPr>
          </a:p>
          <a:p>
            <a:pPr>
              <a:buClr>
                <a:srgbClr val="A40000"/>
              </a:buClr>
              <a:buSzPct val="75000"/>
            </a:pPr>
            <a:endParaRPr lang="en-US" sz="2400" dirty="0">
              <a:latin typeface="Avenir Roman"/>
            </a:endParaRPr>
          </a:p>
        </p:txBody>
      </p:sp>
      <p:pic>
        <p:nvPicPr>
          <p:cNvPr id="5" name="Picture 16" descr="Resultado de imagen para good hand">
            <a:extLst>
              <a:ext uri="{FF2B5EF4-FFF2-40B4-BE49-F238E27FC236}">
                <a16:creationId xmlns:a16="http://schemas.microsoft.com/office/drawing/2014/main" id="{C4D4FECC-1012-4446-90EC-19FAFFFF49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7668" y="84404"/>
            <a:ext cx="1089271" cy="10892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71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Doing better by doing good</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19</a:t>
            </a:fld>
            <a:endParaRPr lang="it-IT" dirty="0"/>
          </a:p>
        </p:txBody>
      </p:sp>
      <p:sp>
        <p:nvSpPr>
          <p:cNvPr id="9" name="TextBox 10">
            <a:extLst>
              <a:ext uri="{FF2B5EF4-FFF2-40B4-BE49-F238E27FC236}">
                <a16:creationId xmlns:a16="http://schemas.microsoft.com/office/drawing/2014/main" id="{3F530A9B-1B9D-4B87-A79C-76060F7005E1}"/>
              </a:ext>
            </a:extLst>
          </p:cNvPr>
          <p:cNvSpPr txBox="1"/>
          <p:nvPr/>
        </p:nvSpPr>
        <p:spPr>
          <a:xfrm>
            <a:off x="920423" y="5328892"/>
            <a:ext cx="10781461" cy="738664"/>
          </a:xfrm>
          <a:prstGeom prst="rect">
            <a:avLst/>
          </a:prstGeom>
          <a:noFill/>
        </p:spPr>
        <p:txBody>
          <a:bodyPr wrap="square" rtlCol="0">
            <a:spAutoFit/>
          </a:bodyPr>
          <a:lstStyle/>
          <a:p>
            <a:r>
              <a:rPr lang="en-US" sz="1400" b="1" dirty="0">
                <a:solidFill>
                  <a:srgbClr val="800000"/>
                </a:solidFill>
                <a:latin typeface="Avenir Roman"/>
              </a:rPr>
              <a:t>BJK (</a:t>
            </a:r>
            <a:r>
              <a:rPr lang="en-US" sz="1400" b="1" dirty="0" err="1">
                <a:solidFill>
                  <a:srgbClr val="800000"/>
                </a:solidFill>
                <a:latin typeface="Avenir Roman"/>
              </a:rPr>
              <a:t>VanEck</a:t>
            </a:r>
            <a:r>
              <a:rPr lang="en-US" sz="1400" b="1" dirty="0">
                <a:solidFill>
                  <a:srgbClr val="800000"/>
                </a:solidFill>
                <a:latin typeface="Avenir Roman"/>
              </a:rPr>
              <a:t> Vectors Gaming) </a:t>
            </a:r>
            <a:r>
              <a:rPr lang="en-US" sz="1400" b="1" dirty="0">
                <a:latin typeface="Avenir Roman"/>
              </a:rPr>
              <a:t>and </a:t>
            </a:r>
            <a:r>
              <a:rPr lang="en-US" sz="1400" b="1" dirty="0">
                <a:solidFill>
                  <a:srgbClr val="FF5050"/>
                </a:solidFill>
                <a:latin typeface="Avenir Roman"/>
              </a:rPr>
              <a:t>PBJ (Invesco Dynamic Food &amp; Beverage) </a:t>
            </a:r>
            <a:r>
              <a:rPr lang="en-US" sz="1400" b="1" dirty="0">
                <a:latin typeface="Avenir Roman"/>
              </a:rPr>
              <a:t>vs </a:t>
            </a:r>
            <a:r>
              <a:rPr lang="en-US" sz="1400" b="1" dirty="0">
                <a:solidFill>
                  <a:srgbClr val="1C5438"/>
                </a:solidFill>
                <a:latin typeface="Avenir Roman"/>
              </a:rPr>
              <a:t>SUSA (MSCI USA ESG Select) </a:t>
            </a:r>
            <a:r>
              <a:rPr lang="en-US" sz="1400" b="1" dirty="0">
                <a:latin typeface="Avenir Roman"/>
              </a:rPr>
              <a:t>and </a:t>
            </a:r>
            <a:r>
              <a:rPr lang="en-US" sz="1400" b="1" dirty="0">
                <a:solidFill>
                  <a:srgbClr val="00B050"/>
                </a:solidFill>
                <a:latin typeface="Avenir Roman"/>
              </a:rPr>
              <a:t>IQLT (Edge MSCI Intl Quality </a:t>
            </a:r>
            <a:r>
              <a:rPr lang="en-US" sz="1400" b="1" dirty="0" err="1">
                <a:solidFill>
                  <a:srgbClr val="00B050"/>
                </a:solidFill>
                <a:latin typeface="Avenir Roman"/>
              </a:rPr>
              <a:t>Fctr</a:t>
            </a:r>
            <a:r>
              <a:rPr lang="en-US" sz="1400" b="1" dirty="0">
                <a:solidFill>
                  <a:srgbClr val="00B050"/>
                </a:solidFill>
                <a:latin typeface="Avenir Roman"/>
              </a:rPr>
              <a:t>) </a:t>
            </a:r>
            <a:r>
              <a:rPr lang="en-US" sz="1400" b="1" dirty="0">
                <a:latin typeface="Avenir Roman"/>
              </a:rPr>
              <a:t>4y graph </a:t>
            </a:r>
            <a:br>
              <a:rPr lang="en-US" sz="1400" b="1" dirty="0">
                <a:latin typeface="Avenir Roman"/>
              </a:rPr>
            </a:br>
            <a:r>
              <a:rPr lang="en-US" sz="1400" b="1" dirty="0">
                <a:latin typeface="Avenir Roman"/>
              </a:rPr>
              <a:t>Source: </a:t>
            </a:r>
            <a:r>
              <a:rPr lang="en-US" sz="1400" dirty="0">
                <a:latin typeface="Avenir Roman"/>
              </a:rPr>
              <a:t>Yahoo! Finance (last updated February 12</a:t>
            </a:r>
            <a:r>
              <a:rPr lang="en-US" sz="1400" baseline="30000" dirty="0">
                <a:latin typeface="Avenir Roman"/>
              </a:rPr>
              <a:t>th</a:t>
            </a:r>
            <a:r>
              <a:rPr lang="en-US" sz="1400" dirty="0">
                <a:latin typeface="Avenir Roman"/>
              </a:rPr>
              <a:t>, 2019</a:t>
            </a:r>
            <a:r>
              <a:rPr lang="en-US" sz="1400" b="1" dirty="0">
                <a:latin typeface="Avenir Roman"/>
              </a:rPr>
              <a:t>)</a:t>
            </a:r>
            <a:endParaRPr lang="en-US" sz="1400" dirty="0">
              <a:latin typeface="Avenir Roman"/>
            </a:endParaRPr>
          </a:p>
        </p:txBody>
      </p:sp>
      <p:pic>
        <p:nvPicPr>
          <p:cNvPr id="10" name="Imagen 9">
            <a:extLst>
              <a:ext uri="{FF2B5EF4-FFF2-40B4-BE49-F238E27FC236}">
                <a16:creationId xmlns:a16="http://schemas.microsoft.com/office/drawing/2014/main" id="{BAF3C83D-5882-4D9F-A86A-DEE6A43AF80F}"/>
              </a:ext>
            </a:extLst>
          </p:cNvPr>
          <p:cNvPicPr>
            <a:picLocks noChangeAspect="1"/>
          </p:cNvPicPr>
          <p:nvPr/>
        </p:nvPicPr>
        <p:blipFill rotWithShape="1">
          <a:blip r:embed="rId3"/>
          <a:srcRect l="1269" t="37738" r="14962" b="14444"/>
          <a:stretch/>
        </p:blipFill>
        <p:spPr>
          <a:xfrm>
            <a:off x="892180" y="954758"/>
            <a:ext cx="10656123" cy="4126154"/>
          </a:xfrm>
          <a:prstGeom prst="rect">
            <a:avLst/>
          </a:prstGeom>
        </p:spPr>
      </p:pic>
      <p:pic>
        <p:nvPicPr>
          <p:cNvPr id="11" name="Picture 16" descr="Resultado de imagen para good hand">
            <a:extLst>
              <a:ext uri="{FF2B5EF4-FFF2-40B4-BE49-F238E27FC236}">
                <a16:creationId xmlns:a16="http://schemas.microsoft.com/office/drawing/2014/main" id="{71702945-432B-429B-A594-CC351B2410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7668" y="84404"/>
            <a:ext cx="1089271" cy="10892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1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About the speaker</a:t>
            </a:r>
          </a:p>
        </p:txBody>
      </p:sp>
      <p:sp>
        <p:nvSpPr>
          <p:cNvPr id="3" name="Segnaposto contenuto 2"/>
          <p:cNvSpPr>
            <a:spLocks noGrp="1"/>
          </p:cNvSpPr>
          <p:nvPr>
            <p:ph idx="1"/>
          </p:nvPr>
        </p:nvSpPr>
        <p:spPr>
          <a:xfrm>
            <a:off x="362712" y="1509537"/>
            <a:ext cx="8494418" cy="4939436"/>
          </a:xfrm>
        </p:spPr>
        <p:txBody>
          <a:bodyPr>
            <a:normAutofit/>
          </a:bodyPr>
          <a:lstStyle/>
          <a:p>
            <a:pPr marL="0" indent="0">
              <a:buNone/>
            </a:pPr>
            <a:r>
              <a:rPr lang="it-IT" b="1" dirty="0"/>
              <a:t>Fernanda Salas</a:t>
            </a:r>
          </a:p>
          <a:p>
            <a:pPr marL="0" indent="0">
              <a:buNone/>
            </a:pPr>
            <a:endParaRPr lang="it-IT" sz="2000" b="1" dirty="0"/>
          </a:p>
          <a:p>
            <a:r>
              <a:rPr lang="it-IT" sz="2000" dirty="0"/>
              <a:t>Actuary, Faculty of Sciences, UNAM, Mexico</a:t>
            </a:r>
          </a:p>
          <a:p>
            <a:r>
              <a:rPr lang="it-IT" sz="2000" dirty="0"/>
              <a:t>Part-time professor Finance, Risk Management and Demographics</a:t>
            </a:r>
          </a:p>
          <a:p>
            <a:r>
              <a:rPr lang="it-IT" sz="2000" dirty="0"/>
              <a:t>Vice Chairwoman, AFIR-ERM Section , IAA</a:t>
            </a:r>
          </a:p>
          <a:p>
            <a:r>
              <a:rPr lang="it-IT" sz="2000" dirty="0"/>
              <a:t>Member of CONAC (Mexican College of Actuaries)</a:t>
            </a:r>
          </a:p>
          <a:p>
            <a:r>
              <a:rPr lang="it-IT" sz="2000" dirty="0"/>
              <a:t>Youngest member of the investments committee, VITALIS Asset Management</a:t>
            </a:r>
          </a:p>
          <a:p>
            <a:r>
              <a:rPr lang="en-US" sz="2000" dirty="0"/>
              <a:t>Actively participates in social causes getting involved in responsible investing</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2</a:t>
            </a:fld>
            <a:endParaRPr lang="it-IT" dirty="0"/>
          </a:p>
        </p:txBody>
      </p:sp>
      <p:pic>
        <p:nvPicPr>
          <p:cNvPr id="6" name="Imagen 5" descr="Imagen que contiene persona, pared, ropa, interior&#10;&#10;Descripción generada con confianza muy alta">
            <a:extLst>
              <a:ext uri="{FF2B5EF4-FFF2-40B4-BE49-F238E27FC236}">
                <a16:creationId xmlns:a16="http://schemas.microsoft.com/office/drawing/2014/main" id="{AA1EF036-2429-4D29-97E5-2054822085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67" b="16517"/>
          <a:stretch/>
        </p:blipFill>
        <p:spPr>
          <a:xfrm flipH="1">
            <a:off x="8857130" y="1659411"/>
            <a:ext cx="2193832" cy="2419484"/>
          </a:xfrm>
          <a:prstGeom prst="rect">
            <a:avLst/>
          </a:prstGeom>
        </p:spPr>
      </p:pic>
      <p:pic>
        <p:nvPicPr>
          <p:cNvPr id="7" name="Picture 2" descr="Resultado de imagen para vitalis">
            <a:extLst>
              <a:ext uri="{FF2B5EF4-FFF2-40B4-BE49-F238E27FC236}">
                <a16:creationId xmlns:a16="http://schemas.microsoft.com/office/drawing/2014/main" id="{1E0287BD-AFC5-4873-AC7A-81EB4431C9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1764" y="4328567"/>
            <a:ext cx="2189198" cy="57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3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ESG factors do impact</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20</a:t>
            </a:fld>
            <a:endParaRPr lang="it-IT" dirty="0"/>
          </a:p>
        </p:txBody>
      </p:sp>
      <p:pic>
        <p:nvPicPr>
          <p:cNvPr id="5" name="Picture 16" descr="Resultado de imagen para good hand">
            <a:extLst>
              <a:ext uri="{FF2B5EF4-FFF2-40B4-BE49-F238E27FC236}">
                <a16:creationId xmlns:a16="http://schemas.microsoft.com/office/drawing/2014/main" id="{BE0FE9A5-2979-4457-AF33-2A148801D0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7668" y="84404"/>
            <a:ext cx="1089271" cy="10892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F7DA3EBA-DDED-47CD-A950-B91CFC5251D4}"/>
              </a:ext>
            </a:extLst>
          </p:cNvPr>
          <p:cNvPicPr>
            <a:picLocks noChangeAspect="1"/>
          </p:cNvPicPr>
          <p:nvPr/>
        </p:nvPicPr>
        <p:blipFill rotWithShape="1">
          <a:blip r:embed="rId4"/>
          <a:srcRect l="32752" t="30092" r="8073" b="21957"/>
          <a:stretch/>
        </p:blipFill>
        <p:spPr>
          <a:xfrm>
            <a:off x="479501" y="1173675"/>
            <a:ext cx="10747716" cy="4898958"/>
          </a:xfrm>
          <a:prstGeom prst="rect">
            <a:avLst/>
          </a:prstGeom>
        </p:spPr>
      </p:pic>
    </p:spTree>
    <p:extLst>
      <p:ext uri="{BB962C8B-B14F-4D97-AF65-F5344CB8AC3E}">
        <p14:creationId xmlns:p14="http://schemas.microsoft.com/office/powerpoint/2010/main" val="1092128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ESG factors do impact</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21</a:t>
            </a:fld>
            <a:endParaRPr lang="it-IT" dirty="0"/>
          </a:p>
        </p:txBody>
      </p:sp>
      <p:pic>
        <p:nvPicPr>
          <p:cNvPr id="5" name="Picture 16" descr="Resultado de imagen para good hand">
            <a:extLst>
              <a:ext uri="{FF2B5EF4-FFF2-40B4-BE49-F238E27FC236}">
                <a16:creationId xmlns:a16="http://schemas.microsoft.com/office/drawing/2014/main" id="{BE0FE9A5-2979-4457-AF33-2A148801D0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7668" y="84404"/>
            <a:ext cx="1089271" cy="10892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A92E3D37-57C9-4D38-9282-1ECBA248D598}"/>
              </a:ext>
            </a:extLst>
          </p:cNvPr>
          <p:cNvPicPr>
            <a:picLocks noChangeAspect="1"/>
          </p:cNvPicPr>
          <p:nvPr/>
        </p:nvPicPr>
        <p:blipFill rotWithShape="1">
          <a:blip r:embed="rId4"/>
          <a:srcRect l="32753" t="30704" r="7866" b="20978"/>
          <a:stretch/>
        </p:blipFill>
        <p:spPr>
          <a:xfrm>
            <a:off x="510364" y="1173675"/>
            <a:ext cx="10685989" cy="4891039"/>
          </a:xfrm>
          <a:prstGeom prst="rect">
            <a:avLst/>
          </a:prstGeom>
        </p:spPr>
      </p:pic>
    </p:spTree>
    <p:extLst>
      <p:ext uri="{BB962C8B-B14F-4D97-AF65-F5344CB8AC3E}">
        <p14:creationId xmlns:p14="http://schemas.microsoft.com/office/powerpoint/2010/main" val="3158347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ESG factors do impact</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22</a:t>
            </a:fld>
            <a:endParaRPr lang="it-IT" dirty="0"/>
          </a:p>
        </p:txBody>
      </p:sp>
      <p:pic>
        <p:nvPicPr>
          <p:cNvPr id="5" name="Picture 16" descr="Resultado de imagen para good hand">
            <a:extLst>
              <a:ext uri="{FF2B5EF4-FFF2-40B4-BE49-F238E27FC236}">
                <a16:creationId xmlns:a16="http://schemas.microsoft.com/office/drawing/2014/main" id="{BE0FE9A5-2979-4457-AF33-2A148801D0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7668" y="84404"/>
            <a:ext cx="1089271" cy="10892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8429DECD-49E2-491F-8A7C-402EDDC5A6EE}"/>
              </a:ext>
            </a:extLst>
          </p:cNvPr>
          <p:cNvPicPr>
            <a:picLocks noChangeAspect="1"/>
          </p:cNvPicPr>
          <p:nvPr/>
        </p:nvPicPr>
        <p:blipFill rotWithShape="1">
          <a:blip r:embed="rId4"/>
          <a:srcRect l="32064" t="30092" r="8005" b="18190"/>
          <a:stretch/>
        </p:blipFill>
        <p:spPr>
          <a:xfrm>
            <a:off x="534574" y="977385"/>
            <a:ext cx="10439704" cy="5067544"/>
          </a:xfrm>
          <a:prstGeom prst="rect">
            <a:avLst/>
          </a:prstGeom>
        </p:spPr>
      </p:pic>
    </p:spTree>
    <p:extLst>
      <p:ext uri="{BB962C8B-B14F-4D97-AF65-F5344CB8AC3E}">
        <p14:creationId xmlns:p14="http://schemas.microsoft.com/office/powerpoint/2010/main" val="3393681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Megatrends + ESG</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23</a:t>
            </a:fld>
            <a:endParaRPr lang="it-IT" dirty="0"/>
          </a:p>
        </p:txBody>
      </p:sp>
      <p:sp>
        <p:nvSpPr>
          <p:cNvPr id="5" name="Marcador de contenido 4">
            <a:extLst>
              <a:ext uri="{FF2B5EF4-FFF2-40B4-BE49-F238E27FC236}">
                <a16:creationId xmlns:a16="http://schemas.microsoft.com/office/drawing/2014/main" id="{4455C48D-B8DB-4406-8DF1-B6B6019246AF}"/>
              </a:ext>
            </a:extLst>
          </p:cNvPr>
          <p:cNvSpPr>
            <a:spLocks noGrp="1"/>
          </p:cNvSpPr>
          <p:nvPr>
            <p:ph idx="1"/>
          </p:nvPr>
        </p:nvSpPr>
        <p:spPr>
          <a:xfrm>
            <a:off x="926094" y="1041439"/>
            <a:ext cx="5165891" cy="4939436"/>
          </a:xfrm>
        </p:spPr>
        <p:txBody>
          <a:bodyPr>
            <a:normAutofit/>
          </a:bodyPr>
          <a:lstStyle/>
          <a:p>
            <a:pPr algn="r"/>
            <a:r>
              <a:rPr lang="es-MX" sz="2200" dirty="0" err="1"/>
              <a:t>Urbanization</a:t>
            </a:r>
            <a:endParaRPr lang="es-MX" sz="2200" dirty="0"/>
          </a:p>
          <a:p>
            <a:pPr algn="r"/>
            <a:r>
              <a:rPr lang="es-MX" sz="2200" b="1" dirty="0">
                <a:solidFill>
                  <a:srgbClr val="00B050"/>
                </a:solidFill>
              </a:rPr>
              <a:t>Smart </a:t>
            </a:r>
            <a:r>
              <a:rPr lang="es-MX" sz="2200" b="1" dirty="0" err="1">
                <a:solidFill>
                  <a:srgbClr val="00B050"/>
                </a:solidFill>
              </a:rPr>
              <a:t>cities</a:t>
            </a:r>
            <a:endParaRPr lang="es-MX" sz="2200" b="1" dirty="0">
              <a:solidFill>
                <a:srgbClr val="00B050"/>
              </a:solidFill>
            </a:endParaRPr>
          </a:p>
          <a:p>
            <a:pPr algn="r"/>
            <a:r>
              <a:rPr lang="es-MX" sz="2200" dirty="0"/>
              <a:t>“</a:t>
            </a:r>
            <a:r>
              <a:rPr lang="es-MX" sz="2200" dirty="0" err="1"/>
              <a:t>Millenials</a:t>
            </a:r>
            <a:r>
              <a:rPr lang="es-MX" sz="2200" dirty="0"/>
              <a:t>”</a:t>
            </a:r>
          </a:p>
          <a:p>
            <a:pPr algn="r"/>
            <a:r>
              <a:rPr lang="es-MX" sz="2200" b="1" dirty="0" err="1">
                <a:solidFill>
                  <a:srgbClr val="00B050"/>
                </a:solidFill>
              </a:rPr>
              <a:t>Diversity</a:t>
            </a:r>
            <a:endParaRPr lang="es-MX" sz="2200" b="1" dirty="0">
              <a:solidFill>
                <a:srgbClr val="00B050"/>
              </a:solidFill>
            </a:endParaRPr>
          </a:p>
          <a:p>
            <a:pPr algn="r"/>
            <a:r>
              <a:rPr lang="es-MX" sz="2200" b="1" dirty="0" err="1">
                <a:solidFill>
                  <a:srgbClr val="00B050"/>
                </a:solidFill>
              </a:rPr>
              <a:t>Rise</a:t>
            </a:r>
            <a:r>
              <a:rPr lang="es-MX" sz="2200" b="1" dirty="0">
                <a:solidFill>
                  <a:srgbClr val="00B050"/>
                </a:solidFill>
              </a:rPr>
              <a:t> </a:t>
            </a:r>
            <a:r>
              <a:rPr lang="es-MX" sz="2200" b="1" dirty="0" err="1">
                <a:solidFill>
                  <a:srgbClr val="00B050"/>
                </a:solidFill>
              </a:rPr>
              <a:t>of</a:t>
            </a:r>
            <a:r>
              <a:rPr lang="es-MX" sz="2200" b="1" dirty="0">
                <a:solidFill>
                  <a:srgbClr val="00B050"/>
                </a:solidFill>
              </a:rPr>
              <a:t> </a:t>
            </a:r>
            <a:r>
              <a:rPr lang="es-MX" sz="2200" b="1" dirty="0" err="1">
                <a:solidFill>
                  <a:srgbClr val="00B050"/>
                </a:solidFill>
              </a:rPr>
              <a:t>middle</a:t>
            </a:r>
            <a:r>
              <a:rPr lang="es-MX" sz="2200" b="1" dirty="0">
                <a:solidFill>
                  <a:srgbClr val="00B050"/>
                </a:solidFill>
              </a:rPr>
              <a:t> </a:t>
            </a:r>
            <a:r>
              <a:rPr lang="es-MX" sz="2200" b="1" dirty="0" err="1">
                <a:solidFill>
                  <a:srgbClr val="00B050"/>
                </a:solidFill>
              </a:rPr>
              <a:t>class</a:t>
            </a:r>
            <a:endParaRPr lang="es-MX" sz="2200" b="1" dirty="0">
              <a:solidFill>
                <a:srgbClr val="00B050"/>
              </a:solidFill>
            </a:endParaRPr>
          </a:p>
          <a:p>
            <a:pPr algn="r"/>
            <a:r>
              <a:rPr lang="es-MX" sz="2200" dirty="0"/>
              <a:t>N11 (</a:t>
            </a:r>
            <a:r>
              <a:rPr lang="es-MX" sz="2200" dirty="0" err="1"/>
              <a:t>The</a:t>
            </a:r>
            <a:r>
              <a:rPr lang="es-MX" sz="2200" dirty="0"/>
              <a:t> </a:t>
            </a:r>
            <a:r>
              <a:rPr lang="es-MX" sz="2200" dirty="0" err="1"/>
              <a:t>next</a:t>
            </a:r>
            <a:r>
              <a:rPr lang="es-MX" sz="2200" dirty="0"/>
              <a:t> </a:t>
            </a:r>
            <a:r>
              <a:rPr lang="es-MX" sz="2200" dirty="0" err="1"/>
              <a:t>game</a:t>
            </a:r>
            <a:r>
              <a:rPr lang="es-MX" sz="2200" dirty="0"/>
              <a:t> </a:t>
            </a:r>
            <a:r>
              <a:rPr lang="es-MX" sz="2200" dirty="0" err="1"/>
              <a:t>changers</a:t>
            </a:r>
            <a:r>
              <a:rPr lang="es-MX" sz="2200" dirty="0"/>
              <a:t>): </a:t>
            </a:r>
            <a:r>
              <a:rPr lang="es-MX" sz="2200" dirty="0" err="1"/>
              <a:t>Philippines</a:t>
            </a:r>
            <a:r>
              <a:rPr lang="es-MX" sz="2200" dirty="0"/>
              <a:t>, South </a:t>
            </a:r>
            <a:r>
              <a:rPr lang="es-MX" sz="2200" dirty="0" err="1"/>
              <a:t>Korea</a:t>
            </a:r>
            <a:r>
              <a:rPr lang="es-MX" sz="2200" dirty="0"/>
              <a:t>, Vietnam, Bangladesh, Indonesia, Nigeria, </a:t>
            </a:r>
            <a:r>
              <a:rPr lang="es-MX" sz="2200" dirty="0" err="1"/>
              <a:t>Mexico</a:t>
            </a:r>
            <a:r>
              <a:rPr lang="es-MX" sz="2200" dirty="0"/>
              <a:t>…</a:t>
            </a:r>
          </a:p>
          <a:p>
            <a:pPr algn="r"/>
            <a:r>
              <a:rPr lang="es-MX" sz="2200" b="1" dirty="0" err="1">
                <a:solidFill>
                  <a:srgbClr val="00B050"/>
                </a:solidFill>
              </a:rPr>
              <a:t>Digitalization</a:t>
            </a:r>
            <a:r>
              <a:rPr lang="es-MX" sz="2200" dirty="0"/>
              <a:t> and Fintech</a:t>
            </a:r>
          </a:p>
          <a:p>
            <a:pPr algn="r"/>
            <a:r>
              <a:rPr lang="es-MX" sz="2200" dirty="0"/>
              <a:t>Outsourcing</a:t>
            </a:r>
          </a:p>
          <a:p>
            <a:pPr algn="r"/>
            <a:r>
              <a:rPr lang="es-MX" sz="2200" dirty="0"/>
              <a:t>Cloud </a:t>
            </a:r>
            <a:r>
              <a:rPr lang="es-MX" sz="2200" dirty="0" err="1"/>
              <a:t>computing</a:t>
            </a:r>
            <a:endParaRPr lang="es-MX" sz="2200" dirty="0"/>
          </a:p>
          <a:p>
            <a:pPr algn="r"/>
            <a:r>
              <a:rPr lang="es-MX" sz="2200" b="1" dirty="0" err="1">
                <a:solidFill>
                  <a:srgbClr val="00B050"/>
                </a:solidFill>
              </a:rPr>
              <a:t>Satellite</a:t>
            </a:r>
            <a:r>
              <a:rPr lang="es-MX" sz="2200" b="1" dirty="0">
                <a:solidFill>
                  <a:srgbClr val="00B050"/>
                </a:solidFill>
              </a:rPr>
              <a:t> </a:t>
            </a:r>
            <a:r>
              <a:rPr lang="es-MX" sz="2200" b="1" dirty="0" err="1">
                <a:solidFill>
                  <a:srgbClr val="00B050"/>
                </a:solidFill>
              </a:rPr>
              <a:t>technology</a:t>
            </a:r>
            <a:endParaRPr lang="es-MX" sz="2200" b="1" dirty="0">
              <a:solidFill>
                <a:srgbClr val="00B050"/>
              </a:solidFill>
            </a:endParaRPr>
          </a:p>
          <a:p>
            <a:pPr algn="r"/>
            <a:endParaRPr lang="es-MX" sz="2200" dirty="0"/>
          </a:p>
          <a:p>
            <a:pPr algn="r"/>
            <a:endParaRPr lang="es-MX" sz="2200" dirty="0"/>
          </a:p>
          <a:p>
            <a:pPr algn="r"/>
            <a:endParaRPr lang="es-MX" sz="2200" dirty="0"/>
          </a:p>
        </p:txBody>
      </p:sp>
      <p:sp>
        <p:nvSpPr>
          <p:cNvPr id="15" name="Marcador de contenido 4">
            <a:extLst>
              <a:ext uri="{FF2B5EF4-FFF2-40B4-BE49-F238E27FC236}">
                <a16:creationId xmlns:a16="http://schemas.microsoft.com/office/drawing/2014/main" id="{5CD47D80-012C-44CB-8775-1750615D2693}"/>
              </a:ext>
            </a:extLst>
          </p:cNvPr>
          <p:cNvSpPr txBox="1">
            <a:spLocks/>
          </p:cNvSpPr>
          <p:nvPr/>
        </p:nvSpPr>
        <p:spPr>
          <a:xfrm>
            <a:off x="6091985" y="959282"/>
            <a:ext cx="4247244" cy="49394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200" b="1" dirty="0">
                <a:solidFill>
                  <a:srgbClr val="00B050"/>
                </a:solidFill>
              </a:rPr>
              <a:t>Future </a:t>
            </a:r>
            <a:r>
              <a:rPr lang="es-MX" sz="2200" b="1" dirty="0" err="1">
                <a:solidFill>
                  <a:srgbClr val="00B050"/>
                </a:solidFill>
              </a:rPr>
              <a:t>consumer</a:t>
            </a:r>
            <a:r>
              <a:rPr lang="es-MX" sz="2200" b="1" dirty="0">
                <a:solidFill>
                  <a:srgbClr val="00B050"/>
                </a:solidFill>
              </a:rPr>
              <a:t> </a:t>
            </a:r>
            <a:r>
              <a:rPr lang="es-MX" sz="2200" b="1" dirty="0" err="1">
                <a:solidFill>
                  <a:srgbClr val="00B050"/>
                </a:solidFill>
              </a:rPr>
              <a:t>electronics</a:t>
            </a:r>
            <a:endParaRPr lang="es-MX" sz="2200" b="1" dirty="0">
              <a:solidFill>
                <a:srgbClr val="00B050"/>
              </a:solidFill>
            </a:endParaRPr>
          </a:p>
          <a:p>
            <a:r>
              <a:rPr lang="es-MX" sz="2200" dirty="0"/>
              <a:t>Virtual </a:t>
            </a:r>
            <a:r>
              <a:rPr lang="es-MX" sz="2200" dirty="0" err="1"/>
              <a:t>reality</a:t>
            </a:r>
            <a:endParaRPr lang="es-MX" sz="2200" dirty="0"/>
          </a:p>
          <a:p>
            <a:r>
              <a:rPr lang="es-MX" sz="2200" b="1" dirty="0" err="1">
                <a:solidFill>
                  <a:srgbClr val="00B050"/>
                </a:solidFill>
              </a:rPr>
              <a:t>Robotics</a:t>
            </a:r>
            <a:endParaRPr lang="es-MX" sz="2200" b="1" dirty="0">
              <a:solidFill>
                <a:srgbClr val="00B050"/>
              </a:solidFill>
            </a:endParaRPr>
          </a:p>
          <a:p>
            <a:r>
              <a:rPr lang="es-MX" sz="2200" dirty="0"/>
              <a:t>Social </a:t>
            </a:r>
            <a:r>
              <a:rPr lang="es-MX" sz="2200" dirty="0" err="1"/>
              <a:t>networking</a:t>
            </a:r>
            <a:endParaRPr lang="es-MX" sz="2200" dirty="0"/>
          </a:p>
          <a:p>
            <a:r>
              <a:rPr lang="es-MX" sz="2200" dirty="0"/>
              <a:t>Wireless </a:t>
            </a:r>
            <a:r>
              <a:rPr lang="es-MX" sz="2200" dirty="0" err="1"/>
              <a:t>intelligence</a:t>
            </a:r>
            <a:endParaRPr lang="es-MX" sz="2200" dirty="0"/>
          </a:p>
          <a:p>
            <a:r>
              <a:rPr lang="es-MX" sz="2200" b="1" dirty="0">
                <a:solidFill>
                  <a:srgbClr val="00B050"/>
                </a:solidFill>
              </a:rPr>
              <a:t>Top </a:t>
            </a:r>
            <a:r>
              <a:rPr lang="es-MX" sz="2200" b="1" dirty="0" err="1">
                <a:solidFill>
                  <a:srgbClr val="00B050"/>
                </a:solidFill>
              </a:rPr>
              <a:t>technologies</a:t>
            </a:r>
            <a:r>
              <a:rPr lang="es-MX" sz="2200" b="1" dirty="0">
                <a:solidFill>
                  <a:srgbClr val="00B050"/>
                </a:solidFill>
              </a:rPr>
              <a:t> and </a:t>
            </a:r>
            <a:r>
              <a:rPr lang="es-MX" sz="2200" b="1" dirty="0" err="1">
                <a:solidFill>
                  <a:srgbClr val="00B050"/>
                </a:solidFill>
              </a:rPr>
              <a:t>materials</a:t>
            </a:r>
            <a:endParaRPr lang="es-MX" sz="2200" b="1" dirty="0">
              <a:solidFill>
                <a:srgbClr val="00B050"/>
              </a:solidFill>
            </a:endParaRPr>
          </a:p>
          <a:p>
            <a:r>
              <a:rPr lang="es-MX" sz="2200" b="1" dirty="0" err="1">
                <a:solidFill>
                  <a:srgbClr val="00B050"/>
                </a:solidFill>
              </a:rPr>
              <a:t>Infraestructure</a:t>
            </a:r>
            <a:r>
              <a:rPr lang="es-MX" sz="2200" b="1" dirty="0">
                <a:solidFill>
                  <a:srgbClr val="00B050"/>
                </a:solidFill>
              </a:rPr>
              <a:t> </a:t>
            </a:r>
            <a:r>
              <a:rPr lang="es-MX" sz="2200" b="1" dirty="0" err="1">
                <a:solidFill>
                  <a:srgbClr val="00B050"/>
                </a:solidFill>
              </a:rPr>
              <a:t>development</a:t>
            </a:r>
            <a:endParaRPr lang="es-MX" sz="2200" b="1" dirty="0">
              <a:solidFill>
                <a:srgbClr val="00B050"/>
              </a:solidFill>
            </a:endParaRPr>
          </a:p>
          <a:p>
            <a:r>
              <a:rPr lang="es-MX" sz="2200" b="1" dirty="0" err="1">
                <a:solidFill>
                  <a:srgbClr val="00B050"/>
                </a:solidFill>
              </a:rPr>
              <a:t>Clean</a:t>
            </a:r>
            <a:r>
              <a:rPr lang="es-MX" sz="2200" b="1" dirty="0">
                <a:solidFill>
                  <a:srgbClr val="00B050"/>
                </a:solidFill>
              </a:rPr>
              <a:t> </a:t>
            </a:r>
            <a:r>
              <a:rPr lang="es-MX" sz="2200" b="1" dirty="0" err="1">
                <a:solidFill>
                  <a:srgbClr val="00B050"/>
                </a:solidFill>
              </a:rPr>
              <a:t>energies</a:t>
            </a:r>
            <a:endParaRPr lang="es-MX" sz="2200" b="1" dirty="0">
              <a:solidFill>
                <a:srgbClr val="00B050"/>
              </a:solidFill>
            </a:endParaRPr>
          </a:p>
          <a:p>
            <a:r>
              <a:rPr lang="es-MX" sz="2200" b="1" dirty="0">
                <a:solidFill>
                  <a:srgbClr val="00B050"/>
                </a:solidFill>
              </a:rPr>
              <a:t>Zero </a:t>
            </a:r>
            <a:r>
              <a:rPr lang="es-MX" sz="2200" b="1" dirty="0" err="1">
                <a:solidFill>
                  <a:srgbClr val="00B050"/>
                </a:solidFill>
              </a:rPr>
              <a:t>waste</a:t>
            </a:r>
            <a:r>
              <a:rPr lang="es-MX" sz="2200" b="1" dirty="0">
                <a:solidFill>
                  <a:srgbClr val="00B050"/>
                </a:solidFill>
              </a:rPr>
              <a:t>!</a:t>
            </a:r>
          </a:p>
          <a:p>
            <a:r>
              <a:rPr lang="es-MX" sz="2200" b="1" dirty="0">
                <a:solidFill>
                  <a:srgbClr val="00B050"/>
                </a:solidFill>
              </a:rPr>
              <a:t>E-</a:t>
            </a:r>
            <a:r>
              <a:rPr lang="es-MX" sz="2200" b="1" dirty="0" err="1">
                <a:solidFill>
                  <a:srgbClr val="00B050"/>
                </a:solidFill>
              </a:rPr>
              <a:t>mobility</a:t>
            </a:r>
            <a:endParaRPr lang="es-MX" sz="2200" b="1" dirty="0">
              <a:solidFill>
                <a:srgbClr val="00B050"/>
              </a:solidFill>
            </a:endParaRPr>
          </a:p>
          <a:p>
            <a:r>
              <a:rPr lang="es-MX" sz="2200" dirty="0"/>
              <a:t>New </a:t>
            </a:r>
            <a:r>
              <a:rPr lang="es-MX" sz="2200" dirty="0" err="1"/>
              <a:t>business</a:t>
            </a:r>
            <a:r>
              <a:rPr lang="es-MX" sz="2200" dirty="0"/>
              <a:t> </a:t>
            </a:r>
            <a:r>
              <a:rPr lang="es-MX" sz="2200" dirty="0" err="1"/>
              <a:t>models</a:t>
            </a:r>
            <a:endParaRPr lang="es-MX" sz="2200" dirty="0"/>
          </a:p>
          <a:p>
            <a:r>
              <a:rPr lang="es-MX" sz="2200" b="1" dirty="0">
                <a:solidFill>
                  <a:srgbClr val="00B050"/>
                </a:solidFill>
              </a:rPr>
              <a:t>New </a:t>
            </a:r>
            <a:r>
              <a:rPr lang="es-MX" sz="2200" b="1" dirty="0" err="1">
                <a:solidFill>
                  <a:srgbClr val="00B050"/>
                </a:solidFill>
              </a:rPr>
              <a:t>education</a:t>
            </a:r>
            <a:r>
              <a:rPr lang="es-MX" sz="2200" b="1" dirty="0">
                <a:solidFill>
                  <a:srgbClr val="00B050"/>
                </a:solidFill>
              </a:rPr>
              <a:t> </a:t>
            </a:r>
            <a:r>
              <a:rPr lang="es-MX" sz="2200" b="1" dirty="0" err="1">
                <a:solidFill>
                  <a:srgbClr val="00B050"/>
                </a:solidFill>
              </a:rPr>
              <a:t>models</a:t>
            </a:r>
            <a:endParaRPr lang="es-MX" sz="2200" b="1" dirty="0">
              <a:solidFill>
                <a:srgbClr val="00B050"/>
              </a:solidFill>
            </a:endParaRPr>
          </a:p>
        </p:txBody>
      </p:sp>
      <p:pic>
        <p:nvPicPr>
          <p:cNvPr id="7170" name="Picture 2" descr="Resultado de imagen para urbanization">
            <a:extLst>
              <a:ext uri="{FF2B5EF4-FFF2-40B4-BE49-F238E27FC236}">
                <a16:creationId xmlns:a16="http://schemas.microsoft.com/office/drawing/2014/main" id="{FC3A51F3-9E7D-4AC2-A30C-D4279A141A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556" y="959282"/>
            <a:ext cx="2464862" cy="1643241"/>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6C9D63C7-246A-4A8F-96C9-BECEF5BC0AB6}"/>
              </a:ext>
            </a:extLst>
          </p:cNvPr>
          <p:cNvSpPr txBox="1"/>
          <p:nvPr/>
        </p:nvSpPr>
        <p:spPr>
          <a:xfrm>
            <a:off x="622556" y="2622180"/>
            <a:ext cx="2501945" cy="246221"/>
          </a:xfrm>
          <a:prstGeom prst="rect">
            <a:avLst/>
          </a:prstGeom>
          <a:noFill/>
        </p:spPr>
        <p:txBody>
          <a:bodyPr wrap="square" rtlCol="0">
            <a:spAutoFit/>
          </a:bodyPr>
          <a:lstStyle/>
          <a:p>
            <a:r>
              <a:rPr lang="es-MX" sz="1000" dirty="0" err="1"/>
              <a:t>Source</a:t>
            </a:r>
            <a:r>
              <a:rPr lang="es-MX" sz="1000" dirty="0"/>
              <a:t>: HP</a:t>
            </a:r>
          </a:p>
        </p:txBody>
      </p:sp>
      <p:pic>
        <p:nvPicPr>
          <p:cNvPr id="7172" name="Picture 4" descr="Resultado de imagen para cloud computing">
            <a:extLst>
              <a:ext uri="{FF2B5EF4-FFF2-40B4-BE49-F238E27FC236}">
                <a16:creationId xmlns:a16="http://schemas.microsoft.com/office/drawing/2014/main" id="{77F43D2F-332B-4BE9-8978-2883B4BB2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69" y="4768117"/>
            <a:ext cx="2618901" cy="1961648"/>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184A2C09-CCB1-4206-B584-9227A657E23A}"/>
              </a:ext>
            </a:extLst>
          </p:cNvPr>
          <p:cNvSpPr txBox="1"/>
          <p:nvPr/>
        </p:nvSpPr>
        <p:spPr>
          <a:xfrm>
            <a:off x="180569" y="4564100"/>
            <a:ext cx="2501945" cy="246221"/>
          </a:xfrm>
          <a:prstGeom prst="rect">
            <a:avLst/>
          </a:prstGeom>
          <a:noFill/>
        </p:spPr>
        <p:txBody>
          <a:bodyPr wrap="square" rtlCol="0">
            <a:spAutoFit/>
          </a:bodyPr>
          <a:lstStyle/>
          <a:p>
            <a:r>
              <a:rPr lang="es-MX" sz="1000" dirty="0" err="1"/>
              <a:t>Source</a:t>
            </a:r>
            <a:r>
              <a:rPr lang="es-MX" sz="1000" dirty="0"/>
              <a:t>: HSI</a:t>
            </a:r>
          </a:p>
        </p:txBody>
      </p:sp>
      <p:pic>
        <p:nvPicPr>
          <p:cNvPr id="7174" name="Picture 6" descr="Imagen relacionada">
            <a:extLst>
              <a:ext uri="{FF2B5EF4-FFF2-40B4-BE49-F238E27FC236}">
                <a16:creationId xmlns:a16="http://schemas.microsoft.com/office/drawing/2014/main" id="{A003F2F1-DFBF-4221-9A89-A87E013C02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72" r="35935"/>
          <a:stretch/>
        </p:blipFill>
        <p:spPr bwMode="auto">
          <a:xfrm>
            <a:off x="9801787" y="1395903"/>
            <a:ext cx="2137118" cy="1226277"/>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EF4C82EE-52F5-4BCD-B6BF-57FADBBD0801}"/>
              </a:ext>
            </a:extLst>
          </p:cNvPr>
          <p:cNvSpPr txBox="1"/>
          <p:nvPr/>
        </p:nvSpPr>
        <p:spPr>
          <a:xfrm>
            <a:off x="9690055" y="2657838"/>
            <a:ext cx="2501945" cy="246221"/>
          </a:xfrm>
          <a:prstGeom prst="rect">
            <a:avLst/>
          </a:prstGeom>
          <a:noFill/>
        </p:spPr>
        <p:txBody>
          <a:bodyPr wrap="square" rtlCol="0">
            <a:spAutoFit/>
          </a:bodyPr>
          <a:lstStyle/>
          <a:p>
            <a:r>
              <a:rPr lang="es-MX" sz="1000" dirty="0" err="1"/>
              <a:t>Source</a:t>
            </a:r>
            <a:r>
              <a:rPr lang="es-MX" sz="1000" dirty="0"/>
              <a:t>: </a:t>
            </a:r>
            <a:r>
              <a:rPr lang="es-MX" sz="1000" dirty="0" err="1"/>
              <a:t>Techworth</a:t>
            </a:r>
            <a:endParaRPr lang="es-MX" sz="1000" dirty="0"/>
          </a:p>
        </p:txBody>
      </p:sp>
      <p:pic>
        <p:nvPicPr>
          <p:cNvPr id="7176" name="Picture 8" descr="Resultado de imagen para clean energies">
            <a:extLst>
              <a:ext uri="{FF2B5EF4-FFF2-40B4-BE49-F238E27FC236}">
                <a16:creationId xmlns:a16="http://schemas.microsoft.com/office/drawing/2014/main" id="{146F1832-0789-4EA6-A09E-BC1563FB3B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41535" y="4364849"/>
            <a:ext cx="2100834" cy="1616026"/>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BD4CA4DA-094A-4989-AC42-6FA2528F4DDC}"/>
              </a:ext>
            </a:extLst>
          </p:cNvPr>
          <p:cNvSpPr txBox="1"/>
          <p:nvPr/>
        </p:nvSpPr>
        <p:spPr>
          <a:xfrm>
            <a:off x="9868145" y="4113807"/>
            <a:ext cx="2501945" cy="246221"/>
          </a:xfrm>
          <a:prstGeom prst="rect">
            <a:avLst/>
          </a:prstGeom>
          <a:noFill/>
        </p:spPr>
        <p:txBody>
          <a:bodyPr wrap="square" rtlCol="0">
            <a:spAutoFit/>
          </a:bodyPr>
          <a:lstStyle/>
          <a:p>
            <a:r>
              <a:rPr lang="es-MX" sz="1000" dirty="0" err="1"/>
              <a:t>Source</a:t>
            </a:r>
            <a:r>
              <a:rPr lang="es-MX" sz="1000" dirty="0"/>
              <a:t>: Stanford</a:t>
            </a:r>
          </a:p>
        </p:txBody>
      </p:sp>
      <p:pic>
        <p:nvPicPr>
          <p:cNvPr id="19" name="Picture 14" descr="Resultado de imagen para sustainable">
            <a:extLst>
              <a:ext uri="{FF2B5EF4-FFF2-40B4-BE49-F238E27FC236}">
                <a16:creationId xmlns:a16="http://schemas.microsoft.com/office/drawing/2014/main" id="{4F8EC2B1-CFEE-4A4D-8995-DB88A507D5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93900" y="32293"/>
            <a:ext cx="1398100" cy="110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606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Megatrends + ESG</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24</a:t>
            </a:fld>
            <a:endParaRPr lang="it-IT" dirty="0"/>
          </a:p>
        </p:txBody>
      </p:sp>
      <p:pic>
        <p:nvPicPr>
          <p:cNvPr id="19" name="Picture 14" descr="Resultado de imagen para sustainable">
            <a:extLst>
              <a:ext uri="{FF2B5EF4-FFF2-40B4-BE49-F238E27FC236}">
                <a16:creationId xmlns:a16="http://schemas.microsoft.com/office/drawing/2014/main" id="{4F8EC2B1-CFEE-4A4D-8995-DB88A507D5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3900" y="32293"/>
            <a:ext cx="1398100" cy="1104499"/>
          </a:xfrm>
          <a:prstGeom prst="rect">
            <a:avLst/>
          </a:prstGeom>
          <a:noFill/>
          <a:extLst>
            <a:ext uri="{909E8E84-426E-40DD-AFC4-6F175D3DCCD1}">
              <a14:hiddenFill xmlns:a14="http://schemas.microsoft.com/office/drawing/2010/main">
                <a:solidFill>
                  <a:srgbClr val="FFFFFF"/>
                </a:solidFill>
              </a14:hiddenFill>
            </a:ext>
          </a:extLst>
        </p:spPr>
      </p:pic>
      <p:sp>
        <p:nvSpPr>
          <p:cNvPr id="20" name="Segnaposto contenuto 2">
            <a:extLst>
              <a:ext uri="{FF2B5EF4-FFF2-40B4-BE49-F238E27FC236}">
                <a16:creationId xmlns:a16="http://schemas.microsoft.com/office/drawing/2014/main" id="{4B72E875-3F08-4B03-99CA-83C5F2A948C8}"/>
              </a:ext>
            </a:extLst>
          </p:cNvPr>
          <p:cNvSpPr>
            <a:spLocks noGrp="1"/>
          </p:cNvSpPr>
          <p:nvPr>
            <p:ph idx="1"/>
          </p:nvPr>
        </p:nvSpPr>
        <p:spPr>
          <a:xfrm>
            <a:off x="489456" y="1087204"/>
            <a:ext cx="10977640" cy="4539873"/>
          </a:xfrm>
        </p:spPr>
        <p:txBody>
          <a:bodyPr>
            <a:normAutofit lnSpcReduction="10000"/>
          </a:bodyPr>
          <a:lstStyle/>
          <a:p>
            <a:pPr>
              <a:buClr>
                <a:srgbClr val="A40000"/>
              </a:buClr>
              <a:buSzPct val="75000"/>
            </a:pPr>
            <a:r>
              <a:rPr lang="en-US" sz="2400" dirty="0"/>
              <a:t>It is </a:t>
            </a:r>
            <a:r>
              <a:rPr lang="en-US" sz="2400" b="1" dirty="0"/>
              <a:t>not enough </a:t>
            </a:r>
            <a:r>
              <a:rPr lang="en-US" sz="2400" dirty="0"/>
              <a:t>to have the most </a:t>
            </a:r>
            <a:r>
              <a:rPr lang="en-US" sz="2400" b="1" dirty="0"/>
              <a:t>advanced technology</a:t>
            </a:r>
          </a:p>
          <a:p>
            <a:pPr>
              <a:buClr>
                <a:srgbClr val="A40000"/>
              </a:buClr>
              <a:buSzPct val="75000"/>
            </a:pPr>
            <a:endParaRPr lang="en-US" sz="2400" b="1" dirty="0"/>
          </a:p>
          <a:p>
            <a:pPr>
              <a:buClr>
                <a:srgbClr val="A40000"/>
              </a:buClr>
              <a:buSzPct val="75000"/>
            </a:pPr>
            <a:r>
              <a:rPr lang="en-US" sz="2400" b="1" dirty="0"/>
              <a:t>Technological progress </a:t>
            </a:r>
            <a:r>
              <a:rPr lang="en-US" sz="2400" dirty="0"/>
              <a:t>comes with </a:t>
            </a:r>
            <a:r>
              <a:rPr lang="en-US" sz="2400" b="1" dirty="0"/>
              <a:t>a dark side </a:t>
            </a:r>
            <a:r>
              <a:rPr lang="en-US" sz="2400" dirty="0"/>
              <a:t>where good ideas may produce undesirable results (extreme downsides include atomic and biological weapons)</a:t>
            </a:r>
          </a:p>
          <a:p>
            <a:pPr>
              <a:buClr>
                <a:srgbClr val="A40000"/>
              </a:buClr>
              <a:buSzPct val="75000"/>
            </a:pPr>
            <a:endParaRPr lang="en-US" sz="2400" dirty="0"/>
          </a:p>
          <a:p>
            <a:pPr>
              <a:buClr>
                <a:srgbClr val="A40000"/>
              </a:buClr>
              <a:buSzPct val="75000"/>
            </a:pPr>
            <a:r>
              <a:rPr lang="en-US" sz="2400" dirty="0"/>
              <a:t>Increasingly important that these technological advances are </a:t>
            </a:r>
            <a:r>
              <a:rPr lang="en-US" sz="2400" b="1" dirty="0"/>
              <a:t>managed ethically </a:t>
            </a:r>
            <a:r>
              <a:rPr lang="en-US" sz="2400" dirty="0"/>
              <a:t>and for the welfare of society</a:t>
            </a:r>
          </a:p>
          <a:p>
            <a:pPr>
              <a:buClr>
                <a:srgbClr val="A40000"/>
              </a:buClr>
              <a:buSzPct val="75000"/>
            </a:pPr>
            <a:endParaRPr lang="en-US" sz="2400" dirty="0"/>
          </a:p>
          <a:p>
            <a:pPr>
              <a:buClr>
                <a:srgbClr val="A40000"/>
              </a:buClr>
              <a:buSzPct val="75000"/>
            </a:pPr>
            <a:r>
              <a:rPr lang="en-US" sz="2400" b="1" dirty="0"/>
              <a:t>Target: </a:t>
            </a:r>
            <a:r>
              <a:rPr lang="en-US" sz="2400" dirty="0"/>
              <a:t>Achieve a Megatrend return with ESG Risk Management</a:t>
            </a:r>
          </a:p>
          <a:p>
            <a:pPr>
              <a:buClr>
                <a:srgbClr val="A40000"/>
              </a:buClr>
              <a:buSzPct val="75000"/>
            </a:pPr>
            <a:endParaRPr lang="en-US" sz="2400" dirty="0"/>
          </a:p>
          <a:p>
            <a:pPr>
              <a:buClr>
                <a:srgbClr val="A40000"/>
              </a:buClr>
              <a:buSzPct val="75000"/>
            </a:pPr>
            <a:r>
              <a:rPr lang="en-US" sz="2400" dirty="0"/>
              <a:t>Conviction in growth + ESG audit</a:t>
            </a:r>
          </a:p>
        </p:txBody>
      </p:sp>
    </p:spTree>
    <p:extLst>
      <p:ext uri="{BB962C8B-B14F-4D97-AF65-F5344CB8AC3E}">
        <p14:creationId xmlns:p14="http://schemas.microsoft.com/office/powerpoint/2010/main" val="2517717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Megatrends + ESG</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25</a:t>
            </a:fld>
            <a:endParaRPr lang="it-IT" dirty="0"/>
          </a:p>
        </p:txBody>
      </p:sp>
      <p:sp>
        <p:nvSpPr>
          <p:cNvPr id="22" name="CuadroTexto 21">
            <a:extLst>
              <a:ext uri="{FF2B5EF4-FFF2-40B4-BE49-F238E27FC236}">
                <a16:creationId xmlns:a16="http://schemas.microsoft.com/office/drawing/2014/main" id="{CEB7E865-3378-4B09-B778-F47A0977A929}"/>
              </a:ext>
            </a:extLst>
          </p:cNvPr>
          <p:cNvSpPr txBox="1"/>
          <p:nvPr/>
        </p:nvSpPr>
        <p:spPr>
          <a:xfrm>
            <a:off x="1002385" y="5567928"/>
            <a:ext cx="2501945" cy="246221"/>
          </a:xfrm>
          <a:prstGeom prst="rect">
            <a:avLst/>
          </a:prstGeom>
          <a:noFill/>
        </p:spPr>
        <p:txBody>
          <a:bodyPr wrap="square" rtlCol="0">
            <a:spAutoFit/>
          </a:bodyPr>
          <a:lstStyle/>
          <a:p>
            <a:r>
              <a:rPr lang="es-MX" sz="1000" dirty="0" err="1"/>
              <a:t>Source</a:t>
            </a:r>
            <a:r>
              <a:rPr lang="es-MX" sz="1000" dirty="0"/>
              <a:t>: </a:t>
            </a:r>
            <a:r>
              <a:rPr lang="es-MX" sz="1000" dirty="0" err="1"/>
              <a:t>Fidentiis</a:t>
            </a:r>
            <a:r>
              <a:rPr lang="es-MX" sz="1000" dirty="0"/>
              <a:t> Gestión</a:t>
            </a:r>
          </a:p>
        </p:txBody>
      </p:sp>
      <p:pic>
        <p:nvPicPr>
          <p:cNvPr id="6" name="Imagen 5">
            <a:extLst>
              <a:ext uri="{FF2B5EF4-FFF2-40B4-BE49-F238E27FC236}">
                <a16:creationId xmlns:a16="http://schemas.microsoft.com/office/drawing/2014/main" id="{F43F0232-FF89-41AC-9E65-9ED650BC05D4}"/>
              </a:ext>
            </a:extLst>
          </p:cNvPr>
          <p:cNvPicPr>
            <a:picLocks noChangeAspect="1"/>
          </p:cNvPicPr>
          <p:nvPr/>
        </p:nvPicPr>
        <p:blipFill rotWithShape="1">
          <a:blip r:embed="rId3"/>
          <a:srcRect l="46500" t="22961" r="6077" b="10340"/>
          <a:stretch/>
        </p:blipFill>
        <p:spPr>
          <a:xfrm>
            <a:off x="856548" y="836285"/>
            <a:ext cx="6585261" cy="4731643"/>
          </a:xfrm>
          <a:prstGeom prst="rect">
            <a:avLst/>
          </a:prstGeom>
        </p:spPr>
      </p:pic>
      <p:pic>
        <p:nvPicPr>
          <p:cNvPr id="7" name="Imagen 6">
            <a:extLst>
              <a:ext uri="{FF2B5EF4-FFF2-40B4-BE49-F238E27FC236}">
                <a16:creationId xmlns:a16="http://schemas.microsoft.com/office/drawing/2014/main" id="{53B35B92-70C3-471A-BA5F-1819C099261D}"/>
              </a:ext>
            </a:extLst>
          </p:cNvPr>
          <p:cNvPicPr>
            <a:picLocks noChangeAspect="1"/>
          </p:cNvPicPr>
          <p:nvPr/>
        </p:nvPicPr>
        <p:blipFill rotWithShape="1">
          <a:blip r:embed="rId4"/>
          <a:srcRect l="5422" t="18796" r="58809" b="12176"/>
          <a:stretch/>
        </p:blipFill>
        <p:spPr>
          <a:xfrm>
            <a:off x="7695028" y="860918"/>
            <a:ext cx="4360984" cy="4731644"/>
          </a:xfrm>
          <a:prstGeom prst="rect">
            <a:avLst/>
          </a:prstGeom>
        </p:spPr>
      </p:pic>
      <p:pic>
        <p:nvPicPr>
          <p:cNvPr id="11" name="Picture 14" descr="Resultado de imagen para sustainable">
            <a:extLst>
              <a:ext uri="{FF2B5EF4-FFF2-40B4-BE49-F238E27FC236}">
                <a16:creationId xmlns:a16="http://schemas.microsoft.com/office/drawing/2014/main" id="{6DD87135-74FE-407B-94A4-8D8C8F77A8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3900" y="32293"/>
            <a:ext cx="1398100" cy="110449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3EA81C8B-98E0-46A5-A263-47118FC86532}"/>
              </a:ext>
            </a:extLst>
          </p:cNvPr>
          <p:cNvSpPr txBox="1"/>
          <p:nvPr/>
        </p:nvSpPr>
        <p:spPr>
          <a:xfrm>
            <a:off x="7432372" y="5567927"/>
            <a:ext cx="2501945" cy="246221"/>
          </a:xfrm>
          <a:prstGeom prst="rect">
            <a:avLst/>
          </a:prstGeom>
          <a:noFill/>
        </p:spPr>
        <p:txBody>
          <a:bodyPr wrap="square" rtlCol="0">
            <a:spAutoFit/>
          </a:bodyPr>
          <a:lstStyle/>
          <a:p>
            <a:r>
              <a:rPr lang="es-MX" sz="1000" dirty="0" err="1"/>
              <a:t>Source</a:t>
            </a:r>
            <a:r>
              <a:rPr lang="es-MX" sz="1000" dirty="0"/>
              <a:t>: </a:t>
            </a:r>
            <a:r>
              <a:rPr lang="es-MX" sz="1000" dirty="0" err="1"/>
              <a:t>Fidentiis</a:t>
            </a:r>
            <a:r>
              <a:rPr lang="es-MX" sz="1000" dirty="0"/>
              <a:t> Gestión</a:t>
            </a:r>
          </a:p>
        </p:txBody>
      </p:sp>
    </p:spTree>
    <p:extLst>
      <p:ext uri="{BB962C8B-B14F-4D97-AF65-F5344CB8AC3E}">
        <p14:creationId xmlns:p14="http://schemas.microsoft.com/office/powerpoint/2010/main" val="1730788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idx="4294967295"/>
          </p:nvPr>
        </p:nvSpPr>
        <p:spPr>
          <a:xfrm>
            <a:off x="1042416" y="1180351"/>
            <a:ext cx="10107168" cy="1681163"/>
          </a:xfrm>
        </p:spPr>
        <p:txBody>
          <a:bodyPr>
            <a:normAutofit/>
          </a:bodyPr>
          <a:lstStyle/>
          <a:p>
            <a:pPr algn="ctr"/>
            <a:r>
              <a:rPr lang="it-IT" sz="5400" b="1" dirty="0">
                <a:solidFill>
                  <a:srgbClr val="9A0000"/>
                </a:solidFill>
                <a:latin typeface="+mn-lt"/>
              </a:rPr>
              <a:t>THANK YOU!</a:t>
            </a:r>
            <a:endParaRPr lang="it-IT" sz="5400" b="1" dirty="0">
              <a:latin typeface="+mn-lt"/>
            </a:endParaRPr>
          </a:p>
        </p:txBody>
      </p:sp>
      <p:sp>
        <p:nvSpPr>
          <p:cNvPr id="6" name="Sottotitolo 2"/>
          <p:cNvSpPr txBox="1">
            <a:spLocks/>
          </p:cNvSpPr>
          <p:nvPr/>
        </p:nvSpPr>
        <p:spPr>
          <a:xfrm>
            <a:off x="1042416" y="2714157"/>
            <a:ext cx="10107168" cy="1077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dirty="0"/>
              <a:t>Fernanda Salas</a:t>
            </a:r>
            <a:br>
              <a:rPr lang="it-IT" dirty="0"/>
            </a:br>
            <a:r>
              <a:rPr lang="it-IT" dirty="0">
                <a:solidFill>
                  <a:schemeClr val="bg1">
                    <a:lumMod val="50000"/>
                  </a:schemeClr>
                </a:solidFill>
              </a:rPr>
              <a:t>fsalas@vitalis.com.mx</a:t>
            </a:r>
          </a:p>
        </p:txBody>
      </p:sp>
      <p:sp>
        <p:nvSpPr>
          <p:cNvPr id="4" name="hlFirstPage"/>
          <p:cNvSpPr txBox="1"/>
          <p:nvPr/>
        </p:nvSpPr>
        <p:spPr>
          <a:xfrm>
            <a:off x="254000" y="4381500"/>
            <a:ext cx="184731" cy="369332"/>
          </a:xfrm>
          <a:prstGeom prst="rect">
            <a:avLst/>
          </a:prstGeom>
          <a:noFill/>
        </p:spPr>
        <p:txBody>
          <a:bodyPr vert="horz" wrap="none" rtlCol="0">
            <a:spAutoFit/>
          </a:bodyPr>
          <a:lstStyle/>
          <a:p>
            <a:endParaRPr lang="it-IT"/>
          </a:p>
        </p:txBody>
      </p:sp>
    </p:spTree>
    <p:extLst>
      <p:ext uri="{BB962C8B-B14F-4D97-AF65-F5344CB8AC3E}">
        <p14:creationId xmlns:p14="http://schemas.microsoft.com/office/powerpoint/2010/main" val="411282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Disclaimer</a:t>
            </a:r>
          </a:p>
        </p:txBody>
      </p:sp>
      <p:sp>
        <p:nvSpPr>
          <p:cNvPr id="3" name="Segnaposto contenuto 2"/>
          <p:cNvSpPr>
            <a:spLocks noGrp="1"/>
          </p:cNvSpPr>
          <p:nvPr>
            <p:ph idx="1"/>
          </p:nvPr>
        </p:nvSpPr>
        <p:spPr>
          <a:xfrm>
            <a:off x="234550" y="979535"/>
            <a:ext cx="11706438" cy="2704959"/>
          </a:xfrm>
        </p:spPr>
        <p:txBody>
          <a:bodyPr>
            <a:normAutofit/>
          </a:bodyPr>
          <a:lstStyle/>
          <a:p>
            <a:pPr marL="0" indent="0" algn="just">
              <a:lnSpc>
                <a:spcPct val="150000"/>
              </a:lnSpc>
              <a:buNone/>
            </a:pPr>
            <a:r>
              <a:rPr lang="en-US" sz="1800" dirty="0">
                <a:latin typeface="Avenir Roman"/>
                <a:cs typeface="Avenir Roman"/>
              </a:rPr>
              <a:t>The information given herein has been gathered from different sources and completed by Fernanda Salas, Vice Chairwoman of the AFIR-ERM Section of the IAA and member of the investments committee of VITALIS. The material in this presentation may include general background information about AFIR-ERM Section as well as of VITALIS current as at the date of this presentation. Such information is subject to change without notice and the IAA nor VITALIS is not under any duty to update this information nor responsible for it. The views and opinions expressed in the given presentation are those of the speaker and do not necessarily reflect the official policy or position of the IAA, the AFIR-ERM Section or VITALIS.</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3</a:t>
            </a:fld>
            <a:endParaRPr lang="it-IT" dirty="0"/>
          </a:p>
        </p:txBody>
      </p:sp>
    </p:spTree>
    <p:extLst>
      <p:ext uri="{BB962C8B-B14F-4D97-AF65-F5344CB8AC3E}">
        <p14:creationId xmlns:p14="http://schemas.microsoft.com/office/powerpoint/2010/main" val="231853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latin typeface="+mn-lt"/>
              </a:rPr>
              <a:t>Content</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4</a:t>
            </a:fld>
            <a:endParaRPr lang="it-IT" dirty="0"/>
          </a:p>
        </p:txBody>
      </p:sp>
      <p:sp>
        <p:nvSpPr>
          <p:cNvPr id="15" name="TextBox 5">
            <a:extLst>
              <a:ext uri="{FF2B5EF4-FFF2-40B4-BE49-F238E27FC236}">
                <a16:creationId xmlns:a16="http://schemas.microsoft.com/office/drawing/2014/main" id="{CFF692D3-4268-47E5-AB85-B0038F3A7407}"/>
              </a:ext>
            </a:extLst>
          </p:cNvPr>
          <p:cNvSpPr txBox="1"/>
          <p:nvPr/>
        </p:nvSpPr>
        <p:spPr>
          <a:xfrm>
            <a:off x="790817" y="938475"/>
            <a:ext cx="9933753" cy="461665"/>
          </a:xfrm>
          <a:prstGeom prst="rect">
            <a:avLst/>
          </a:prstGeom>
          <a:noFill/>
        </p:spPr>
        <p:txBody>
          <a:bodyPr wrap="square" rtlCol="0">
            <a:spAutoFit/>
          </a:bodyPr>
          <a:lstStyle/>
          <a:p>
            <a:r>
              <a:rPr lang="en-US" sz="2400" dirty="0">
                <a:cs typeface="Avenir Roman"/>
              </a:rPr>
              <a:t>Why invest in Megatrends?</a:t>
            </a:r>
          </a:p>
        </p:txBody>
      </p:sp>
      <p:sp>
        <p:nvSpPr>
          <p:cNvPr id="16" name="Elipse 15">
            <a:extLst>
              <a:ext uri="{FF2B5EF4-FFF2-40B4-BE49-F238E27FC236}">
                <a16:creationId xmlns:a16="http://schemas.microsoft.com/office/drawing/2014/main" id="{42F27E40-AC04-434C-88AC-DCF1F2BB0AEC}"/>
              </a:ext>
            </a:extLst>
          </p:cNvPr>
          <p:cNvSpPr/>
          <p:nvPr/>
        </p:nvSpPr>
        <p:spPr>
          <a:xfrm>
            <a:off x="-3786948" y="709481"/>
            <a:ext cx="5394121" cy="5234120"/>
          </a:xfrm>
          <a:prstGeom prst="ellipse">
            <a:avLst/>
          </a:prstGeom>
          <a:noFill/>
          <a:ln w="76200">
            <a:solidFill>
              <a:srgbClr val="691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TextBox 5">
            <a:extLst>
              <a:ext uri="{FF2B5EF4-FFF2-40B4-BE49-F238E27FC236}">
                <a16:creationId xmlns:a16="http://schemas.microsoft.com/office/drawing/2014/main" id="{6E27A77E-30AF-46EA-8BEE-D35D2173FB21}"/>
              </a:ext>
            </a:extLst>
          </p:cNvPr>
          <p:cNvSpPr txBox="1"/>
          <p:nvPr/>
        </p:nvSpPr>
        <p:spPr>
          <a:xfrm>
            <a:off x="1528393" y="1676511"/>
            <a:ext cx="9933753" cy="461665"/>
          </a:xfrm>
          <a:prstGeom prst="rect">
            <a:avLst/>
          </a:prstGeom>
          <a:noFill/>
        </p:spPr>
        <p:txBody>
          <a:bodyPr wrap="square" rtlCol="0">
            <a:spAutoFit/>
          </a:bodyPr>
          <a:lstStyle/>
          <a:p>
            <a:r>
              <a:rPr lang="en-US" sz="2400" dirty="0">
                <a:cs typeface="Avenir Roman"/>
              </a:rPr>
              <a:t>Defining the Megatrends</a:t>
            </a:r>
          </a:p>
        </p:txBody>
      </p:sp>
      <p:sp>
        <p:nvSpPr>
          <p:cNvPr id="33" name="TextBox 5">
            <a:extLst>
              <a:ext uri="{FF2B5EF4-FFF2-40B4-BE49-F238E27FC236}">
                <a16:creationId xmlns:a16="http://schemas.microsoft.com/office/drawing/2014/main" id="{2394D5F2-2C9F-4632-8EA4-A2024AA702FA}"/>
              </a:ext>
            </a:extLst>
          </p:cNvPr>
          <p:cNvSpPr txBox="1"/>
          <p:nvPr/>
        </p:nvSpPr>
        <p:spPr>
          <a:xfrm>
            <a:off x="1830066" y="2474031"/>
            <a:ext cx="9933753" cy="461665"/>
          </a:xfrm>
          <a:prstGeom prst="rect">
            <a:avLst/>
          </a:prstGeom>
          <a:noFill/>
        </p:spPr>
        <p:txBody>
          <a:bodyPr wrap="square" rtlCol="0">
            <a:spAutoFit/>
          </a:bodyPr>
          <a:lstStyle/>
          <a:p>
            <a:r>
              <a:rPr lang="en-US" sz="2400" dirty="0">
                <a:cs typeface="Avenir Roman"/>
              </a:rPr>
              <a:t>UN Sustainable Development Goals</a:t>
            </a:r>
          </a:p>
        </p:txBody>
      </p:sp>
      <p:sp>
        <p:nvSpPr>
          <p:cNvPr id="34" name="TextBox 5">
            <a:extLst>
              <a:ext uri="{FF2B5EF4-FFF2-40B4-BE49-F238E27FC236}">
                <a16:creationId xmlns:a16="http://schemas.microsoft.com/office/drawing/2014/main" id="{08218291-1891-4E94-80E3-341DE2829C96}"/>
              </a:ext>
            </a:extLst>
          </p:cNvPr>
          <p:cNvSpPr txBox="1"/>
          <p:nvPr/>
        </p:nvSpPr>
        <p:spPr>
          <a:xfrm>
            <a:off x="1930417" y="3346943"/>
            <a:ext cx="9933753" cy="461665"/>
          </a:xfrm>
          <a:prstGeom prst="rect">
            <a:avLst/>
          </a:prstGeom>
          <a:noFill/>
        </p:spPr>
        <p:txBody>
          <a:bodyPr wrap="square" rtlCol="0">
            <a:spAutoFit/>
          </a:bodyPr>
          <a:lstStyle/>
          <a:p>
            <a:r>
              <a:rPr lang="en-US" sz="2400" dirty="0">
                <a:cs typeface="Avenir Roman"/>
              </a:rPr>
              <a:t>UN PRI</a:t>
            </a:r>
          </a:p>
        </p:txBody>
      </p:sp>
      <p:sp>
        <p:nvSpPr>
          <p:cNvPr id="35" name="TextBox 5">
            <a:extLst>
              <a:ext uri="{FF2B5EF4-FFF2-40B4-BE49-F238E27FC236}">
                <a16:creationId xmlns:a16="http://schemas.microsoft.com/office/drawing/2014/main" id="{84623640-8AF5-4B6E-8411-F256896AE714}"/>
              </a:ext>
            </a:extLst>
          </p:cNvPr>
          <p:cNvSpPr txBox="1"/>
          <p:nvPr/>
        </p:nvSpPr>
        <p:spPr>
          <a:xfrm>
            <a:off x="1822266" y="4194074"/>
            <a:ext cx="9933753" cy="461665"/>
          </a:xfrm>
          <a:prstGeom prst="rect">
            <a:avLst/>
          </a:prstGeom>
          <a:noFill/>
        </p:spPr>
        <p:txBody>
          <a:bodyPr wrap="square" rtlCol="0">
            <a:spAutoFit/>
          </a:bodyPr>
          <a:lstStyle/>
          <a:p>
            <a:r>
              <a:rPr lang="en-US" sz="2400" dirty="0">
                <a:cs typeface="Avenir Roman"/>
              </a:rPr>
              <a:t>Why ESG matters? “Doing great by doing good”</a:t>
            </a:r>
          </a:p>
        </p:txBody>
      </p:sp>
      <p:sp>
        <p:nvSpPr>
          <p:cNvPr id="36" name="TextBox 5">
            <a:extLst>
              <a:ext uri="{FF2B5EF4-FFF2-40B4-BE49-F238E27FC236}">
                <a16:creationId xmlns:a16="http://schemas.microsoft.com/office/drawing/2014/main" id="{18EF102C-9709-4417-8ECA-67205AC8B8F0}"/>
              </a:ext>
            </a:extLst>
          </p:cNvPr>
          <p:cNvSpPr txBox="1"/>
          <p:nvPr/>
        </p:nvSpPr>
        <p:spPr>
          <a:xfrm>
            <a:off x="1169937" y="4908429"/>
            <a:ext cx="9933753" cy="461665"/>
          </a:xfrm>
          <a:prstGeom prst="rect">
            <a:avLst/>
          </a:prstGeom>
          <a:noFill/>
        </p:spPr>
        <p:txBody>
          <a:bodyPr wrap="square" rtlCol="0">
            <a:spAutoFit/>
          </a:bodyPr>
          <a:lstStyle/>
          <a:p>
            <a:r>
              <a:rPr lang="en-US" sz="2400" dirty="0">
                <a:cs typeface="Avenir Roman"/>
              </a:rPr>
              <a:t>Megatrends + ESG complementing each other</a:t>
            </a:r>
          </a:p>
        </p:txBody>
      </p:sp>
      <p:grpSp>
        <p:nvGrpSpPr>
          <p:cNvPr id="5" name="Grupo 4">
            <a:extLst>
              <a:ext uri="{FF2B5EF4-FFF2-40B4-BE49-F238E27FC236}">
                <a16:creationId xmlns:a16="http://schemas.microsoft.com/office/drawing/2014/main" id="{E11A0126-570B-4A1D-811B-B22DD4567A72}"/>
              </a:ext>
            </a:extLst>
          </p:cNvPr>
          <p:cNvGrpSpPr/>
          <p:nvPr/>
        </p:nvGrpSpPr>
        <p:grpSpPr>
          <a:xfrm>
            <a:off x="-45720" y="749798"/>
            <a:ext cx="836539" cy="809821"/>
            <a:chOff x="-10954216" y="-7673270"/>
            <a:chExt cx="2709673" cy="2587943"/>
          </a:xfrm>
        </p:grpSpPr>
        <p:pic>
          <p:nvPicPr>
            <p:cNvPr id="1026" name="Picture 2" descr="Imagen relacionada">
              <a:extLst>
                <a:ext uri="{FF2B5EF4-FFF2-40B4-BE49-F238E27FC236}">
                  <a16:creationId xmlns:a16="http://schemas.microsoft.com/office/drawing/2014/main" id="{E8389F60-E08D-44AD-BE8E-AE8C4EF9256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681"/>
            <a:stretch/>
          </p:blipFill>
          <p:spPr bwMode="auto">
            <a:xfrm>
              <a:off x="-10954216" y="-7673270"/>
              <a:ext cx="2709673" cy="25879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C2CA10C0-0DC2-43AE-89E9-6F9A007C952C}"/>
                </a:ext>
              </a:extLst>
            </p:cNvPr>
            <p:cNvSpPr/>
            <p:nvPr/>
          </p:nvSpPr>
          <p:spPr>
            <a:xfrm>
              <a:off x="-10579290" y="-6926699"/>
              <a:ext cx="1959818" cy="1544346"/>
            </a:xfrm>
            <a:prstGeom prst="rect">
              <a:avLst/>
            </a:prstGeom>
            <a:noFill/>
          </p:spPr>
          <p:txBody>
            <a:bodyPr wrap="none" lIns="91440" tIns="45720" rIns="91440" bIns="45720">
              <a:spAutoFit/>
            </a:bodyPr>
            <a:lstStyle/>
            <a:p>
              <a:pPr algn="ctr"/>
              <a:r>
                <a:rPr lang="es-ES" sz="2800" b="1" cap="none" spc="0" dirty="0">
                  <a:ln w="6600">
                    <a:solidFill>
                      <a:schemeClr val="accent2"/>
                    </a:solidFill>
                    <a:prstDash val="solid"/>
                  </a:ln>
                  <a:solidFill>
                    <a:srgbClr val="00FFFF"/>
                  </a:solidFill>
                  <a:effectLst>
                    <a:outerShdw dist="38100" dir="2700000" algn="tl" rotWithShape="0">
                      <a:schemeClr val="accent2"/>
                    </a:outerShdw>
                  </a:effectLst>
                </a:rPr>
                <a:t>MT</a:t>
              </a:r>
            </a:p>
          </p:txBody>
        </p:sp>
      </p:grpSp>
      <p:pic>
        <p:nvPicPr>
          <p:cNvPr id="1028" name="Picture 4" descr="Resultado de imagen para megatrends">
            <a:extLst>
              <a:ext uri="{FF2B5EF4-FFF2-40B4-BE49-F238E27FC236}">
                <a16:creationId xmlns:a16="http://schemas.microsoft.com/office/drawing/2014/main" id="{6FB6FE61-92E6-41A9-AB9F-E6A59B85E6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759" y="1542932"/>
            <a:ext cx="740836" cy="7135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Resultado de imagen para un sustainable development goals">
            <a:extLst>
              <a:ext uri="{FF2B5EF4-FFF2-40B4-BE49-F238E27FC236}">
                <a16:creationId xmlns:a16="http://schemas.microsoft.com/office/drawing/2014/main" id="{8C268CEE-369A-4D95-98BB-267D6E897E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3036" y="2307868"/>
            <a:ext cx="727030" cy="7270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Resultado de imagen para UN PRI">
            <a:extLst>
              <a:ext uri="{FF2B5EF4-FFF2-40B4-BE49-F238E27FC236}">
                <a16:creationId xmlns:a16="http://schemas.microsoft.com/office/drawing/2014/main" id="{827EB137-DBFA-445A-956C-E5E8117B7B3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957" t="13916" r="55671" b="7934"/>
          <a:stretch/>
        </p:blipFill>
        <p:spPr bwMode="auto">
          <a:xfrm>
            <a:off x="1169937" y="3066607"/>
            <a:ext cx="801731" cy="8510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Resultado de imagen para sustainable">
            <a:extLst>
              <a:ext uri="{FF2B5EF4-FFF2-40B4-BE49-F238E27FC236}">
                <a16:creationId xmlns:a16="http://schemas.microsoft.com/office/drawing/2014/main" id="{0F2E3CCF-423E-4CC0-BB7D-141479DB577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6256" y="4704737"/>
            <a:ext cx="912062" cy="72052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para good hand">
            <a:extLst>
              <a:ext uri="{FF2B5EF4-FFF2-40B4-BE49-F238E27FC236}">
                <a16:creationId xmlns:a16="http://schemas.microsoft.com/office/drawing/2014/main" id="{E74E251A-E3E9-403B-AD61-F9394B1FC49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3036" y="3994521"/>
            <a:ext cx="719230" cy="719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82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Introduction</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5</a:t>
            </a:fld>
            <a:endParaRPr lang="it-IT" dirty="0"/>
          </a:p>
        </p:txBody>
      </p:sp>
      <p:pic>
        <p:nvPicPr>
          <p:cNvPr id="2050" name="Picture 2" descr="Resultado de imagen para the jetsons">
            <a:extLst>
              <a:ext uri="{FF2B5EF4-FFF2-40B4-BE49-F238E27FC236}">
                <a16:creationId xmlns:a16="http://schemas.microsoft.com/office/drawing/2014/main" id="{3660327C-43F5-44A7-9676-70C85E568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13" y="1412001"/>
            <a:ext cx="6689428" cy="37661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the jetsons watch">
            <a:extLst>
              <a:ext uri="{FF2B5EF4-FFF2-40B4-BE49-F238E27FC236}">
                <a16:creationId xmlns:a16="http://schemas.microsoft.com/office/drawing/2014/main" id="{D28D4823-3B55-4579-BF81-12F26EB3B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073" y="1412001"/>
            <a:ext cx="5025314" cy="376614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9BD2831-4554-4647-B20F-307871697482}"/>
              </a:ext>
            </a:extLst>
          </p:cNvPr>
          <p:cNvSpPr txBox="1"/>
          <p:nvPr/>
        </p:nvSpPr>
        <p:spPr>
          <a:xfrm>
            <a:off x="128713" y="5220354"/>
            <a:ext cx="2501945" cy="246221"/>
          </a:xfrm>
          <a:prstGeom prst="rect">
            <a:avLst/>
          </a:prstGeom>
          <a:noFill/>
        </p:spPr>
        <p:txBody>
          <a:bodyPr wrap="square" rtlCol="0">
            <a:spAutoFit/>
          </a:bodyPr>
          <a:lstStyle/>
          <a:p>
            <a:r>
              <a:rPr lang="es-MX" sz="1000" dirty="0" err="1"/>
              <a:t>Source</a:t>
            </a:r>
            <a:r>
              <a:rPr lang="es-MX" sz="1000" dirty="0"/>
              <a:t>: Wikipedia</a:t>
            </a:r>
          </a:p>
        </p:txBody>
      </p:sp>
      <p:sp>
        <p:nvSpPr>
          <p:cNvPr id="11" name="CuadroTexto 10">
            <a:extLst>
              <a:ext uri="{FF2B5EF4-FFF2-40B4-BE49-F238E27FC236}">
                <a16:creationId xmlns:a16="http://schemas.microsoft.com/office/drawing/2014/main" id="{BFB3F1D9-D7FF-467D-972D-6223088831D1}"/>
              </a:ext>
            </a:extLst>
          </p:cNvPr>
          <p:cNvSpPr txBox="1"/>
          <p:nvPr/>
        </p:nvSpPr>
        <p:spPr>
          <a:xfrm>
            <a:off x="6998073" y="5220353"/>
            <a:ext cx="2501945" cy="246221"/>
          </a:xfrm>
          <a:prstGeom prst="rect">
            <a:avLst/>
          </a:prstGeom>
          <a:noFill/>
        </p:spPr>
        <p:txBody>
          <a:bodyPr wrap="square" rtlCol="0">
            <a:spAutoFit/>
          </a:bodyPr>
          <a:lstStyle/>
          <a:p>
            <a:r>
              <a:rPr lang="es-MX" sz="1000" dirty="0" err="1"/>
              <a:t>Source</a:t>
            </a:r>
            <a:r>
              <a:rPr lang="es-MX" sz="1000" dirty="0"/>
              <a:t>: Pinterest</a:t>
            </a:r>
          </a:p>
        </p:txBody>
      </p:sp>
      <p:sp>
        <p:nvSpPr>
          <p:cNvPr id="5" name="CuadroTexto 4">
            <a:extLst>
              <a:ext uri="{FF2B5EF4-FFF2-40B4-BE49-F238E27FC236}">
                <a16:creationId xmlns:a16="http://schemas.microsoft.com/office/drawing/2014/main" id="{73FA8B74-7989-47AF-8EB2-0F519E08E517}"/>
              </a:ext>
            </a:extLst>
          </p:cNvPr>
          <p:cNvSpPr txBox="1"/>
          <p:nvPr/>
        </p:nvSpPr>
        <p:spPr>
          <a:xfrm>
            <a:off x="3718364" y="808121"/>
            <a:ext cx="4747242" cy="523220"/>
          </a:xfrm>
          <a:prstGeom prst="rect">
            <a:avLst/>
          </a:prstGeom>
          <a:noFill/>
        </p:spPr>
        <p:txBody>
          <a:bodyPr wrap="square" rtlCol="0">
            <a:spAutoFit/>
          </a:bodyPr>
          <a:lstStyle/>
          <a:p>
            <a:pPr algn="ctr"/>
            <a:r>
              <a:rPr lang="es-MX" sz="2800" dirty="0"/>
              <a:t>THE JETSONS (</a:t>
            </a:r>
            <a:r>
              <a:rPr lang="es-MX" sz="2800" i="1" dirty="0"/>
              <a:t>I </a:t>
            </a:r>
            <a:r>
              <a:rPr lang="es-MX" sz="2800" i="1" dirty="0" err="1"/>
              <a:t>pronipoti</a:t>
            </a:r>
            <a:r>
              <a:rPr lang="es-MX" sz="2800" dirty="0"/>
              <a:t>)</a:t>
            </a:r>
          </a:p>
        </p:txBody>
      </p:sp>
    </p:spTree>
    <p:extLst>
      <p:ext uri="{BB962C8B-B14F-4D97-AF65-F5344CB8AC3E}">
        <p14:creationId xmlns:p14="http://schemas.microsoft.com/office/powerpoint/2010/main" val="299716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Introduction</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6</a:t>
            </a:fld>
            <a:endParaRPr lang="it-IT" dirty="0"/>
          </a:p>
        </p:txBody>
      </p:sp>
      <p:pic>
        <p:nvPicPr>
          <p:cNvPr id="16" name="Picture 2" descr="Resultado de imagen para the jetsons">
            <a:extLst>
              <a:ext uri="{FF2B5EF4-FFF2-40B4-BE49-F238E27FC236}">
                <a16:creationId xmlns:a16="http://schemas.microsoft.com/office/drawing/2014/main" id="{D119F02A-F629-498B-B16C-7AA40A58E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679" y="1441506"/>
            <a:ext cx="6180854" cy="3479822"/>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CE6ADED2-7788-47B8-A509-C75D03D786EC}"/>
              </a:ext>
            </a:extLst>
          </p:cNvPr>
          <p:cNvSpPr txBox="1"/>
          <p:nvPr/>
        </p:nvSpPr>
        <p:spPr>
          <a:xfrm>
            <a:off x="5812679" y="4989451"/>
            <a:ext cx="2501945" cy="246221"/>
          </a:xfrm>
          <a:prstGeom prst="rect">
            <a:avLst/>
          </a:prstGeom>
          <a:noFill/>
        </p:spPr>
        <p:txBody>
          <a:bodyPr wrap="square" rtlCol="0">
            <a:spAutoFit/>
          </a:bodyPr>
          <a:lstStyle/>
          <a:p>
            <a:r>
              <a:rPr lang="es-MX" sz="1000" dirty="0" err="1"/>
              <a:t>Source</a:t>
            </a:r>
            <a:r>
              <a:rPr lang="es-MX" sz="1000" dirty="0"/>
              <a:t>: Wikipedia</a:t>
            </a:r>
          </a:p>
        </p:txBody>
      </p:sp>
      <p:pic>
        <p:nvPicPr>
          <p:cNvPr id="2056" name="Picture 8" descr="Resultado de imagen para the flintstones">
            <a:extLst>
              <a:ext uri="{FF2B5EF4-FFF2-40B4-BE49-F238E27FC236}">
                <a16:creationId xmlns:a16="http://schemas.microsoft.com/office/drawing/2014/main" id="{6BBD910B-1DFE-42F9-9825-04A4AC9576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40" y="1430076"/>
            <a:ext cx="5311873" cy="3502681"/>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DF2848D6-89B1-4F74-A4A4-FD0DFF075ED9}"/>
              </a:ext>
            </a:extLst>
          </p:cNvPr>
          <p:cNvSpPr txBox="1"/>
          <p:nvPr/>
        </p:nvSpPr>
        <p:spPr>
          <a:xfrm>
            <a:off x="343340" y="5003951"/>
            <a:ext cx="2501945" cy="246221"/>
          </a:xfrm>
          <a:prstGeom prst="rect">
            <a:avLst/>
          </a:prstGeom>
          <a:noFill/>
        </p:spPr>
        <p:txBody>
          <a:bodyPr wrap="square" rtlCol="0">
            <a:spAutoFit/>
          </a:bodyPr>
          <a:lstStyle/>
          <a:p>
            <a:r>
              <a:rPr lang="es-MX" sz="1000" dirty="0" err="1"/>
              <a:t>Source</a:t>
            </a:r>
            <a:r>
              <a:rPr lang="es-MX" sz="1000" dirty="0"/>
              <a:t>: </a:t>
            </a:r>
            <a:r>
              <a:rPr lang="es-MX" sz="1000" dirty="0" err="1"/>
              <a:t>Daily</a:t>
            </a:r>
            <a:r>
              <a:rPr lang="es-MX" sz="1000" dirty="0"/>
              <a:t> Maverick</a:t>
            </a:r>
          </a:p>
        </p:txBody>
      </p:sp>
      <p:sp>
        <p:nvSpPr>
          <p:cNvPr id="19" name="CuadroTexto 18">
            <a:extLst>
              <a:ext uri="{FF2B5EF4-FFF2-40B4-BE49-F238E27FC236}">
                <a16:creationId xmlns:a16="http://schemas.microsoft.com/office/drawing/2014/main" id="{8AB7DCBC-6C28-45FB-B6D6-32F0357B3AA8}"/>
              </a:ext>
            </a:extLst>
          </p:cNvPr>
          <p:cNvSpPr txBox="1"/>
          <p:nvPr/>
        </p:nvSpPr>
        <p:spPr>
          <a:xfrm>
            <a:off x="6529485" y="5227821"/>
            <a:ext cx="4747242" cy="523220"/>
          </a:xfrm>
          <a:prstGeom prst="rect">
            <a:avLst/>
          </a:prstGeom>
          <a:noFill/>
        </p:spPr>
        <p:txBody>
          <a:bodyPr wrap="square" rtlCol="0">
            <a:spAutoFit/>
          </a:bodyPr>
          <a:lstStyle/>
          <a:p>
            <a:pPr algn="ctr"/>
            <a:r>
              <a:rPr lang="es-MX" sz="2800" dirty="0" err="1"/>
              <a:t>Supposedly</a:t>
            </a:r>
            <a:r>
              <a:rPr lang="es-MX" sz="2800" dirty="0"/>
              <a:t> set </a:t>
            </a:r>
            <a:r>
              <a:rPr lang="es-MX" sz="2800" b="1" dirty="0"/>
              <a:t>in 2062</a:t>
            </a:r>
          </a:p>
        </p:txBody>
      </p:sp>
      <p:sp>
        <p:nvSpPr>
          <p:cNvPr id="20" name="CuadroTexto 19">
            <a:extLst>
              <a:ext uri="{FF2B5EF4-FFF2-40B4-BE49-F238E27FC236}">
                <a16:creationId xmlns:a16="http://schemas.microsoft.com/office/drawing/2014/main" id="{98782AEC-BEB0-4D21-8969-32643516A55F}"/>
              </a:ext>
            </a:extLst>
          </p:cNvPr>
          <p:cNvSpPr txBox="1"/>
          <p:nvPr/>
        </p:nvSpPr>
        <p:spPr>
          <a:xfrm>
            <a:off x="907971" y="871259"/>
            <a:ext cx="4747242" cy="523220"/>
          </a:xfrm>
          <a:prstGeom prst="rect">
            <a:avLst/>
          </a:prstGeom>
          <a:noFill/>
        </p:spPr>
        <p:txBody>
          <a:bodyPr wrap="square" rtlCol="0">
            <a:spAutoFit/>
          </a:bodyPr>
          <a:lstStyle/>
          <a:p>
            <a:pPr algn="ctr"/>
            <a:r>
              <a:rPr lang="es-MX" sz="2800" dirty="0"/>
              <a:t>THE FLINSTONES</a:t>
            </a:r>
          </a:p>
        </p:txBody>
      </p:sp>
      <p:sp>
        <p:nvSpPr>
          <p:cNvPr id="21" name="CuadroTexto 20">
            <a:extLst>
              <a:ext uri="{FF2B5EF4-FFF2-40B4-BE49-F238E27FC236}">
                <a16:creationId xmlns:a16="http://schemas.microsoft.com/office/drawing/2014/main" id="{E674AFCC-4092-4E98-B84E-BFD354F45F04}"/>
              </a:ext>
            </a:extLst>
          </p:cNvPr>
          <p:cNvSpPr txBox="1"/>
          <p:nvPr/>
        </p:nvSpPr>
        <p:spPr>
          <a:xfrm>
            <a:off x="6529485" y="869467"/>
            <a:ext cx="4747242" cy="523220"/>
          </a:xfrm>
          <a:prstGeom prst="rect">
            <a:avLst/>
          </a:prstGeom>
          <a:noFill/>
        </p:spPr>
        <p:txBody>
          <a:bodyPr wrap="square" rtlCol="0">
            <a:spAutoFit/>
          </a:bodyPr>
          <a:lstStyle/>
          <a:p>
            <a:pPr algn="ctr"/>
            <a:r>
              <a:rPr lang="es-MX" sz="2800" dirty="0"/>
              <a:t>THE JETSONS</a:t>
            </a:r>
          </a:p>
        </p:txBody>
      </p:sp>
    </p:spTree>
    <p:extLst>
      <p:ext uri="{BB962C8B-B14F-4D97-AF65-F5344CB8AC3E}">
        <p14:creationId xmlns:p14="http://schemas.microsoft.com/office/powerpoint/2010/main" val="223246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Introduction</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7</a:t>
            </a:fld>
            <a:endParaRPr lang="it-IT" dirty="0"/>
          </a:p>
        </p:txBody>
      </p:sp>
      <p:sp>
        <p:nvSpPr>
          <p:cNvPr id="17" name="CuadroTexto 16">
            <a:extLst>
              <a:ext uri="{FF2B5EF4-FFF2-40B4-BE49-F238E27FC236}">
                <a16:creationId xmlns:a16="http://schemas.microsoft.com/office/drawing/2014/main" id="{CE6ADED2-7788-47B8-A509-C75D03D786EC}"/>
              </a:ext>
            </a:extLst>
          </p:cNvPr>
          <p:cNvSpPr txBox="1"/>
          <p:nvPr/>
        </p:nvSpPr>
        <p:spPr>
          <a:xfrm>
            <a:off x="6372140" y="4829985"/>
            <a:ext cx="2501945" cy="276999"/>
          </a:xfrm>
          <a:prstGeom prst="rect">
            <a:avLst/>
          </a:prstGeom>
          <a:noFill/>
        </p:spPr>
        <p:txBody>
          <a:bodyPr wrap="square" rtlCol="0">
            <a:spAutoFit/>
          </a:bodyPr>
          <a:lstStyle/>
          <a:p>
            <a:r>
              <a:rPr lang="es-MX" sz="1200" b="1" dirty="0" err="1"/>
              <a:t>Source</a:t>
            </a:r>
            <a:r>
              <a:rPr lang="es-MX" sz="1200" b="1" dirty="0"/>
              <a:t>: Amazon</a:t>
            </a:r>
          </a:p>
        </p:txBody>
      </p:sp>
      <p:sp>
        <p:nvSpPr>
          <p:cNvPr id="18" name="CuadroTexto 17">
            <a:extLst>
              <a:ext uri="{FF2B5EF4-FFF2-40B4-BE49-F238E27FC236}">
                <a16:creationId xmlns:a16="http://schemas.microsoft.com/office/drawing/2014/main" id="{DF2848D6-89B1-4F74-A4A4-FD0DFF075ED9}"/>
              </a:ext>
            </a:extLst>
          </p:cNvPr>
          <p:cNvSpPr txBox="1"/>
          <p:nvPr/>
        </p:nvSpPr>
        <p:spPr>
          <a:xfrm>
            <a:off x="1080451" y="4861244"/>
            <a:ext cx="2501945" cy="246221"/>
          </a:xfrm>
          <a:prstGeom prst="rect">
            <a:avLst/>
          </a:prstGeom>
          <a:noFill/>
        </p:spPr>
        <p:txBody>
          <a:bodyPr wrap="square" rtlCol="0">
            <a:spAutoFit/>
          </a:bodyPr>
          <a:lstStyle/>
          <a:p>
            <a:r>
              <a:rPr lang="es-MX" sz="1000" dirty="0" err="1"/>
              <a:t>Source</a:t>
            </a:r>
            <a:r>
              <a:rPr lang="es-MX" sz="1000" dirty="0"/>
              <a:t>: </a:t>
            </a:r>
            <a:r>
              <a:rPr lang="es-MX" sz="1000" dirty="0" err="1"/>
              <a:t>Criminalelement</a:t>
            </a:r>
            <a:endParaRPr lang="es-MX" sz="1000" dirty="0"/>
          </a:p>
        </p:txBody>
      </p:sp>
      <p:pic>
        <p:nvPicPr>
          <p:cNvPr id="4098" name="Picture 2" descr="Resultado de imagen para the jetsons dog walking">
            <a:extLst>
              <a:ext uri="{FF2B5EF4-FFF2-40B4-BE49-F238E27FC236}">
                <a16:creationId xmlns:a16="http://schemas.microsoft.com/office/drawing/2014/main" id="{6A27CDBE-5060-4A25-ADA8-A720AFCCB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451" y="1596965"/>
            <a:ext cx="5070884" cy="31492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caminadora para perros">
            <a:extLst>
              <a:ext uri="{FF2B5EF4-FFF2-40B4-BE49-F238E27FC236}">
                <a16:creationId xmlns:a16="http://schemas.microsoft.com/office/drawing/2014/main" id="{6E501781-0DC9-407B-BC32-560552504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912" y="1596965"/>
            <a:ext cx="4286088" cy="3144071"/>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D8FDC59D-ACAC-4446-B705-BF16CFE3DD69}"/>
              </a:ext>
            </a:extLst>
          </p:cNvPr>
          <p:cNvSpPr txBox="1"/>
          <p:nvPr/>
        </p:nvSpPr>
        <p:spPr>
          <a:xfrm>
            <a:off x="944296" y="966555"/>
            <a:ext cx="4747242" cy="523220"/>
          </a:xfrm>
          <a:prstGeom prst="rect">
            <a:avLst/>
          </a:prstGeom>
          <a:noFill/>
        </p:spPr>
        <p:txBody>
          <a:bodyPr wrap="square" rtlCol="0">
            <a:spAutoFit/>
          </a:bodyPr>
          <a:lstStyle/>
          <a:p>
            <a:pPr algn="ctr"/>
            <a:r>
              <a:rPr lang="es-MX" sz="2800" dirty="0"/>
              <a:t>“2062”</a:t>
            </a:r>
          </a:p>
        </p:txBody>
      </p:sp>
      <p:sp>
        <p:nvSpPr>
          <p:cNvPr id="20" name="CuadroTexto 19">
            <a:extLst>
              <a:ext uri="{FF2B5EF4-FFF2-40B4-BE49-F238E27FC236}">
                <a16:creationId xmlns:a16="http://schemas.microsoft.com/office/drawing/2014/main" id="{A9663FBB-1980-4B23-A241-FE93BDAB27DB}"/>
              </a:ext>
            </a:extLst>
          </p:cNvPr>
          <p:cNvSpPr txBox="1"/>
          <p:nvPr/>
        </p:nvSpPr>
        <p:spPr>
          <a:xfrm>
            <a:off x="6151335" y="958752"/>
            <a:ext cx="4747242" cy="523220"/>
          </a:xfrm>
          <a:prstGeom prst="rect">
            <a:avLst/>
          </a:prstGeom>
          <a:noFill/>
        </p:spPr>
        <p:txBody>
          <a:bodyPr wrap="square" rtlCol="0">
            <a:spAutoFit/>
          </a:bodyPr>
          <a:lstStyle/>
          <a:p>
            <a:pPr algn="ctr"/>
            <a:r>
              <a:rPr lang="es-MX" sz="2800" dirty="0"/>
              <a:t>43 </a:t>
            </a:r>
            <a:r>
              <a:rPr lang="es-MX" sz="2800" dirty="0" err="1"/>
              <a:t>years</a:t>
            </a:r>
            <a:r>
              <a:rPr lang="es-MX" sz="2800" dirty="0"/>
              <a:t> </a:t>
            </a:r>
            <a:r>
              <a:rPr lang="es-MX" sz="2800" dirty="0" err="1"/>
              <a:t>earlier</a:t>
            </a:r>
            <a:endParaRPr lang="es-MX" sz="2800" dirty="0"/>
          </a:p>
        </p:txBody>
      </p:sp>
    </p:spTree>
    <p:extLst>
      <p:ext uri="{BB962C8B-B14F-4D97-AF65-F5344CB8AC3E}">
        <p14:creationId xmlns:p14="http://schemas.microsoft.com/office/powerpoint/2010/main" val="557505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Introduction</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8</a:t>
            </a:fld>
            <a:endParaRPr lang="it-IT" dirty="0"/>
          </a:p>
        </p:txBody>
      </p:sp>
      <p:sp>
        <p:nvSpPr>
          <p:cNvPr id="17" name="CuadroTexto 16">
            <a:extLst>
              <a:ext uri="{FF2B5EF4-FFF2-40B4-BE49-F238E27FC236}">
                <a16:creationId xmlns:a16="http://schemas.microsoft.com/office/drawing/2014/main" id="{CE6ADED2-7788-47B8-A509-C75D03D786EC}"/>
              </a:ext>
            </a:extLst>
          </p:cNvPr>
          <p:cNvSpPr txBox="1"/>
          <p:nvPr/>
        </p:nvSpPr>
        <p:spPr>
          <a:xfrm>
            <a:off x="6372140" y="4829985"/>
            <a:ext cx="2501945" cy="246221"/>
          </a:xfrm>
          <a:prstGeom prst="rect">
            <a:avLst/>
          </a:prstGeom>
          <a:noFill/>
        </p:spPr>
        <p:txBody>
          <a:bodyPr wrap="square" rtlCol="0">
            <a:spAutoFit/>
          </a:bodyPr>
          <a:lstStyle/>
          <a:p>
            <a:r>
              <a:rPr lang="es-MX" sz="1000" dirty="0" err="1"/>
              <a:t>Source</a:t>
            </a:r>
            <a:r>
              <a:rPr lang="es-MX" sz="1000" dirty="0"/>
              <a:t>: </a:t>
            </a:r>
            <a:r>
              <a:rPr lang="es-MX" sz="1000" dirty="0" err="1"/>
              <a:t>World</a:t>
            </a:r>
            <a:r>
              <a:rPr lang="es-MX" sz="1000" dirty="0"/>
              <a:t> Bank</a:t>
            </a:r>
          </a:p>
        </p:txBody>
      </p:sp>
      <p:sp>
        <p:nvSpPr>
          <p:cNvPr id="18" name="CuadroTexto 17">
            <a:extLst>
              <a:ext uri="{FF2B5EF4-FFF2-40B4-BE49-F238E27FC236}">
                <a16:creationId xmlns:a16="http://schemas.microsoft.com/office/drawing/2014/main" id="{DF2848D6-89B1-4F74-A4A4-FD0DFF075ED9}"/>
              </a:ext>
            </a:extLst>
          </p:cNvPr>
          <p:cNvSpPr txBox="1"/>
          <p:nvPr/>
        </p:nvSpPr>
        <p:spPr>
          <a:xfrm>
            <a:off x="117041" y="4834289"/>
            <a:ext cx="2501945" cy="246221"/>
          </a:xfrm>
          <a:prstGeom prst="rect">
            <a:avLst/>
          </a:prstGeom>
          <a:noFill/>
        </p:spPr>
        <p:txBody>
          <a:bodyPr wrap="square" rtlCol="0">
            <a:spAutoFit/>
          </a:bodyPr>
          <a:lstStyle/>
          <a:p>
            <a:r>
              <a:rPr lang="es-MX" sz="1000" dirty="0" err="1"/>
              <a:t>Source</a:t>
            </a:r>
            <a:r>
              <a:rPr lang="es-MX" sz="1000" dirty="0"/>
              <a:t>: </a:t>
            </a:r>
            <a:r>
              <a:rPr lang="es-MX" sz="1000" dirty="0" err="1"/>
              <a:t>Worldometers</a:t>
            </a:r>
            <a:endParaRPr lang="es-MX" sz="1000" dirty="0"/>
          </a:p>
        </p:txBody>
      </p:sp>
      <p:pic>
        <p:nvPicPr>
          <p:cNvPr id="5" name="Imagen 4">
            <a:extLst>
              <a:ext uri="{FF2B5EF4-FFF2-40B4-BE49-F238E27FC236}">
                <a16:creationId xmlns:a16="http://schemas.microsoft.com/office/drawing/2014/main" id="{C987B546-0198-414D-B880-10C1687BFD10}"/>
              </a:ext>
            </a:extLst>
          </p:cNvPr>
          <p:cNvPicPr>
            <a:picLocks noChangeAspect="1"/>
          </p:cNvPicPr>
          <p:nvPr/>
        </p:nvPicPr>
        <p:blipFill rotWithShape="1">
          <a:blip r:embed="rId3"/>
          <a:srcRect l="7962" t="19677" r="35960" b="25520"/>
          <a:stretch/>
        </p:blipFill>
        <p:spPr>
          <a:xfrm>
            <a:off x="6330612" y="1650661"/>
            <a:ext cx="5728842" cy="3147672"/>
          </a:xfrm>
          <a:prstGeom prst="rect">
            <a:avLst/>
          </a:prstGeom>
        </p:spPr>
      </p:pic>
      <p:sp>
        <p:nvSpPr>
          <p:cNvPr id="13" name="CuadroTexto 12">
            <a:extLst>
              <a:ext uri="{FF2B5EF4-FFF2-40B4-BE49-F238E27FC236}">
                <a16:creationId xmlns:a16="http://schemas.microsoft.com/office/drawing/2014/main" id="{1CB75785-07D9-435A-9FBC-8BBAEF59F154}"/>
              </a:ext>
            </a:extLst>
          </p:cNvPr>
          <p:cNvSpPr txBox="1"/>
          <p:nvPr/>
        </p:nvSpPr>
        <p:spPr>
          <a:xfrm>
            <a:off x="6821412" y="1059246"/>
            <a:ext cx="4747242" cy="523220"/>
          </a:xfrm>
          <a:prstGeom prst="rect">
            <a:avLst/>
          </a:prstGeom>
          <a:noFill/>
        </p:spPr>
        <p:txBody>
          <a:bodyPr wrap="square" rtlCol="0">
            <a:spAutoFit/>
          </a:bodyPr>
          <a:lstStyle/>
          <a:p>
            <a:pPr algn="ctr"/>
            <a:r>
              <a:rPr lang="es-MX" sz="2800" dirty="0" err="1"/>
              <a:t>Life</a:t>
            </a:r>
            <a:r>
              <a:rPr lang="es-MX" sz="2800" dirty="0"/>
              <a:t> </a:t>
            </a:r>
            <a:r>
              <a:rPr lang="es-MX" sz="2800" dirty="0" err="1"/>
              <a:t>expectancy</a:t>
            </a:r>
            <a:r>
              <a:rPr lang="es-MX" sz="2800" dirty="0"/>
              <a:t> (1960-2016)</a:t>
            </a:r>
          </a:p>
        </p:txBody>
      </p:sp>
      <p:pic>
        <p:nvPicPr>
          <p:cNvPr id="6" name="Imagen 5">
            <a:extLst>
              <a:ext uri="{FF2B5EF4-FFF2-40B4-BE49-F238E27FC236}">
                <a16:creationId xmlns:a16="http://schemas.microsoft.com/office/drawing/2014/main" id="{465A234C-FE30-494B-AE6A-4224C0DEC806}"/>
              </a:ext>
            </a:extLst>
          </p:cNvPr>
          <p:cNvPicPr>
            <a:picLocks noChangeAspect="1"/>
          </p:cNvPicPr>
          <p:nvPr/>
        </p:nvPicPr>
        <p:blipFill rotWithShape="1">
          <a:blip r:embed="rId4"/>
          <a:srcRect l="12116" t="16172" r="13587" b="17933"/>
          <a:stretch/>
        </p:blipFill>
        <p:spPr>
          <a:xfrm>
            <a:off x="191003" y="1650661"/>
            <a:ext cx="5900982" cy="3147672"/>
          </a:xfrm>
          <a:prstGeom prst="rect">
            <a:avLst/>
          </a:prstGeom>
        </p:spPr>
      </p:pic>
      <p:sp>
        <p:nvSpPr>
          <p:cNvPr id="15" name="CuadroTexto 14">
            <a:extLst>
              <a:ext uri="{FF2B5EF4-FFF2-40B4-BE49-F238E27FC236}">
                <a16:creationId xmlns:a16="http://schemas.microsoft.com/office/drawing/2014/main" id="{A534C899-E5D2-4A21-AA49-4F7A4C031223}"/>
              </a:ext>
            </a:extLst>
          </p:cNvPr>
          <p:cNvSpPr txBox="1"/>
          <p:nvPr/>
        </p:nvSpPr>
        <p:spPr>
          <a:xfrm>
            <a:off x="767873" y="1059246"/>
            <a:ext cx="4747242" cy="523220"/>
          </a:xfrm>
          <a:prstGeom prst="rect">
            <a:avLst/>
          </a:prstGeom>
          <a:noFill/>
        </p:spPr>
        <p:txBody>
          <a:bodyPr wrap="square" rtlCol="0">
            <a:spAutoFit/>
          </a:bodyPr>
          <a:lstStyle/>
          <a:p>
            <a:pPr algn="ctr"/>
            <a:r>
              <a:rPr lang="es-MX" sz="2800" dirty="0" err="1"/>
              <a:t>World</a:t>
            </a:r>
            <a:r>
              <a:rPr lang="es-MX" sz="2800" dirty="0"/>
              <a:t> </a:t>
            </a:r>
            <a:r>
              <a:rPr lang="es-MX" sz="2800" dirty="0" err="1"/>
              <a:t>population</a:t>
            </a:r>
            <a:r>
              <a:rPr lang="es-MX" sz="2800" dirty="0"/>
              <a:t> (1960-2016)</a:t>
            </a:r>
          </a:p>
        </p:txBody>
      </p:sp>
    </p:spTree>
    <p:extLst>
      <p:ext uri="{BB962C8B-B14F-4D97-AF65-F5344CB8AC3E}">
        <p14:creationId xmlns:p14="http://schemas.microsoft.com/office/powerpoint/2010/main" val="215679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755903"/>
          </a:xfrm>
        </p:spPr>
        <p:txBody>
          <a:bodyPr/>
          <a:lstStyle/>
          <a:p>
            <a:r>
              <a:rPr lang="it-IT" dirty="0"/>
              <a:t>Introduction</a:t>
            </a:r>
          </a:p>
        </p:txBody>
      </p:sp>
      <p:sp>
        <p:nvSpPr>
          <p:cNvPr id="4" name="Segnaposto numero diapositiva 3"/>
          <p:cNvSpPr>
            <a:spLocks noGrp="1"/>
          </p:cNvSpPr>
          <p:nvPr>
            <p:ph type="sldNum" sz="quarter" idx="12"/>
          </p:nvPr>
        </p:nvSpPr>
        <p:spPr>
          <a:xfrm>
            <a:off x="5853359" y="6266411"/>
            <a:ext cx="477253" cy="365125"/>
          </a:xfrm>
        </p:spPr>
        <p:txBody>
          <a:bodyPr/>
          <a:lstStyle/>
          <a:p>
            <a:fld id="{2BA1292A-03A9-4707-88A2-3F81F831B259}" type="slidenum">
              <a:rPr lang="it-IT" smtClean="0"/>
              <a:t>9</a:t>
            </a:fld>
            <a:endParaRPr lang="it-IT" dirty="0"/>
          </a:p>
        </p:txBody>
      </p:sp>
      <p:sp>
        <p:nvSpPr>
          <p:cNvPr id="13" name="Segnaposto contenuto 2">
            <a:extLst>
              <a:ext uri="{FF2B5EF4-FFF2-40B4-BE49-F238E27FC236}">
                <a16:creationId xmlns:a16="http://schemas.microsoft.com/office/drawing/2014/main" id="{A7F1F77F-EC7C-463D-987F-9C7D5890F392}"/>
              </a:ext>
            </a:extLst>
          </p:cNvPr>
          <p:cNvSpPr>
            <a:spLocks noGrp="1"/>
          </p:cNvSpPr>
          <p:nvPr>
            <p:ph idx="1"/>
          </p:nvPr>
        </p:nvSpPr>
        <p:spPr>
          <a:xfrm>
            <a:off x="461321" y="944161"/>
            <a:ext cx="10977640" cy="1728701"/>
          </a:xfrm>
        </p:spPr>
        <p:txBody>
          <a:bodyPr>
            <a:normAutofit/>
          </a:bodyPr>
          <a:lstStyle/>
          <a:p>
            <a:pPr>
              <a:buClr>
                <a:srgbClr val="A40000"/>
              </a:buClr>
              <a:buSzPct val="75000"/>
            </a:pPr>
            <a:r>
              <a:rPr lang="en-US" sz="2400" dirty="0">
                <a:latin typeface="Avenir Roman"/>
              </a:rPr>
              <a:t>Looking further into the</a:t>
            </a:r>
            <a:r>
              <a:rPr lang="en-US" sz="2400" b="1" dirty="0">
                <a:latin typeface="Avenir Roman"/>
              </a:rPr>
              <a:t> future </a:t>
            </a:r>
            <a:r>
              <a:rPr lang="en-US" sz="2400" dirty="0">
                <a:latin typeface="Avenir Roman"/>
              </a:rPr>
              <a:t>is essential</a:t>
            </a:r>
          </a:p>
          <a:p>
            <a:pPr>
              <a:buClr>
                <a:srgbClr val="A40000"/>
              </a:buClr>
              <a:buSzPct val="75000"/>
            </a:pPr>
            <a:r>
              <a:rPr lang="en-US" sz="2400" dirty="0">
                <a:latin typeface="Avenir Roman"/>
              </a:rPr>
              <a:t>Companies that quickly evolve are those that will </a:t>
            </a:r>
            <a:r>
              <a:rPr lang="en-US" sz="2400" b="1" dirty="0">
                <a:latin typeface="Avenir Roman"/>
              </a:rPr>
              <a:t>transcend</a:t>
            </a:r>
            <a:r>
              <a:rPr lang="en-US" sz="2400" dirty="0">
                <a:latin typeface="Avenir Roman"/>
              </a:rPr>
              <a:t> and exploit the </a:t>
            </a:r>
            <a:r>
              <a:rPr lang="en-US" sz="2400" strike="sngStrike" dirty="0">
                <a:latin typeface="Avenir Roman"/>
              </a:rPr>
              <a:t>opportunity </a:t>
            </a:r>
            <a:r>
              <a:rPr lang="en-US" sz="2400" dirty="0">
                <a:latin typeface="Avenir Roman"/>
              </a:rPr>
              <a:t>RESPONSIBILITY to </a:t>
            </a:r>
            <a:r>
              <a:rPr lang="en-US" sz="2400" b="1" dirty="0">
                <a:latin typeface="Avenir Roman"/>
              </a:rPr>
              <a:t>serve future generations</a:t>
            </a:r>
          </a:p>
          <a:p>
            <a:pPr>
              <a:buClr>
                <a:srgbClr val="A40000"/>
              </a:buClr>
              <a:buSzPct val="75000"/>
            </a:pPr>
            <a:r>
              <a:rPr lang="en-US" sz="2400" b="1" dirty="0">
                <a:latin typeface="Avenir Roman"/>
              </a:rPr>
              <a:t>Megatrends? </a:t>
            </a:r>
          </a:p>
        </p:txBody>
      </p:sp>
      <p:pic>
        <p:nvPicPr>
          <p:cNvPr id="1028" name="Picture 4" descr="Resultado de imagen para robots">
            <a:extLst>
              <a:ext uri="{FF2B5EF4-FFF2-40B4-BE49-F238E27FC236}">
                <a16:creationId xmlns:a16="http://schemas.microsoft.com/office/drawing/2014/main" id="{387A301D-26E0-4258-BC34-9DB1D1521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88" y="2658779"/>
            <a:ext cx="5295081" cy="30527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a:extLst>
              <a:ext uri="{FF2B5EF4-FFF2-40B4-BE49-F238E27FC236}">
                <a16:creationId xmlns:a16="http://schemas.microsoft.com/office/drawing/2014/main" id="{58F48192-BFA7-4C4E-8BC4-1244FBEF42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491" y="2658779"/>
            <a:ext cx="5419188" cy="304829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E2EFDB6D-455C-4EFA-85A4-5DD0D1EE23BE}"/>
              </a:ext>
            </a:extLst>
          </p:cNvPr>
          <p:cNvSpPr txBox="1"/>
          <p:nvPr/>
        </p:nvSpPr>
        <p:spPr>
          <a:xfrm>
            <a:off x="6330612" y="5790728"/>
            <a:ext cx="2501945" cy="246221"/>
          </a:xfrm>
          <a:prstGeom prst="rect">
            <a:avLst/>
          </a:prstGeom>
          <a:noFill/>
        </p:spPr>
        <p:txBody>
          <a:bodyPr wrap="square" rtlCol="0">
            <a:spAutoFit/>
          </a:bodyPr>
          <a:lstStyle/>
          <a:p>
            <a:r>
              <a:rPr lang="es-MX" sz="1000" dirty="0" err="1"/>
              <a:t>Source</a:t>
            </a:r>
            <a:r>
              <a:rPr lang="es-MX" sz="1000" dirty="0"/>
              <a:t>: </a:t>
            </a:r>
            <a:r>
              <a:rPr lang="es-MX" sz="1000" dirty="0" err="1"/>
              <a:t>Youtube</a:t>
            </a:r>
            <a:endParaRPr lang="es-MX" sz="1000" dirty="0"/>
          </a:p>
        </p:txBody>
      </p:sp>
      <p:sp>
        <p:nvSpPr>
          <p:cNvPr id="15" name="CuadroTexto 14">
            <a:extLst>
              <a:ext uri="{FF2B5EF4-FFF2-40B4-BE49-F238E27FC236}">
                <a16:creationId xmlns:a16="http://schemas.microsoft.com/office/drawing/2014/main" id="{ADF6A9CE-0507-43A0-926A-1AC8E1BD28F0}"/>
              </a:ext>
            </a:extLst>
          </p:cNvPr>
          <p:cNvSpPr txBox="1"/>
          <p:nvPr/>
        </p:nvSpPr>
        <p:spPr>
          <a:xfrm>
            <a:off x="952583" y="5741495"/>
            <a:ext cx="2501945" cy="246221"/>
          </a:xfrm>
          <a:prstGeom prst="rect">
            <a:avLst/>
          </a:prstGeom>
          <a:noFill/>
        </p:spPr>
        <p:txBody>
          <a:bodyPr wrap="square" rtlCol="0">
            <a:spAutoFit/>
          </a:bodyPr>
          <a:lstStyle/>
          <a:p>
            <a:r>
              <a:rPr lang="es-MX" sz="1000" dirty="0" err="1"/>
              <a:t>Source</a:t>
            </a:r>
            <a:r>
              <a:rPr lang="es-MX" sz="1000" dirty="0"/>
              <a:t>: El Comercio, Perú</a:t>
            </a:r>
          </a:p>
        </p:txBody>
      </p:sp>
    </p:spTree>
    <p:extLst>
      <p:ext uri="{BB962C8B-B14F-4D97-AF65-F5344CB8AC3E}">
        <p14:creationId xmlns:p14="http://schemas.microsoft.com/office/powerpoint/2010/main" val="2953902163"/>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1350</TotalTime>
  <Words>1305</Words>
  <Application>Microsoft Office PowerPoint</Application>
  <PresentationFormat>Panorámica</PresentationFormat>
  <Paragraphs>320</Paragraphs>
  <Slides>26</Slides>
  <Notes>26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arial</vt:lpstr>
      <vt:lpstr>Avenir Roman</vt:lpstr>
      <vt:lpstr>Calibri</vt:lpstr>
      <vt:lpstr>Calibri Light</vt:lpstr>
      <vt:lpstr>Wingdings</vt:lpstr>
      <vt:lpstr>Tema di Office</vt:lpstr>
      <vt:lpstr>A Megatrend-ESG</vt:lpstr>
      <vt:lpstr>About the speaker</vt:lpstr>
      <vt:lpstr>Disclaimer</vt:lpstr>
      <vt:lpstr>Content</vt:lpstr>
      <vt:lpstr>Introduction</vt:lpstr>
      <vt:lpstr>Introduction</vt:lpstr>
      <vt:lpstr>Introduction</vt:lpstr>
      <vt:lpstr>Introduction</vt:lpstr>
      <vt:lpstr>Introduction</vt:lpstr>
      <vt:lpstr>Megatrends</vt:lpstr>
      <vt:lpstr>Why invest in Megatrends?</vt:lpstr>
      <vt:lpstr>Why invest in Megatrends?</vt:lpstr>
      <vt:lpstr>Defining the Megatrends</vt:lpstr>
      <vt:lpstr>UN Sustainable Development Goals (UNSDGs)</vt:lpstr>
      <vt:lpstr>UN PRI</vt:lpstr>
      <vt:lpstr>UN PRI</vt:lpstr>
      <vt:lpstr>Why ESG matters?</vt:lpstr>
      <vt:lpstr>«Doing great by doing good»</vt:lpstr>
      <vt:lpstr>Doing better by doing good</vt:lpstr>
      <vt:lpstr>ESG factors do impact</vt:lpstr>
      <vt:lpstr>ESG factors do impact</vt:lpstr>
      <vt:lpstr>ESG factors do impact</vt:lpstr>
      <vt:lpstr>Megatrends + ESG</vt:lpstr>
      <vt:lpstr>Megatrends + ESG</vt:lpstr>
      <vt:lpstr>Megatrends + ESG</vt:lpstr>
      <vt:lpstr>THANK YOU!</vt:lpstr>
    </vt:vector>
  </TitlesOfParts>
  <Company>GBS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Alfieri Cristina</dc:creator>
  <cp:keywords>Public</cp:keywords>
  <cp:lastModifiedBy>Fernanda Salas Avendaño</cp:lastModifiedBy>
  <cp:revision>107</cp:revision>
  <cp:lastPrinted>2019-04-23T18:23:34Z</cp:lastPrinted>
  <dcterms:created xsi:type="dcterms:W3CDTF">2018-10-12T10:26:33Z</dcterms:created>
  <dcterms:modified xsi:type="dcterms:W3CDTF">2019-05-20T19:18:48Z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27429932-283b-412a-8fe8-e7d3608de0d5</vt:lpwstr>
  </property>
  <property fmtid="{D5CDD505-2E9C-101B-9397-08002B2CF9AE}" pid="3" name="Classification">
    <vt:lpwstr>Public</vt:lpwstr>
  </property>
</Properties>
</file>